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256" r:id="rId2"/>
    <p:sldId id="450" r:id="rId3"/>
    <p:sldId id="413" r:id="rId4"/>
    <p:sldId id="476" r:id="rId5"/>
    <p:sldId id="442" r:id="rId6"/>
    <p:sldId id="446" r:id="rId7"/>
    <p:sldId id="439" r:id="rId8"/>
    <p:sldId id="475" r:id="rId9"/>
    <p:sldId id="447" r:id="rId10"/>
    <p:sldId id="443" r:id="rId11"/>
    <p:sldId id="444" r:id="rId12"/>
    <p:sldId id="440" r:id="rId13"/>
    <p:sldId id="445" r:id="rId14"/>
    <p:sldId id="474" r:id="rId15"/>
    <p:sldId id="438" r:id="rId16"/>
    <p:sldId id="410" r:id="rId17"/>
    <p:sldId id="284" r:id="rId18"/>
    <p:sldId id="296" r:id="rId19"/>
    <p:sldId id="287" r:id="rId20"/>
    <p:sldId id="289" r:id="rId21"/>
    <p:sldId id="290" r:id="rId22"/>
    <p:sldId id="291" r:id="rId23"/>
    <p:sldId id="462" r:id="rId24"/>
    <p:sldId id="299" r:id="rId25"/>
    <p:sldId id="300" r:id="rId26"/>
    <p:sldId id="308" r:id="rId27"/>
    <p:sldId id="302" r:id="rId28"/>
    <p:sldId id="303" r:id="rId29"/>
    <p:sldId id="305" r:id="rId30"/>
    <p:sldId id="304" r:id="rId31"/>
    <p:sldId id="306" r:id="rId32"/>
    <p:sldId id="307" r:id="rId33"/>
    <p:sldId id="310" r:id="rId34"/>
    <p:sldId id="311" r:id="rId35"/>
    <p:sldId id="292" r:id="rId36"/>
    <p:sldId id="389" r:id="rId37"/>
    <p:sldId id="479" r:id="rId38"/>
    <p:sldId id="454" r:id="rId39"/>
    <p:sldId id="455" r:id="rId40"/>
    <p:sldId id="411" r:id="rId41"/>
    <p:sldId id="419" r:id="rId42"/>
    <p:sldId id="469" r:id="rId43"/>
    <p:sldId id="472" r:id="rId44"/>
    <p:sldId id="473" r:id="rId45"/>
    <p:sldId id="470" r:id="rId46"/>
    <p:sldId id="471" r:id="rId47"/>
    <p:sldId id="367" r:id="rId48"/>
    <p:sldId id="366" r:id="rId49"/>
    <p:sldId id="365" r:id="rId50"/>
    <p:sldId id="477" r:id="rId51"/>
    <p:sldId id="478" r:id="rId52"/>
    <p:sldId id="451" r:id="rId53"/>
    <p:sldId id="458" r:id="rId54"/>
    <p:sldId id="463" r:id="rId55"/>
    <p:sldId id="467" r:id="rId56"/>
    <p:sldId id="465" r:id="rId57"/>
    <p:sldId id="468" r:id="rId58"/>
    <p:sldId id="466" r:id="rId59"/>
    <p:sldId id="435"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839D2891-E57C-9342-9CF5-E62CFB60BB3E}">
          <p14:sldIdLst>
            <p14:sldId id="256"/>
            <p14:sldId id="450"/>
            <p14:sldId id="413"/>
            <p14:sldId id="476"/>
            <p14:sldId id="442"/>
            <p14:sldId id="446"/>
            <p14:sldId id="439"/>
            <p14:sldId id="475"/>
            <p14:sldId id="447"/>
            <p14:sldId id="443"/>
            <p14:sldId id="444"/>
            <p14:sldId id="440"/>
            <p14:sldId id="445"/>
            <p14:sldId id="474"/>
            <p14:sldId id="438"/>
            <p14:sldId id="410"/>
            <p14:sldId id="284"/>
            <p14:sldId id="296"/>
            <p14:sldId id="287"/>
            <p14:sldId id="289"/>
            <p14:sldId id="290"/>
            <p14:sldId id="291"/>
            <p14:sldId id="462"/>
            <p14:sldId id="299"/>
            <p14:sldId id="300"/>
            <p14:sldId id="308"/>
            <p14:sldId id="302"/>
            <p14:sldId id="303"/>
            <p14:sldId id="305"/>
            <p14:sldId id="304"/>
            <p14:sldId id="306"/>
            <p14:sldId id="307"/>
            <p14:sldId id="310"/>
            <p14:sldId id="311"/>
            <p14:sldId id="292"/>
            <p14:sldId id="389"/>
            <p14:sldId id="479"/>
            <p14:sldId id="454"/>
            <p14:sldId id="455"/>
            <p14:sldId id="411"/>
            <p14:sldId id="419"/>
            <p14:sldId id="469"/>
            <p14:sldId id="472"/>
            <p14:sldId id="473"/>
            <p14:sldId id="470"/>
            <p14:sldId id="471"/>
            <p14:sldId id="367"/>
            <p14:sldId id="366"/>
            <p14:sldId id="365"/>
            <p14:sldId id="477"/>
            <p14:sldId id="478"/>
            <p14:sldId id="451"/>
            <p14:sldId id="458"/>
            <p14:sldId id="463"/>
            <p14:sldId id="467"/>
            <p14:sldId id="465"/>
            <p14:sldId id="468"/>
            <p14:sldId id="466"/>
            <p14:sldId id="4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700"/>
    <a:srgbClr val="0432FF"/>
    <a:srgbClr val="73FEFF"/>
    <a:srgbClr val="FFFD78"/>
    <a:srgbClr val="76D6FF"/>
    <a:srgbClr val="FF8AD8"/>
    <a:srgbClr val="FF9300"/>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Style léger 2 - Accentuation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Style moyen 1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59"/>
    <p:restoredTop sz="84718"/>
  </p:normalViewPr>
  <p:slideViewPr>
    <p:cSldViewPr snapToGrid="0" snapToObjects="1">
      <p:cViewPr varScale="1">
        <p:scale>
          <a:sx n="129" d="100"/>
          <a:sy n="129" d="100"/>
        </p:scale>
        <p:origin x="1704" y="200"/>
      </p:cViewPr>
      <p:guideLst/>
    </p:cSldViewPr>
  </p:slideViewPr>
  <p:outlineViewPr>
    <p:cViewPr>
      <p:scale>
        <a:sx n="33" d="100"/>
        <a:sy n="33" d="100"/>
      </p:scale>
      <p:origin x="0" y="-20808"/>
    </p:cViewPr>
  </p:outlineViewPr>
  <p:notesTextViewPr>
    <p:cViewPr>
      <p:scale>
        <a:sx n="1" d="1"/>
        <a:sy n="1" d="1"/>
      </p:scale>
      <p:origin x="0" y="0"/>
    </p:cViewPr>
  </p:notesTextViewPr>
  <p:sorterViewPr>
    <p:cViewPr>
      <p:scale>
        <a:sx n="50" d="100"/>
        <a:sy n="50" d="100"/>
      </p:scale>
      <p:origin x="0" y="0"/>
    </p:cViewPr>
  </p:sorterViewPr>
  <p:notesViewPr>
    <p:cSldViewPr snapToGrid="0" snapToObjects="1">
      <p:cViewPr varScale="1">
        <p:scale>
          <a:sx n="97" d="100"/>
          <a:sy n="97" d="100"/>
        </p:scale>
        <p:origin x="4176"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165FEA-7E78-48A1-A299-5E2EE8FD4C62}"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fr-FR"/>
        </a:p>
      </dgm:t>
    </dgm:pt>
    <dgm:pt modelId="{528A664E-92F2-41CB-948B-94159F5DEC7D}">
      <dgm:prSet phldrT="[Texte]" custT="1"/>
      <dgm:spPr>
        <a:gradFill rotWithShape="0">
          <a:gsLst>
            <a:gs pos="0">
              <a:schemeClr val="bg1">
                <a:lumMod val="85000"/>
              </a:schemeClr>
            </a:gs>
            <a:gs pos="100000">
              <a:schemeClr val="bg1"/>
            </a:gs>
          </a:gsLst>
          <a:lin ang="5400000" scaled="1"/>
        </a:gradFill>
      </dgm:spPr>
      <dgm:t>
        <a:bodyPr lIns="0" tIns="0" rIns="0" bIns="0"/>
        <a:lstStyle/>
        <a:p>
          <a:pPr marL="0" algn="ctr">
            <a:lnSpc>
              <a:spcPct val="90000"/>
            </a:lnSpc>
            <a:spcAft>
              <a:spcPct val="35000"/>
            </a:spcAft>
          </a:pPr>
          <a:r>
            <a:rPr lang="fr-FR" sz="1800" b="1" dirty="0">
              <a:solidFill>
                <a:schemeClr val="tx1"/>
              </a:solidFill>
            </a:rPr>
            <a:t>DG </a:t>
          </a:r>
          <a:r>
            <a:rPr lang="fr-FR" sz="1800" b="1" dirty="0">
              <a:solidFill>
                <a:schemeClr val="tx1"/>
              </a:solidFill>
              <a:latin typeface="Calibri" panose="020F0502020204030204" pitchFamily="34" charset="0"/>
              <a:cs typeface="Calibri" panose="020F0502020204030204" pitchFamily="34" charset="0"/>
            </a:rPr>
            <a:t>:</a:t>
          </a:r>
        </a:p>
        <a:p>
          <a:pPr marL="134938" indent="0" algn="l">
            <a:lnSpc>
              <a:spcPct val="100000"/>
            </a:lnSpc>
            <a:spcAft>
              <a:spcPts val="0"/>
            </a:spcAft>
            <a:tabLst/>
          </a:pPr>
          <a:r>
            <a:rPr lang="fr-FR" sz="1600" b="0" i="1" dirty="0">
              <a:solidFill>
                <a:schemeClr val="tx1"/>
              </a:solidFill>
              <a:latin typeface="Calibri" panose="020F0502020204030204" pitchFamily="34" charset="0"/>
              <a:cs typeface="Calibri" panose="020F0502020204030204" pitchFamily="34" charset="0"/>
            </a:rPr>
            <a:t>- Data </a:t>
          </a:r>
          <a:r>
            <a:rPr lang="fr-FR" sz="1600" b="0" i="1" dirty="0" err="1">
              <a:solidFill>
                <a:schemeClr val="tx1"/>
              </a:solidFill>
              <a:latin typeface="Calibri" panose="020F0502020204030204" pitchFamily="34" charset="0"/>
              <a:cs typeface="Calibri" panose="020F0502020204030204" pitchFamily="34" charset="0"/>
            </a:rPr>
            <a:t>Stategy</a:t>
          </a:r>
          <a:endParaRPr lang="fr-FR" sz="1600" b="0" i="1" dirty="0">
            <a:solidFill>
              <a:schemeClr val="tx1"/>
            </a:solidFill>
            <a:latin typeface="Calibri" panose="020F0502020204030204" pitchFamily="34" charset="0"/>
            <a:cs typeface="Calibri" panose="020F0502020204030204" pitchFamily="34" charset="0"/>
          </a:endParaRPr>
        </a:p>
        <a:p>
          <a:pPr marL="134938" indent="0" algn="l">
            <a:lnSpc>
              <a:spcPct val="100000"/>
            </a:lnSpc>
            <a:spcAft>
              <a:spcPts val="0"/>
            </a:spcAft>
            <a:tabLst/>
          </a:pPr>
          <a:r>
            <a:rPr lang="fr-FR" sz="1600" b="0" i="1" dirty="0">
              <a:solidFill>
                <a:schemeClr val="tx1"/>
              </a:solidFill>
              <a:latin typeface="Calibri" panose="020F0502020204030204" pitchFamily="34" charset="0"/>
              <a:cs typeface="Calibri" panose="020F0502020204030204" pitchFamily="34" charset="0"/>
            </a:rPr>
            <a:t>- Data </a:t>
          </a:r>
          <a:r>
            <a:rPr lang="fr-FR" sz="1600" b="0" i="1" dirty="0" err="1">
              <a:solidFill>
                <a:schemeClr val="tx1"/>
              </a:solidFill>
              <a:latin typeface="Calibri" panose="020F0502020204030204" pitchFamily="34" charset="0"/>
              <a:cs typeface="Calibri" panose="020F0502020204030204" pitchFamily="34" charset="0"/>
            </a:rPr>
            <a:t>Lineage</a:t>
          </a:r>
          <a:endParaRPr lang="fr-FR" sz="1600" b="0" i="1" dirty="0">
            <a:solidFill>
              <a:schemeClr val="tx1"/>
            </a:solidFill>
            <a:latin typeface="Calibri" panose="020F0502020204030204" pitchFamily="34" charset="0"/>
            <a:cs typeface="Calibri" panose="020F0502020204030204" pitchFamily="34" charset="0"/>
          </a:endParaRPr>
        </a:p>
        <a:p>
          <a:pPr marL="134938" indent="0" algn="l">
            <a:lnSpc>
              <a:spcPct val="100000"/>
            </a:lnSpc>
            <a:spcAft>
              <a:spcPts val="0"/>
            </a:spcAft>
            <a:tabLst/>
          </a:pPr>
          <a:r>
            <a:rPr lang="fr-FR" sz="1600" b="0" i="1" dirty="0">
              <a:solidFill>
                <a:schemeClr val="tx1"/>
              </a:solidFill>
              <a:latin typeface="Calibri" panose="020F0502020204030204" pitchFamily="34" charset="0"/>
              <a:cs typeface="Calibri" panose="020F0502020204030204" pitchFamily="34" charset="0"/>
            </a:rPr>
            <a:t>- Data Curation</a:t>
          </a:r>
        </a:p>
        <a:p>
          <a:pPr marL="134938" indent="0" algn="l">
            <a:lnSpc>
              <a:spcPct val="100000"/>
            </a:lnSpc>
            <a:spcAft>
              <a:spcPts val="0"/>
            </a:spcAft>
            <a:tabLst/>
          </a:pPr>
          <a:r>
            <a:rPr lang="fr-FR" sz="1600" b="0" i="1" dirty="0">
              <a:solidFill>
                <a:schemeClr val="tx1"/>
              </a:solidFill>
              <a:latin typeface="Calibri" panose="020F0502020204030204" pitchFamily="34" charset="0"/>
              <a:cs typeface="Calibri" panose="020F0502020204030204" pitchFamily="34" charset="0"/>
            </a:rPr>
            <a:t>- Data Security</a:t>
          </a:r>
        </a:p>
      </dgm:t>
    </dgm:pt>
    <dgm:pt modelId="{9ED16D5F-A361-4DC9-ACF4-CE3F35061ED3}" type="parTrans" cxnId="{D06A310E-86C8-4443-8914-BE4401EBAC42}">
      <dgm:prSet/>
      <dgm:spPr/>
      <dgm:t>
        <a:bodyPr/>
        <a:lstStyle/>
        <a:p>
          <a:endParaRPr lang="fr-FR"/>
        </a:p>
      </dgm:t>
    </dgm:pt>
    <dgm:pt modelId="{1C817909-CCD3-45FC-AAE1-93F8DF55AC07}" type="sibTrans" cxnId="{D06A310E-86C8-4443-8914-BE4401EBAC42}">
      <dgm:prSet/>
      <dgm:spPr/>
      <dgm:t>
        <a:bodyPr/>
        <a:lstStyle/>
        <a:p>
          <a:endParaRPr lang="fr-FR"/>
        </a:p>
      </dgm:t>
    </dgm:pt>
    <dgm:pt modelId="{6AE38990-65E2-4F43-B36F-52BED9399119}">
      <dgm:prSet phldrT="[Texte]" custT="1"/>
      <dgm:spPr>
        <a:gradFill rotWithShape="0">
          <a:gsLst>
            <a:gs pos="0">
              <a:schemeClr val="accent1">
                <a:lumMod val="5000"/>
                <a:lumOff val="95000"/>
              </a:schemeClr>
            </a:gs>
            <a:gs pos="100000">
              <a:schemeClr val="accent2">
                <a:lumMod val="20000"/>
                <a:lumOff val="80000"/>
              </a:schemeClr>
            </a:gs>
          </a:gsLst>
          <a:lin ang="5400000" scaled="1"/>
        </a:gradFill>
        <a:ln w="38100">
          <a:solidFill>
            <a:schemeClr val="bg1"/>
          </a:solidFill>
        </a:ln>
      </dgm:spPr>
      <dgm:t>
        <a:bodyPr lIns="0" tIns="0" rIns="0" bIns="0"/>
        <a:lstStyle/>
        <a:p>
          <a:r>
            <a:rPr lang="fr-FR" sz="1200" b="1" dirty="0">
              <a:solidFill>
                <a:schemeClr val="tx1"/>
              </a:solidFill>
              <a:latin typeface="Calibri" panose="020F0502020204030204" pitchFamily="34" charset="0"/>
              <a:cs typeface="Calibri" panose="020F0502020204030204" pitchFamily="34" charset="0"/>
            </a:rPr>
            <a:t>Gouvernance</a:t>
          </a:r>
        </a:p>
      </dgm:t>
    </dgm:pt>
    <dgm:pt modelId="{787BE7D5-BD53-4406-83EB-00811FD1C1BD}" type="parTrans" cxnId="{776E41F0-D49A-40D3-B98A-EF0DC34B6238}">
      <dgm:prSet/>
      <dgm:spPr/>
      <dgm:t>
        <a:bodyPr/>
        <a:lstStyle/>
        <a:p>
          <a:endParaRPr lang="fr-FR"/>
        </a:p>
      </dgm:t>
    </dgm:pt>
    <dgm:pt modelId="{B8C97D83-6F25-44C9-9881-F21EB88812B0}" type="sibTrans" cxnId="{776E41F0-D49A-40D3-B98A-EF0DC34B6238}">
      <dgm:prSet/>
      <dgm:spPr>
        <a:solidFill>
          <a:srgbClr val="FF4B4B"/>
        </a:solidFill>
      </dgm:spPr>
      <dgm:t>
        <a:bodyPr/>
        <a:lstStyle/>
        <a:p>
          <a:endParaRPr lang="fr-FR"/>
        </a:p>
      </dgm:t>
    </dgm:pt>
    <dgm:pt modelId="{3E5EEAC6-1BD5-4C1B-8E7A-0B4DD42B8266}">
      <dgm:prSet phldrT="[Texte]" custT="1"/>
      <dgm:spPr>
        <a:gradFill rotWithShape="0">
          <a:gsLst>
            <a:gs pos="0">
              <a:schemeClr val="accent1">
                <a:lumMod val="5000"/>
                <a:lumOff val="95000"/>
              </a:schemeClr>
            </a:gs>
            <a:gs pos="100000">
              <a:schemeClr val="accent2">
                <a:lumMod val="20000"/>
                <a:lumOff val="80000"/>
              </a:schemeClr>
            </a:gs>
          </a:gsLst>
          <a:lin ang="5400000" scaled="1"/>
        </a:gradFill>
        <a:ln w="38100">
          <a:solidFill>
            <a:schemeClr val="bg1"/>
          </a:solidFill>
        </a:ln>
      </dgm:spPr>
      <dgm:t>
        <a:bodyPr lIns="0" tIns="0" rIns="0" bIns="0"/>
        <a:lstStyle/>
        <a:p>
          <a:r>
            <a:rPr lang="fr-FR" sz="1200" b="1" dirty="0">
              <a:solidFill>
                <a:schemeClr val="tx1"/>
              </a:solidFill>
              <a:latin typeface="Calibri" panose="020F0502020204030204" pitchFamily="34" charset="0"/>
              <a:cs typeface="Calibri" panose="020F0502020204030204" pitchFamily="34" charset="0"/>
            </a:rPr>
            <a:t>Gestion des risque</a:t>
          </a:r>
        </a:p>
      </dgm:t>
    </dgm:pt>
    <dgm:pt modelId="{180D647A-2D85-4AB1-B516-038C081DD7FA}" type="parTrans" cxnId="{EC033424-9CFA-452B-B080-7E40D797F166}">
      <dgm:prSet/>
      <dgm:spPr/>
      <dgm:t>
        <a:bodyPr/>
        <a:lstStyle/>
        <a:p>
          <a:endParaRPr lang="fr-FR"/>
        </a:p>
      </dgm:t>
    </dgm:pt>
    <dgm:pt modelId="{53E24B4B-EC14-4313-A51E-7576B9AEE848}" type="sibTrans" cxnId="{EC033424-9CFA-452B-B080-7E40D797F166}">
      <dgm:prSet/>
      <dgm:spPr>
        <a:solidFill>
          <a:srgbClr val="CCECFF"/>
        </a:solidFill>
      </dgm:spPr>
      <dgm:t>
        <a:bodyPr/>
        <a:lstStyle/>
        <a:p>
          <a:endParaRPr lang="fr-FR"/>
        </a:p>
      </dgm:t>
    </dgm:pt>
    <dgm:pt modelId="{1687BBA2-8498-4ED8-BF3B-E7A375AFA433}">
      <dgm:prSet phldrT="[Texte]" custT="1"/>
      <dgm:spPr>
        <a:gradFill rotWithShape="0">
          <a:gsLst>
            <a:gs pos="0">
              <a:schemeClr val="accent1">
                <a:lumMod val="5000"/>
                <a:lumOff val="95000"/>
              </a:schemeClr>
            </a:gs>
            <a:gs pos="100000">
              <a:schemeClr val="accent2">
                <a:lumMod val="20000"/>
                <a:lumOff val="80000"/>
              </a:schemeClr>
            </a:gs>
          </a:gsLst>
          <a:lin ang="5400000" scaled="1"/>
        </a:gradFill>
        <a:ln w="38100">
          <a:solidFill>
            <a:schemeClr val="bg1"/>
          </a:solidFill>
        </a:ln>
      </dgm:spPr>
      <dgm:t>
        <a:bodyPr lIns="0" tIns="0" rIns="0" bIns="0"/>
        <a:lstStyle/>
        <a:p>
          <a:r>
            <a:rPr lang="fr-FR" sz="1200" b="1" dirty="0">
              <a:solidFill>
                <a:schemeClr val="tx1"/>
              </a:solidFill>
              <a:latin typeface="Calibri" panose="020F0502020204030204" pitchFamily="34" charset="0"/>
              <a:cs typeface="Calibri" panose="020F0502020204030204" pitchFamily="34" charset="0"/>
            </a:rPr>
            <a:t>Conformité</a:t>
          </a:r>
        </a:p>
      </dgm:t>
    </dgm:pt>
    <dgm:pt modelId="{0AF03FF4-3F64-4040-9719-65AE7095A689}" type="parTrans" cxnId="{70F95E79-EA56-4A7F-8C0A-3FF708368489}">
      <dgm:prSet/>
      <dgm:spPr/>
      <dgm:t>
        <a:bodyPr/>
        <a:lstStyle/>
        <a:p>
          <a:endParaRPr lang="fr-FR"/>
        </a:p>
      </dgm:t>
    </dgm:pt>
    <dgm:pt modelId="{802F379C-E683-49BA-B20A-FB044F5DA5DA}" type="sibTrans" cxnId="{70F95E79-EA56-4A7F-8C0A-3FF708368489}">
      <dgm:prSet/>
      <dgm:spPr>
        <a:solidFill>
          <a:srgbClr val="66FF66"/>
        </a:solidFill>
      </dgm:spPr>
      <dgm:t>
        <a:bodyPr/>
        <a:lstStyle/>
        <a:p>
          <a:endParaRPr lang="fr-FR"/>
        </a:p>
      </dgm:t>
    </dgm:pt>
    <dgm:pt modelId="{F5326408-FC0B-426C-9374-B5210AE32F80}">
      <dgm:prSet phldrT="[Texte]" custT="1"/>
      <dgm:spPr>
        <a:gradFill rotWithShape="0">
          <a:gsLst>
            <a:gs pos="0">
              <a:schemeClr val="accent1">
                <a:lumMod val="5000"/>
                <a:lumOff val="95000"/>
              </a:schemeClr>
            </a:gs>
            <a:gs pos="100000">
              <a:schemeClr val="accent2">
                <a:lumMod val="20000"/>
                <a:lumOff val="80000"/>
              </a:schemeClr>
            </a:gs>
          </a:gsLst>
          <a:lin ang="5400000" scaled="1"/>
        </a:gradFill>
        <a:ln w="38100">
          <a:solidFill>
            <a:schemeClr val="bg1"/>
          </a:solidFill>
        </a:ln>
      </dgm:spPr>
      <dgm:t>
        <a:bodyPr lIns="0" tIns="0" rIns="0" bIns="0"/>
        <a:lstStyle/>
        <a:p>
          <a:r>
            <a:rPr lang="fr-FR" sz="1200" b="1" dirty="0">
              <a:solidFill>
                <a:schemeClr val="tx1"/>
              </a:solidFill>
              <a:latin typeface="Calibri" panose="020F0502020204030204" pitchFamily="34" charset="0"/>
              <a:cs typeface="Calibri" panose="020F0502020204030204" pitchFamily="34" charset="0"/>
            </a:rPr>
            <a:t>Disponibilité</a:t>
          </a:r>
        </a:p>
      </dgm:t>
    </dgm:pt>
    <dgm:pt modelId="{A985A8D4-655C-47EA-AFAC-514A2A5A6FDB}" type="parTrans" cxnId="{8BE2A796-EB9D-49E8-A103-4B5231D8937F}">
      <dgm:prSet/>
      <dgm:spPr/>
      <dgm:t>
        <a:bodyPr/>
        <a:lstStyle/>
        <a:p>
          <a:endParaRPr lang="fr-FR"/>
        </a:p>
      </dgm:t>
    </dgm:pt>
    <dgm:pt modelId="{AADC27F8-EC5A-4279-929C-3D910BD02AA2}" type="sibTrans" cxnId="{8BE2A796-EB9D-49E8-A103-4B5231D8937F}">
      <dgm:prSet/>
      <dgm:spPr>
        <a:solidFill>
          <a:schemeClr val="accent2">
            <a:lumMod val="40000"/>
            <a:lumOff val="60000"/>
          </a:schemeClr>
        </a:solidFill>
      </dgm:spPr>
      <dgm:t>
        <a:bodyPr/>
        <a:lstStyle/>
        <a:p>
          <a:endParaRPr lang="fr-FR"/>
        </a:p>
      </dgm:t>
    </dgm:pt>
    <dgm:pt modelId="{CE3A5D76-5FE5-42A9-9C0E-F5BEFA75B1BA}">
      <dgm:prSet phldrT="[Texte]" custT="1"/>
      <dgm:spPr>
        <a:gradFill rotWithShape="0">
          <a:gsLst>
            <a:gs pos="0">
              <a:schemeClr val="accent1">
                <a:lumMod val="5000"/>
                <a:lumOff val="95000"/>
              </a:schemeClr>
            </a:gs>
            <a:gs pos="100000">
              <a:schemeClr val="accent2">
                <a:lumMod val="20000"/>
                <a:lumOff val="80000"/>
              </a:schemeClr>
            </a:gs>
          </a:gsLst>
          <a:lin ang="5400000" scaled="1"/>
        </a:gradFill>
        <a:ln w="38100">
          <a:solidFill>
            <a:schemeClr val="bg1"/>
          </a:solidFill>
        </a:ln>
      </dgm:spPr>
      <dgm:t>
        <a:bodyPr lIns="0" tIns="0" rIns="0" bIns="0"/>
        <a:lstStyle/>
        <a:p>
          <a:r>
            <a:rPr lang="fr-FR" sz="1200" b="1" dirty="0">
              <a:solidFill>
                <a:schemeClr val="tx1"/>
              </a:solidFill>
              <a:latin typeface="Calibri" panose="020F0502020204030204" pitchFamily="34" charset="0"/>
              <a:cs typeface="Calibri" panose="020F0502020204030204" pitchFamily="34" charset="0"/>
            </a:rPr>
            <a:t>Intégrité</a:t>
          </a:r>
        </a:p>
      </dgm:t>
    </dgm:pt>
    <dgm:pt modelId="{64DB1A44-FFD7-430D-8A1D-6688EEB30DDD}" type="parTrans" cxnId="{65EE699E-7888-43D7-A4DD-6B38C7CEEAF6}">
      <dgm:prSet/>
      <dgm:spPr/>
      <dgm:t>
        <a:bodyPr/>
        <a:lstStyle/>
        <a:p>
          <a:endParaRPr lang="fr-FR"/>
        </a:p>
      </dgm:t>
    </dgm:pt>
    <dgm:pt modelId="{E4F61655-6AB0-41FD-A669-DB2BB38EC1A1}" type="sibTrans" cxnId="{65EE699E-7888-43D7-A4DD-6B38C7CEEAF6}">
      <dgm:prSet/>
      <dgm:spPr>
        <a:solidFill>
          <a:srgbClr val="FFC000"/>
        </a:solidFill>
      </dgm:spPr>
      <dgm:t>
        <a:bodyPr/>
        <a:lstStyle/>
        <a:p>
          <a:endParaRPr lang="fr-FR"/>
        </a:p>
      </dgm:t>
    </dgm:pt>
    <dgm:pt modelId="{F9F42726-4F83-4C64-BECA-E8C59BB5195D}">
      <dgm:prSet phldrT="[Texte]" custT="1"/>
      <dgm:spPr>
        <a:gradFill rotWithShape="0">
          <a:gsLst>
            <a:gs pos="0">
              <a:schemeClr val="accent1">
                <a:lumMod val="5000"/>
                <a:lumOff val="95000"/>
              </a:schemeClr>
            </a:gs>
            <a:gs pos="100000">
              <a:schemeClr val="accent2">
                <a:lumMod val="20000"/>
                <a:lumOff val="80000"/>
              </a:schemeClr>
            </a:gs>
          </a:gsLst>
          <a:lin ang="5400000" scaled="1"/>
        </a:gradFill>
        <a:ln w="38100">
          <a:solidFill>
            <a:schemeClr val="bg1"/>
          </a:solidFill>
        </a:ln>
      </dgm:spPr>
      <dgm:t>
        <a:bodyPr lIns="0" tIns="0" rIns="0" bIns="0"/>
        <a:lstStyle/>
        <a:p>
          <a:r>
            <a:rPr lang="fr-FR" sz="1200" b="1" dirty="0">
              <a:solidFill>
                <a:schemeClr val="tx1"/>
              </a:solidFill>
              <a:latin typeface="Calibri" panose="020F0502020204030204" pitchFamily="34" charset="0"/>
              <a:cs typeface="Calibri" panose="020F0502020204030204" pitchFamily="34" charset="0"/>
            </a:rPr>
            <a:t>Utilisabilité</a:t>
          </a:r>
        </a:p>
      </dgm:t>
    </dgm:pt>
    <dgm:pt modelId="{4FD4685F-7975-45D2-A24B-EF1DFE2DB01B}" type="parTrans" cxnId="{54F7B12A-3872-4D69-BB5F-8B104D145A4E}">
      <dgm:prSet/>
      <dgm:spPr/>
      <dgm:t>
        <a:bodyPr/>
        <a:lstStyle/>
        <a:p>
          <a:endParaRPr lang="fr-FR"/>
        </a:p>
      </dgm:t>
    </dgm:pt>
    <dgm:pt modelId="{E8FAFE17-8CBC-4F95-B5C4-A903D5E0E2E0}" type="sibTrans" cxnId="{54F7B12A-3872-4D69-BB5F-8B104D145A4E}">
      <dgm:prSet/>
      <dgm:spPr>
        <a:solidFill>
          <a:srgbClr val="0088EE"/>
        </a:solidFill>
      </dgm:spPr>
      <dgm:t>
        <a:bodyPr/>
        <a:lstStyle/>
        <a:p>
          <a:endParaRPr lang="fr-FR"/>
        </a:p>
      </dgm:t>
    </dgm:pt>
    <dgm:pt modelId="{FCA1DB47-D65E-4E99-9F60-2B1A6B924BDF}">
      <dgm:prSet phldrT="[Texte]" custT="1"/>
      <dgm:spPr>
        <a:gradFill rotWithShape="0">
          <a:gsLst>
            <a:gs pos="0">
              <a:schemeClr val="accent1">
                <a:lumMod val="5000"/>
                <a:lumOff val="95000"/>
              </a:schemeClr>
            </a:gs>
            <a:gs pos="100000">
              <a:schemeClr val="accent2">
                <a:lumMod val="20000"/>
                <a:lumOff val="80000"/>
              </a:schemeClr>
            </a:gs>
          </a:gsLst>
          <a:lin ang="5400000" scaled="1"/>
        </a:gradFill>
        <a:ln w="38100">
          <a:solidFill>
            <a:schemeClr val="bg1"/>
          </a:solidFill>
        </a:ln>
      </dgm:spPr>
      <dgm:t>
        <a:bodyPr lIns="0" tIns="0" rIns="0" bIns="0"/>
        <a:lstStyle/>
        <a:p>
          <a:r>
            <a:rPr lang="fr-FR" sz="1200" b="1" dirty="0">
              <a:solidFill>
                <a:schemeClr val="tx1"/>
              </a:solidFill>
              <a:latin typeface="Calibri" panose="020F0502020204030204" pitchFamily="34" charset="0"/>
              <a:cs typeface="Calibri" panose="020F0502020204030204" pitchFamily="34" charset="0"/>
            </a:rPr>
            <a:t>Sécurité</a:t>
          </a:r>
        </a:p>
      </dgm:t>
    </dgm:pt>
    <dgm:pt modelId="{ECDBBD53-A545-4C28-B3F5-871CF6EFE928}" type="parTrans" cxnId="{6E74925C-226B-4009-AECF-1245B1B4FA23}">
      <dgm:prSet/>
      <dgm:spPr/>
      <dgm:t>
        <a:bodyPr/>
        <a:lstStyle/>
        <a:p>
          <a:endParaRPr lang="fr-FR"/>
        </a:p>
      </dgm:t>
    </dgm:pt>
    <dgm:pt modelId="{198849B0-1BB2-4FB7-91A6-E106CFF5E18F}" type="sibTrans" cxnId="{6E74925C-226B-4009-AECF-1245B1B4FA23}">
      <dgm:prSet/>
      <dgm:spPr>
        <a:solidFill>
          <a:srgbClr val="7030A0"/>
        </a:solidFill>
      </dgm:spPr>
      <dgm:t>
        <a:bodyPr/>
        <a:lstStyle/>
        <a:p>
          <a:endParaRPr lang="fr-FR"/>
        </a:p>
      </dgm:t>
    </dgm:pt>
    <dgm:pt modelId="{430B645A-C381-4D65-97B8-6C0CA019FFE7}" type="pres">
      <dgm:prSet presAssocID="{BB165FEA-7E78-48A1-A299-5E2EE8FD4C62}" presName="Name0" presStyleCnt="0">
        <dgm:presLayoutVars>
          <dgm:chMax val="1"/>
          <dgm:dir/>
          <dgm:animLvl val="ctr"/>
          <dgm:resizeHandles val="exact"/>
        </dgm:presLayoutVars>
      </dgm:prSet>
      <dgm:spPr/>
    </dgm:pt>
    <dgm:pt modelId="{F7B8B282-17BB-45CE-8A72-8F7FDB544717}" type="pres">
      <dgm:prSet presAssocID="{528A664E-92F2-41CB-948B-94159F5DEC7D}" presName="centerShape" presStyleLbl="node0" presStyleIdx="0" presStyleCnt="1" custScaleX="126222" custScaleY="126222"/>
      <dgm:spPr/>
    </dgm:pt>
    <dgm:pt modelId="{B82F8990-3D8A-4AB3-AF1D-CC08C07185E0}" type="pres">
      <dgm:prSet presAssocID="{6AE38990-65E2-4F43-B36F-52BED9399119}" presName="node" presStyleLbl="node1" presStyleIdx="0" presStyleCnt="7" custScaleX="121534" custScaleY="114385">
        <dgm:presLayoutVars>
          <dgm:bulletEnabled val="1"/>
        </dgm:presLayoutVars>
      </dgm:prSet>
      <dgm:spPr/>
    </dgm:pt>
    <dgm:pt modelId="{3068AD86-5D75-43B0-9D5A-654F41E5A169}" type="pres">
      <dgm:prSet presAssocID="{6AE38990-65E2-4F43-B36F-52BED9399119}" presName="dummy" presStyleCnt="0"/>
      <dgm:spPr/>
    </dgm:pt>
    <dgm:pt modelId="{C0E40815-07FA-4226-B00F-C6662E43B26C}" type="pres">
      <dgm:prSet presAssocID="{B8C97D83-6F25-44C9-9881-F21EB88812B0}" presName="sibTrans" presStyleLbl="sibTrans2D1" presStyleIdx="0" presStyleCnt="7"/>
      <dgm:spPr/>
    </dgm:pt>
    <dgm:pt modelId="{B2E3AFBD-90A3-45AC-A40A-A99F1521054D}" type="pres">
      <dgm:prSet presAssocID="{3E5EEAC6-1BD5-4C1B-8E7A-0B4DD42B8266}" presName="node" presStyleLbl="node1" presStyleIdx="1" presStyleCnt="7" custScaleX="121534" custScaleY="114385">
        <dgm:presLayoutVars>
          <dgm:bulletEnabled val="1"/>
        </dgm:presLayoutVars>
      </dgm:prSet>
      <dgm:spPr/>
    </dgm:pt>
    <dgm:pt modelId="{576CD35C-3383-4E8E-BB9F-AB21B5B3B31A}" type="pres">
      <dgm:prSet presAssocID="{3E5EEAC6-1BD5-4C1B-8E7A-0B4DD42B8266}" presName="dummy" presStyleCnt="0"/>
      <dgm:spPr/>
    </dgm:pt>
    <dgm:pt modelId="{9AE75002-65C7-4173-A25D-C801CF7480AF}" type="pres">
      <dgm:prSet presAssocID="{53E24B4B-EC14-4313-A51E-7576B9AEE848}" presName="sibTrans" presStyleLbl="sibTrans2D1" presStyleIdx="1" presStyleCnt="7"/>
      <dgm:spPr/>
    </dgm:pt>
    <dgm:pt modelId="{9AAAE96B-72FA-4EBF-8081-7B3E4C3F2A0B}" type="pres">
      <dgm:prSet presAssocID="{1687BBA2-8498-4ED8-BF3B-E7A375AFA433}" presName="node" presStyleLbl="node1" presStyleIdx="2" presStyleCnt="7" custScaleX="121534" custScaleY="114385">
        <dgm:presLayoutVars>
          <dgm:bulletEnabled val="1"/>
        </dgm:presLayoutVars>
      </dgm:prSet>
      <dgm:spPr/>
    </dgm:pt>
    <dgm:pt modelId="{1716E60D-2788-4ADC-8FBA-69D5F93B6D34}" type="pres">
      <dgm:prSet presAssocID="{1687BBA2-8498-4ED8-BF3B-E7A375AFA433}" presName="dummy" presStyleCnt="0"/>
      <dgm:spPr/>
    </dgm:pt>
    <dgm:pt modelId="{8FD16160-AC29-4AF7-8169-075D5DEBE371}" type="pres">
      <dgm:prSet presAssocID="{802F379C-E683-49BA-B20A-FB044F5DA5DA}" presName="sibTrans" presStyleLbl="sibTrans2D1" presStyleIdx="2" presStyleCnt="7"/>
      <dgm:spPr/>
    </dgm:pt>
    <dgm:pt modelId="{9D177444-2679-4B65-B31E-DF01EF76EFE8}" type="pres">
      <dgm:prSet presAssocID="{F5326408-FC0B-426C-9374-B5210AE32F80}" presName="node" presStyleLbl="node1" presStyleIdx="3" presStyleCnt="7" custScaleX="121534" custScaleY="114385">
        <dgm:presLayoutVars>
          <dgm:bulletEnabled val="1"/>
        </dgm:presLayoutVars>
      </dgm:prSet>
      <dgm:spPr/>
    </dgm:pt>
    <dgm:pt modelId="{BB509F8B-BEB8-447A-9A19-BAEB41578D70}" type="pres">
      <dgm:prSet presAssocID="{F5326408-FC0B-426C-9374-B5210AE32F80}" presName="dummy" presStyleCnt="0"/>
      <dgm:spPr/>
    </dgm:pt>
    <dgm:pt modelId="{3AD2E965-D50E-4BA6-8960-B54E3EAD2478}" type="pres">
      <dgm:prSet presAssocID="{AADC27F8-EC5A-4279-929C-3D910BD02AA2}" presName="sibTrans" presStyleLbl="sibTrans2D1" presStyleIdx="3" presStyleCnt="7"/>
      <dgm:spPr/>
    </dgm:pt>
    <dgm:pt modelId="{BB733C65-B1DB-4449-9978-8817AFAD1A49}" type="pres">
      <dgm:prSet presAssocID="{CE3A5D76-5FE5-42A9-9C0E-F5BEFA75B1BA}" presName="node" presStyleLbl="node1" presStyleIdx="4" presStyleCnt="7" custScaleX="121534" custScaleY="114385">
        <dgm:presLayoutVars>
          <dgm:bulletEnabled val="1"/>
        </dgm:presLayoutVars>
      </dgm:prSet>
      <dgm:spPr/>
    </dgm:pt>
    <dgm:pt modelId="{503248A3-17CD-486C-9030-378A2F0B3562}" type="pres">
      <dgm:prSet presAssocID="{CE3A5D76-5FE5-42A9-9C0E-F5BEFA75B1BA}" presName="dummy" presStyleCnt="0"/>
      <dgm:spPr/>
    </dgm:pt>
    <dgm:pt modelId="{AFEAA84C-6B9A-4C9E-B179-9C3AD1864F01}" type="pres">
      <dgm:prSet presAssocID="{E4F61655-6AB0-41FD-A669-DB2BB38EC1A1}" presName="sibTrans" presStyleLbl="sibTrans2D1" presStyleIdx="4" presStyleCnt="7"/>
      <dgm:spPr/>
    </dgm:pt>
    <dgm:pt modelId="{F424FD59-7CB6-4AF2-B0C4-0E07A2E5409C}" type="pres">
      <dgm:prSet presAssocID="{F9F42726-4F83-4C64-BECA-E8C59BB5195D}" presName="node" presStyleLbl="node1" presStyleIdx="5" presStyleCnt="7" custScaleX="121534" custScaleY="114385">
        <dgm:presLayoutVars>
          <dgm:bulletEnabled val="1"/>
        </dgm:presLayoutVars>
      </dgm:prSet>
      <dgm:spPr/>
    </dgm:pt>
    <dgm:pt modelId="{90C29694-1B6F-4985-B8E3-A0B70D33EA82}" type="pres">
      <dgm:prSet presAssocID="{F9F42726-4F83-4C64-BECA-E8C59BB5195D}" presName="dummy" presStyleCnt="0"/>
      <dgm:spPr/>
    </dgm:pt>
    <dgm:pt modelId="{5FAA6569-BB1C-4E28-8EEA-870AD3424B58}" type="pres">
      <dgm:prSet presAssocID="{E8FAFE17-8CBC-4F95-B5C4-A903D5E0E2E0}" presName="sibTrans" presStyleLbl="sibTrans2D1" presStyleIdx="5" presStyleCnt="7"/>
      <dgm:spPr/>
    </dgm:pt>
    <dgm:pt modelId="{931B0361-A10E-4257-846F-145113070E15}" type="pres">
      <dgm:prSet presAssocID="{FCA1DB47-D65E-4E99-9F60-2B1A6B924BDF}" presName="node" presStyleLbl="node1" presStyleIdx="6" presStyleCnt="7" custScaleX="121534" custScaleY="114385">
        <dgm:presLayoutVars>
          <dgm:bulletEnabled val="1"/>
        </dgm:presLayoutVars>
      </dgm:prSet>
      <dgm:spPr/>
    </dgm:pt>
    <dgm:pt modelId="{376E3F6B-1999-4C9F-8E10-491F33E70FDC}" type="pres">
      <dgm:prSet presAssocID="{FCA1DB47-D65E-4E99-9F60-2B1A6B924BDF}" presName="dummy" presStyleCnt="0"/>
      <dgm:spPr/>
    </dgm:pt>
    <dgm:pt modelId="{BFF384FA-B6B4-41D6-ABDB-8A331CA24F20}" type="pres">
      <dgm:prSet presAssocID="{198849B0-1BB2-4FB7-91A6-E106CFF5E18F}" presName="sibTrans" presStyleLbl="sibTrans2D1" presStyleIdx="6" presStyleCnt="7"/>
      <dgm:spPr/>
    </dgm:pt>
  </dgm:ptLst>
  <dgm:cxnLst>
    <dgm:cxn modelId="{B584360C-CD1C-408B-A068-5CB1DA7271EB}" type="presOf" srcId="{F9F42726-4F83-4C64-BECA-E8C59BB5195D}" destId="{F424FD59-7CB6-4AF2-B0C4-0E07A2E5409C}" srcOrd="0" destOrd="0" presId="urn:microsoft.com/office/officeart/2005/8/layout/radial6"/>
    <dgm:cxn modelId="{D06A310E-86C8-4443-8914-BE4401EBAC42}" srcId="{BB165FEA-7E78-48A1-A299-5E2EE8FD4C62}" destId="{528A664E-92F2-41CB-948B-94159F5DEC7D}" srcOrd="0" destOrd="0" parTransId="{9ED16D5F-A361-4DC9-ACF4-CE3F35061ED3}" sibTransId="{1C817909-CCD3-45FC-AAE1-93F8DF55AC07}"/>
    <dgm:cxn modelId="{632E301A-D00A-43F1-8552-20823289565B}" type="presOf" srcId="{6AE38990-65E2-4F43-B36F-52BED9399119}" destId="{B82F8990-3D8A-4AB3-AF1D-CC08C07185E0}" srcOrd="0" destOrd="0" presId="urn:microsoft.com/office/officeart/2005/8/layout/radial6"/>
    <dgm:cxn modelId="{EC033424-9CFA-452B-B080-7E40D797F166}" srcId="{528A664E-92F2-41CB-948B-94159F5DEC7D}" destId="{3E5EEAC6-1BD5-4C1B-8E7A-0B4DD42B8266}" srcOrd="1" destOrd="0" parTransId="{180D647A-2D85-4AB1-B516-038C081DD7FA}" sibTransId="{53E24B4B-EC14-4313-A51E-7576B9AEE848}"/>
    <dgm:cxn modelId="{887B2D28-613F-4F4E-AAC2-6E673DB774BB}" type="presOf" srcId="{53E24B4B-EC14-4313-A51E-7576B9AEE848}" destId="{9AE75002-65C7-4173-A25D-C801CF7480AF}" srcOrd="0" destOrd="0" presId="urn:microsoft.com/office/officeart/2005/8/layout/radial6"/>
    <dgm:cxn modelId="{54F7B12A-3872-4D69-BB5F-8B104D145A4E}" srcId="{528A664E-92F2-41CB-948B-94159F5DEC7D}" destId="{F9F42726-4F83-4C64-BECA-E8C59BB5195D}" srcOrd="5" destOrd="0" parTransId="{4FD4685F-7975-45D2-A24B-EF1DFE2DB01B}" sibTransId="{E8FAFE17-8CBC-4F95-B5C4-A903D5E0E2E0}"/>
    <dgm:cxn modelId="{E70AC531-68C8-4476-AE5A-42E8F8FC6C0F}" type="presOf" srcId="{198849B0-1BB2-4FB7-91A6-E106CFF5E18F}" destId="{BFF384FA-B6B4-41D6-ABDB-8A331CA24F20}" srcOrd="0" destOrd="0" presId="urn:microsoft.com/office/officeart/2005/8/layout/radial6"/>
    <dgm:cxn modelId="{6F59CE4F-57DB-4A3F-8F16-B116D5E892C3}" type="presOf" srcId="{E4F61655-6AB0-41FD-A669-DB2BB38EC1A1}" destId="{AFEAA84C-6B9A-4C9E-B179-9C3AD1864F01}" srcOrd="0" destOrd="0" presId="urn:microsoft.com/office/officeart/2005/8/layout/radial6"/>
    <dgm:cxn modelId="{6E74925C-226B-4009-AECF-1245B1B4FA23}" srcId="{528A664E-92F2-41CB-948B-94159F5DEC7D}" destId="{FCA1DB47-D65E-4E99-9F60-2B1A6B924BDF}" srcOrd="6" destOrd="0" parTransId="{ECDBBD53-A545-4C28-B3F5-871CF6EFE928}" sibTransId="{198849B0-1BB2-4FB7-91A6-E106CFF5E18F}"/>
    <dgm:cxn modelId="{70F95E79-EA56-4A7F-8C0A-3FF708368489}" srcId="{528A664E-92F2-41CB-948B-94159F5DEC7D}" destId="{1687BBA2-8498-4ED8-BF3B-E7A375AFA433}" srcOrd="2" destOrd="0" parTransId="{0AF03FF4-3F64-4040-9719-65AE7095A689}" sibTransId="{802F379C-E683-49BA-B20A-FB044F5DA5DA}"/>
    <dgm:cxn modelId="{8CCB6580-24B5-454D-A68A-86862272740B}" type="presOf" srcId="{FCA1DB47-D65E-4E99-9F60-2B1A6B924BDF}" destId="{931B0361-A10E-4257-846F-145113070E15}" srcOrd="0" destOrd="0" presId="urn:microsoft.com/office/officeart/2005/8/layout/radial6"/>
    <dgm:cxn modelId="{2905BC88-87B9-41B9-8580-8EAB20E5C26B}" type="presOf" srcId="{3E5EEAC6-1BD5-4C1B-8E7A-0B4DD42B8266}" destId="{B2E3AFBD-90A3-45AC-A40A-A99F1521054D}" srcOrd="0" destOrd="0" presId="urn:microsoft.com/office/officeart/2005/8/layout/radial6"/>
    <dgm:cxn modelId="{BE371C89-627B-4B67-B494-6CC5794D93E0}" type="presOf" srcId="{1687BBA2-8498-4ED8-BF3B-E7A375AFA433}" destId="{9AAAE96B-72FA-4EBF-8081-7B3E4C3F2A0B}" srcOrd="0" destOrd="0" presId="urn:microsoft.com/office/officeart/2005/8/layout/radial6"/>
    <dgm:cxn modelId="{8BE2A796-EB9D-49E8-A103-4B5231D8937F}" srcId="{528A664E-92F2-41CB-948B-94159F5DEC7D}" destId="{F5326408-FC0B-426C-9374-B5210AE32F80}" srcOrd="3" destOrd="0" parTransId="{A985A8D4-655C-47EA-AFAC-514A2A5A6FDB}" sibTransId="{AADC27F8-EC5A-4279-929C-3D910BD02AA2}"/>
    <dgm:cxn modelId="{65EE699E-7888-43D7-A4DD-6B38C7CEEAF6}" srcId="{528A664E-92F2-41CB-948B-94159F5DEC7D}" destId="{CE3A5D76-5FE5-42A9-9C0E-F5BEFA75B1BA}" srcOrd="4" destOrd="0" parTransId="{64DB1A44-FFD7-430D-8A1D-6688EEB30DDD}" sibTransId="{E4F61655-6AB0-41FD-A669-DB2BB38EC1A1}"/>
    <dgm:cxn modelId="{513F64A9-CEB7-4A72-BCEA-B837A4E592C8}" type="presOf" srcId="{CE3A5D76-5FE5-42A9-9C0E-F5BEFA75B1BA}" destId="{BB733C65-B1DB-4449-9978-8817AFAD1A49}" srcOrd="0" destOrd="0" presId="urn:microsoft.com/office/officeart/2005/8/layout/radial6"/>
    <dgm:cxn modelId="{D610CBBC-C518-4AFE-AEF9-DE7F1A7597E2}" type="presOf" srcId="{B8C97D83-6F25-44C9-9881-F21EB88812B0}" destId="{C0E40815-07FA-4226-B00F-C6662E43B26C}" srcOrd="0" destOrd="0" presId="urn:microsoft.com/office/officeart/2005/8/layout/radial6"/>
    <dgm:cxn modelId="{64B565C3-82B4-4676-8C9D-B71B9AB41009}" type="presOf" srcId="{BB165FEA-7E78-48A1-A299-5E2EE8FD4C62}" destId="{430B645A-C381-4D65-97B8-6C0CA019FFE7}" srcOrd="0" destOrd="0" presId="urn:microsoft.com/office/officeart/2005/8/layout/radial6"/>
    <dgm:cxn modelId="{B80276C4-5D37-4CC8-886B-A21E2E779029}" type="presOf" srcId="{F5326408-FC0B-426C-9374-B5210AE32F80}" destId="{9D177444-2679-4B65-B31E-DF01EF76EFE8}" srcOrd="0" destOrd="0" presId="urn:microsoft.com/office/officeart/2005/8/layout/radial6"/>
    <dgm:cxn modelId="{FB4AFEC4-810C-4B2B-8F0F-2E62341F39A1}" type="presOf" srcId="{528A664E-92F2-41CB-948B-94159F5DEC7D}" destId="{F7B8B282-17BB-45CE-8A72-8F7FDB544717}" srcOrd="0" destOrd="0" presId="urn:microsoft.com/office/officeart/2005/8/layout/radial6"/>
    <dgm:cxn modelId="{093883C6-2957-4E3D-940D-E05C615970D2}" type="presOf" srcId="{E8FAFE17-8CBC-4F95-B5C4-A903D5E0E2E0}" destId="{5FAA6569-BB1C-4E28-8EEA-870AD3424B58}" srcOrd="0" destOrd="0" presId="urn:microsoft.com/office/officeart/2005/8/layout/radial6"/>
    <dgm:cxn modelId="{72D730CC-A8A8-4941-ADEE-AF036F64061C}" type="presOf" srcId="{AADC27F8-EC5A-4279-929C-3D910BD02AA2}" destId="{3AD2E965-D50E-4BA6-8960-B54E3EAD2478}" srcOrd="0" destOrd="0" presId="urn:microsoft.com/office/officeart/2005/8/layout/radial6"/>
    <dgm:cxn modelId="{DB6F8BCE-4023-4A87-B2AA-322B822789C3}" type="presOf" srcId="{802F379C-E683-49BA-B20A-FB044F5DA5DA}" destId="{8FD16160-AC29-4AF7-8169-075D5DEBE371}" srcOrd="0" destOrd="0" presId="urn:microsoft.com/office/officeart/2005/8/layout/radial6"/>
    <dgm:cxn modelId="{776E41F0-D49A-40D3-B98A-EF0DC34B6238}" srcId="{528A664E-92F2-41CB-948B-94159F5DEC7D}" destId="{6AE38990-65E2-4F43-B36F-52BED9399119}" srcOrd="0" destOrd="0" parTransId="{787BE7D5-BD53-4406-83EB-00811FD1C1BD}" sibTransId="{B8C97D83-6F25-44C9-9881-F21EB88812B0}"/>
    <dgm:cxn modelId="{850B60A2-CB3D-42D3-8A73-D8A06E8D0DFF}" type="presParOf" srcId="{430B645A-C381-4D65-97B8-6C0CA019FFE7}" destId="{F7B8B282-17BB-45CE-8A72-8F7FDB544717}" srcOrd="0" destOrd="0" presId="urn:microsoft.com/office/officeart/2005/8/layout/radial6"/>
    <dgm:cxn modelId="{73A31490-1901-4933-A890-3CEC336955E3}" type="presParOf" srcId="{430B645A-C381-4D65-97B8-6C0CA019FFE7}" destId="{B82F8990-3D8A-4AB3-AF1D-CC08C07185E0}" srcOrd="1" destOrd="0" presId="urn:microsoft.com/office/officeart/2005/8/layout/radial6"/>
    <dgm:cxn modelId="{5F074A2A-EA43-43B9-A356-BA21471A23D4}" type="presParOf" srcId="{430B645A-C381-4D65-97B8-6C0CA019FFE7}" destId="{3068AD86-5D75-43B0-9D5A-654F41E5A169}" srcOrd="2" destOrd="0" presId="urn:microsoft.com/office/officeart/2005/8/layout/radial6"/>
    <dgm:cxn modelId="{CA480F0A-E258-496B-8E80-B43C8BCE736A}" type="presParOf" srcId="{430B645A-C381-4D65-97B8-6C0CA019FFE7}" destId="{C0E40815-07FA-4226-B00F-C6662E43B26C}" srcOrd="3" destOrd="0" presId="urn:microsoft.com/office/officeart/2005/8/layout/radial6"/>
    <dgm:cxn modelId="{692E41DC-334B-48FF-81FF-F290BB30D3AF}" type="presParOf" srcId="{430B645A-C381-4D65-97B8-6C0CA019FFE7}" destId="{B2E3AFBD-90A3-45AC-A40A-A99F1521054D}" srcOrd="4" destOrd="0" presId="urn:microsoft.com/office/officeart/2005/8/layout/radial6"/>
    <dgm:cxn modelId="{F961BDE6-6FCA-49E6-A5A5-ACF500358F78}" type="presParOf" srcId="{430B645A-C381-4D65-97B8-6C0CA019FFE7}" destId="{576CD35C-3383-4E8E-BB9F-AB21B5B3B31A}" srcOrd="5" destOrd="0" presId="urn:microsoft.com/office/officeart/2005/8/layout/radial6"/>
    <dgm:cxn modelId="{4D1507E9-07C4-4828-8479-212581B5DD4F}" type="presParOf" srcId="{430B645A-C381-4D65-97B8-6C0CA019FFE7}" destId="{9AE75002-65C7-4173-A25D-C801CF7480AF}" srcOrd="6" destOrd="0" presId="urn:microsoft.com/office/officeart/2005/8/layout/radial6"/>
    <dgm:cxn modelId="{9418B7B0-E0E3-4A20-B8FB-200DBEBC72E6}" type="presParOf" srcId="{430B645A-C381-4D65-97B8-6C0CA019FFE7}" destId="{9AAAE96B-72FA-4EBF-8081-7B3E4C3F2A0B}" srcOrd="7" destOrd="0" presId="urn:microsoft.com/office/officeart/2005/8/layout/radial6"/>
    <dgm:cxn modelId="{AA2369AE-20B3-412B-A309-9D32D60F6528}" type="presParOf" srcId="{430B645A-C381-4D65-97B8-6C0CA019FFE7}" destId="{1716E60D-2788-4ADC-8FBA-69D5F93B6D34}" srcOrd="8" destOrd="0" presId="urn:microsoft.com/office/officeart/2005/8/layout/radial6"/>
    <dgm:cxn modelId="{929DCE7D-6044-4AF3-86A9-C2FDAF504EEA}" type="presParOf" srcId="{430B645A-C381-4D65-97B8-6C0CA019FFE7}" destId="{8FD16160-AC29-4AF7-8169-075D5DEBE371}" srcOrd="9" destOrd="0" presId="urn:microsoft.com/office/officeart/2005/8/layout/radial6"/>
    <dgm:cxn modelId="{FB669246-3EA3-4951-AA16-A813BFDC2629}" type="presParOf" srcId="{430B645A-C381-4D65-97B8-6C0CA019FFE7}" destId="{9D177444-2679-4B65-B31E-DF01EF76EFE8}" srcOrd="10" destOrd="0" presId="urn:microsoft.com/office/officeart/2005/8/layout/radial6"/>
    <dgm:cxn modelId="{BC50CC83-397E-4010-82B9-E2EDAAE3C0D1}" type="presParOf" srcId="{430B645A-C381-4D65-97B8-6C0CA019FFE7}" destId="{BB509F8B-BEB8-447A-9A19-BAEB41578D70}" srcOrd="11" destOrd="0" presId="urn:microsoft.com/office/officeart/2005/8/layout/radial6"/>
    <dgm:cxn modelId="{5F09EEDA-43FF-40C5-91F4-890CE18C12A2}" type="presParOf" srcId="{430B645A-C381-4D65-97B8-6C0CA019FFE7}" destId="{3AD2E965-D50E-4BA6-8960-B54E3EAD2478}" srcOrd="12" destOrd="0" presId="urn:microsoft.com/office/officeart/2005/8/layout/radial6"/>
    <dgm:cxn modelId="{0B21FEDF-E381-43BE-A1F4-EC6BBFA7E9FF}" type="presParOf" srcId="{430B645A-C381-4D65-97B8-6C0CA019FFE7}" destId="{BB733C65-B1DB-4449-9978-8817AFAD1A49}" srcOrd="13" destOrd="0" presId="urn:microsoft.com/office/officeart/2005/8/layout/radial6"/>
    <dgm:cxn modelId="{92300D0A-978E-473B-B76B-9554DD79E965}" type="presParOf" srcId="{430B645A-C381-4D65-97B8-6C0CA019FFE7}" destId="{503248A3-17CD-486C-9030-378A2F0B3562}" srcOrd="14" destOrd="0" presId="urn:microsoft.com/office/officeart/2005/8/layout/radial6"/>
    <dgm:cxn modelId="{47605191-4360-44F4-810C-FDE4CA479493}" type="presParOf" srcId="{430B645A-C381-4D65-97B8-6C0CA019FFE7}" destId="{AFEAA84C-6B9A-4C9E-B179-9C3AD1864F01}" srcOrd="15" destOrd="0" presId="urn:microsoft.com/office/officeart/2005/8/layout/radial6"/>
    <dgm:cxn modelId="{452FE1E1-B79F-4A1E-A106-C1248C7D8870}" type="presParOf" srcId="{430B645A-C381-4D65-97B8-6C0CA019FFE7}" destId="{F424FD59-7CB6-4AF2-B0C4-0E07A2E5409C}" srcOrd="16" destOrd="0" presId="urn:microsoft.com/office/officeart/2005/8/layout/radial6"/>
    <dgm:cxn modelId="{25971C9F-160B-434C-B639-600E452D21C1}" type="presParOf" srcId="{430B645A-C381-4D65-97B8-6C0CA019FFE7}" destId="{90C29694-1B6F-4985-B8E3-A0B70D33EA82}" srcOrd="17" destOrd="0" presId="urn:microsoft.com/office/officeart/2005/8/layout/radial6"/>
    <dgm:cxn modelId="{4D59B7EC-8558-4518-B0CC-0C2A65935E1B}" type="presParOf" srcId="{430B645A-C381-4D65-97B8-6C0CA019FFE7}" destId="{5FAA6569-BB1C-4E28-8EEA-870AD3424B58}" srcOrd="18" destOrd="0" presId="urn:microsoft.com/office/officeart/2005/8/layout/radial6"/>
    <dgm:cxn modelId="{8D08C9C0-CEBC-4508-95C8-A6650195D150}" type="presParOf" srcId="{430B645A-C381-4D65-97B8-6C0CA019FFE7}" destId="{931B0361-A10E-4257-846F-145113070E15}" srcOrd="19" destOrd="0" presId="urn:microsoft.com/office/officeart/2005/8/layout/radial6"/>
    <dgm:cxn modelId="{9DCB6100-DBAD-4D16-ADF7-31A1DEB56730}" type="presParOf" srcId="{430B645A-C381-4D65-97B8-6C0CA019FFE7}" destId="{376E3F6B-1999-4C9F-8E10-491F33E70FDC}" srcOrd="20" destOrd="0" presId="urn:microsoft.com/office/officeart/2005/8/layout/radial6"/>
    <dgm:cxn modelId="{89AA385A-35A9-493F-91FB-8AFA8D855DE5}" type="presParOf" srcId="{430B645A-C381-4D65-97B8-6C0CA019FFE7}" destId="{BFF384FA-B6B4-41D6-ABDB-8A331CA24F20}" srcOrd="21" destOrd="0" presId="urn:microsoft.com/office/officeart/2005/8/layout/radial6"/>
  </dgm:cxnLst>
  <dgm:bg>
    <a:solidFill>
      <a:schemeClr val="accent5">
        <a:lumMod val="20000"/>
        <a:lumOff val="8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EFFEB0-6BD8-4ED9-9C51-CF77DB980357}" type="doc">
      <dgm:prSet loTypeId="urn:microsoft.com/office/officeart/2008/layout/AlternatingHexagons" loCatId="list" qsTypeId="urn:microsoft.com/office/officeart/2005/8/quickstyle/3d3" qsCatId="3D" csTypeId="urn:microsoft.com/office/officeart/2005/8/colors/accent6_4" csCatId="accent6" phldr="1"/>
      <dgm:spPr/>
      <dgm:t>
        <a:bodyPr/>
        <a:lstStyle/>
        <a:p>
          <a:endParaRPr lang="fr-FR"/>
        </a:p>
      </dgm:t>
    </dgm:pt>
    <dgm:pt modelId="{0BA5674E-8029-4309-B412-B96DFA63FF78}">
      <dgm:prSet phldrT="[Texte]" custT="1"/>
      <dgm:spPr/>
      <dgm:t>
        <a:bodyPr spcFirstLastPara="0" vert="horz" wrap="square" lIns="0" tIns="0" rIns="0" bIns="0" numCol="1" spcCol="1270" anchor="ctr" anchorCtr="0"/>
        <a:lstStyle/>
        <a:p>
          <a:r>
            <a:rPr lang="fr-FR" sz="1400" b="1" i="1" kern="1200" dirty="0">
              <a:latin typeface="Calibri" panose="020F0502020204030204" pitchFamily="34" charset="0"/>
              <a:ea typeface="+mn-ea"/>
              <a:cs typeface="Calibri" panose="020F0502020204030204" pitchFamily="34" charset="0"/>
            </a:rPr>
            <a:t>Nettoyage</a:t>
          </a:r>
          <a:r>
            <a:rPr lang="fr-FR" sz="1400" b="1" i="1" kern="1200" dirty="0">
              <a:latin typeface="Calibri" panose="020F0502020204030204" pitchFamily="34" charset="0"/>
              <a:cs typeface="Calibri" panose="020F0502020204030204" pitchFamily="34" charset="0"/>
            </a:rPr>
            <a:t> des données</a:t>
          </a:r>
        </a:p>
      </dgm:t>
    </dgm:pt>
    <dgm:pt modelId="{C35869C4-E5A0-43DE-A11C-25900F8B7210}" type="parTrans" cxnId="{109C7131-BBB8-46B7-A2F7-467CF61A9CFB}">
      <dgm:prSet/>
      <dgm:spPr/>
      <dgm:t>
        <a:bodyPr/>
        <a:lstStyle/>
        <a:p>
          <a:endParaRPr lang="fr-FR" sz="1400" b="1" i="1">
            <a:solidFill>
              <a:schemeClr val="tx1"/>
            </a:solidFill>
            <a:latin typeface="Calibri" panose="020F0502020204030204" pitchFamily="34" charset="0"/>
            <a:cs typeface="Calibri" panose="020F0502020204030204" pitchFamily="34" charset="0"/>
          </a:endParaRPr>
        </a:p>
      </dgm:t>
    </dgm:pt>
    <dgm:pt modelId="{2FBCA555-8955-450C-A559-55863C2A84ED}" type="sibTrans" cxnId="{109C7131-BBB8-46B7-A2F7-467CF61A9CFB}">
      <dgm:prSet custT="1"/>
      <dgm:spPr/>
      <dgm:t>
        <a:bodyPr lIns="0" tIns="0" rIns="0" bIns="0"/>
        <a:lstStyle/>
        <a:p>
          <a:r>
            <a:rPr lang="fr-FR" sz="1200" b="1" i="1" dirty="0">
              <a:latin typeface="Calibri" panose="020F0502020204030204" pitchFamily="34" charset="0"/>
              <a:cs typeface="Calibri" panose="020F0502020204030204" pitchFamily="34" charset="0"/>
            </a:rPr>
            <a:t>Identification</a:t>
          </a:r>
          <a:r>
            <a:rPr lang="fr-FR" sz="1400" b="1" i="1" dirty="0">
              <a:latin typeface="Calibri" panose="020F0502020204030204" pitchFamily="34" charset="0"/>
              <a:cs typeface="Calibri" panose="020F0502020204030204" pitchFamily="34" charset="0"/>
            </a:rPr>
            <a:t> des données</a:t>
          </a:r>
        </a:p>
      </dgm:t>
    </dgm:pt>
    <dgm:pt modelId="{2BAE2F86-6895-4C72-A9A3-6CE79F810826}">
      <dgm:prSet phldrT="[Texte]" custT="1"/>
      <dgm:spPr/>
      <dgm:t>
        <a:bodyPr lIns="0" tIns="0" rIns="0" bIns="0"/>
        <a:lstStyle/>
        <a:p>
          <a:r>
            <a:rPr lang="fr-FR" sz="1400" b="1" i="1" dirty="0">
              <a:latin typeface="Calibri" panose="020F0502020204030204" pitchFamily="34" charset="0"/>
              <a:cs typeface="Calibri" panose="020F0502020204030204" pitchFamily="34" charset="0"/>
            </a:rPr>
            <a:t>Agréation des données</a:t>
          </a:r>
        </a:p>
      </dgm:t>
    </dgm:pt>
    <dgm:pt modelId="{390D3D61-2831-4B38-9D71-BA0310530460}" type="parTrans" cxnId="{4ACD2EF4-BFB4-42E1-BCEF-3A2C6F5264C7}">
      <dgm:prSet/>
      <dgm:spPr/>
      <dgm:t>
        <a:bodyPr/>
        <a:lstStyle/>
        <a:p>
          <a:endParaRPr lang="fr-FR" sz="1400" b="1" i="1">
            <a:solidFill>
              <a:schemeClr val="tx1"/>
            </a:solidFill>
            <a:latin typeface="Calibri" panose="020F0502020204030204" pitchFamily="34" charset="0"/>
            <a:cs typeface="Calibri" panose="020F0502020204030204" pitchFamily="34" charset="0"/>
          </a:endParaRPr>
        </a:p>
      </dgm:t>
    </dgm:pt>
    <dgm:pt modelId="{70BF91B5-4C5A-4345-8E6E-5AB8766E6580}" type="sibTrans" cxnId="{4ACD2EF4-BFB4-42E1-BCEF-3A2C6F5264C7}">
      <dgm:prSet custT="1"/>
      <dgm:spPr/>
      <dgm:t>
        <a:bodyPr lIns="0" tIns="0" rIns="0" bIns="0"/>
        <a:lstStyle/>
        <a:p>
          <a:r>
            <a:rPr lang="fr-FR" sz="1400" b="1" i="1" dirty="0">
              <a:latin typeface="Calibri" panose="020F0502020204030204" pitchFamily="34" charset="0"/>
              <a:cs typeface="Calibri" panose="020F0502020204030204" pitchFamily="34" charset="0"/>
            </a:rPr>
            <a:t>Classification des données</a:t>
          </a:r>
        </a:p>
      </dgm:t>
    </dgm:pt>
    <dgm:pt modelId="{3AF5BE0B-28A1-4039-A94C-7A205C6BA09F}">
      <dgm:prSet phldrT="[Texte]" custT="1"/>
      <dgm:spPr/>
      <dgm:t>
        <a:bodyPr lIns="0" tIns="0" rIns="0" bIns="0"/>
        <a:lstStyle/>
        <a:p>
          <a:r>
            <a:rPr lang="fr-FR" sz="1200" b="1" i="1" dirty="0">
              <a:latin typeface="Calibri" panose="020F0502020204030204" pitchFamily="34" charset="0"/>
              <a:cs typeface="Calibri" panose="020F0502020204030204" pitchFamily="34" charset="0"/>
            </a:rPr>
            <a:t>Transformation</a:t>
          </a:r>
          <a:r>
            <a:rPr lang="fr-FR" sz="1400" b="1" i="1" dirty="0">
              <a:latin typeface="Calibri" panose="020F0502020204030204" pitchFamily="34" charset="0"/>
              <a:cs typeface="Calibri" panose="020F0502020204030204" pitchFamily="34" charset="0"/>
            </a:rPr>
            <a:t> des données</a:t>
          </a:r>
        </a:p>
      </dgm:t>
    </dgm:pt>
    <dgm:pt modelId="{8C01832C-0324-4A65-873E-5B3FF110CA89}" type="parTrans" cxnId="{90D86E21-48F1-4E4C-BF05-7D5D424E14EC}">
      <dgm:prSet/>
      <dgm:spPr/>
      <dgm:t>
        <a:bodyPr/>
        <a:lstStyle/>
        <a:p>
          <a:endParaRPr lang="fr-FR" sz="1400" b="1" i="1">
            <a:solidFill>
              <a:schemeClr val="tx1"/>
            </a:solidFill>
            <a:latin typeface="Calibri" panose="020F0502020204030204" pitchFamily="34" charset="0"/>
            <a:cs typeface="Calibri" panose="020F0502020204030204" pitchFamily="34" charset="0"/>
          </a:endParaRPr>
        </a:p>
      </dgm:t>
    </dgm:pt>
    <dgm:pt modelId="{C7432CC4-D9F1-4435-ACC8-C85A72792673}" type="sibTrans" cxnId="{90D86E21-48F1-4E4C-BF05-7D5D424E14EC}">
      <dgm:prSet custT="1"/>
      <dgm:spPr/>
      <dgm:t>
        <a:bodyPr lIns="0" tIns="0" rIns="0" bIns="0"/>
        <a:lstStyle/>
        <a:p>
          <a:r>
            <a:rPr lang="fr-FR" sz="1400" b="1" i="1" dirty="0">
              <a:latin typeface="Calibri" panose="020F0502020204030204" pitchFamily="34" charset="0"/>
              <a:cs typeface="Calibri" panose="020F0502020204030204" pitchFamily="34" charset="0"/>
            </a:rPr>
            <a:t>Validation des données</a:t>
          </a:r>
        </a:p>
      </dgm:t>
    </dgm:pt>
    <dgm:pt modelId="{798ECF4D-5626-4E98-8B1D-5A0F24B2208E}" type="pres">
      <dgm:prSet presAssocID="{E7EFFEB0-6BD8-4ED9-9C51-CF77DB980357}" presName="Name0" presStyleCnt="0">
        <dgm:presLayoutVars>
          <dgm:chMax/>
          <dgm:chPref/>
          <dgm:dir/>
          <dgm:animLvl val="lvl"/>
        </dgm:presLayoutVars>
      </dgm:prSet>
      <dgm:spPr/>
    </dgm:pt>
    <dgm:pt modelId="{4AAE7BB3-806B-43B8-B01A-4862519A59E1}" type="pres">
      <dgm:prSet presAssocID="{0BA5674E-8029-4309-B412-B96DFA63FF78}" presName="composite" presStyleCnt="0"/>
      <dgm:spPr/>
    </dgm:pt>
    <dgm:pt modelId="{8C2E5282-3D83-4F8C-BE7C-90061D256982}" type="pres">
      <dgm:prSet presAssocID="{0BA5674E-8029-4309-B412-B96DFA63FF78}" presName="Parent1" presStyleLbl="node1" presStyleIdx="0" presStyleCnt="6" custScaleX="125321" custLinFactNeighborX="21977">
        <dgm:presLayoutVars>
          <dgm:chMax val="1"/>
          <dgm:chPref val="1"/>
          <dgm:bulletEnabled val="1"/>
        </dgm:presLayoutVars>
      </dgm:prSet>
      <dgm:spPr>
        <a:xfrm rot="5400000">
          <a:off x="3544930" y="18483"/>
          <a:ext cx="1825850" cy="1793230"/>
        </a:xfrm>
        <a:prstGeom prst="hexagon">
          <a:avLst>
            <a:gd name="adj" fmla="val 25000"/>
            <a:gd name="vf" fmla="val 115470"/>
          </a:avLst>
        </a:prstGeom>
      </dgm:spPr>
    </dgm:pt>
    <dgm:pt modelId="{DA52889D-C503-4527-BE6B-7C54AE885E39}" type="pres">
      <dgm:prSet presAssocID="{0BA5674E-8029-4309-B412-B96DFA63FF78}" presName="Childtext1" presStyleLbl="revTx" presStyleIdx="0" presStyleCnt="3" custLinFactNeighborX="29623" custLinFactNeighborY="40414">
        <dgm:presLayoutVars>
          <dgm:chMax val="0"/>
          <dgm:chPref val="0"/>
          <dgm:bulletEnabled val="1"/>
        </dgm:presLayoutVars>
      </dgm:prSet>
      <dgm:spPr/>
    </dgm:pt>
    <dgm:pt modelId="{BE6E1804-842E-4428-A043-F3FE6224F58C}" type="pres">
      <dgm:prSet presAssocID="{0BA5674E-8029-4309-B412-B96DFA63FF78}" presName="BalanceSpacing" presStyleCnt="0"/>
      <dgm:spPr/>
    </dgm:pt>
    <dgm:pt modelId="{72BB99B8-3850-435B-BE27-B55AACB20F25}" type="pres">
      <dgm:prSet presAssocID="{0BA5674E-8029-4309-B412-B96DFA63FF78}" presName="BalanceSpacing1" presStyleCnt="0"/>
      <dgm:spPr/>
    </dgm:pt>
    <dgm:pt modelId="{87B095E1-9084-4241-B562-E9D506ABEC2E}" type="pres">
      <dgm:prSet presAssocID="{2FBCA555-8955-450C-A559-55863C2A84ED}" presName="Accent1Text" presStyleLbl="node1" presStyleIdx="1" presStyleCnt="6" custScaleX="120883"/>
      <dgm:spPr/>
    </dgm:pt>
    <dgm:pt modelId="{0A43AF57-AEFB-433D-A740-B0B10240D537}" type="pres">
      <dgm:prSet presAssocID="{2FBCA555-8955-450C-A559-55863C2A84ED}" presName="spaceBetweenRectangles" presStyleCnt="0"/>
      <dgm:spPr/>
    </dgm:pt>
    <dgm:pt modelId="{4A39F8BD-E383-452B-AFB5-70812AA12322}" type="pres">
      <dgm:prSet presAssocID="{2BAE2F86-6895-4C72-A9A3-6CE79F810826}" presName="composite" presStyleCnt="0"/>
      <dgm:spPr/>
    </dgm:pt>
    <dgm:pt modelId="{F543C723-68D6-4197-9909-9D6D5AC11DB0}" type="pres">
      <dgm:prSet presAssocID="{2BAE2F86-6895-4C72-A9A3-6CE79F810826}" presName="Parent1" presStyleLbl="node1" presStyleIdx="2" presStyleCnt="6" custScaleX="130999" custScaleY="102763" custLinFactX="-8355" custLinFactNeighborX="-100000">
        <dgm:presLayoutVars>
          <dgm:chMax val="1"/>
          <dgm:chPref val="1"/>
          <dgm:bulletEnabled val="1"/>
        </dgm:presLayoutVars>
      </dgm:prSet>
      <dgm:spPr/>
    </dgm:pt>
    <dgm:pt modelId="{6E434615-E335-46C5-9770-9EFCF9A36974}" type="pres">
      <dgm:prSet presAssocID="{2BAE2F86-6895-4C72-A9A3-6CE79F810826}" presName="Childtext1" presStyleLbl="revTx" presStyleIdx="1" presStyleCnt="3">
        <dgm:presLayoutVars>
          <dgm:chMax val="0"/>
          <dgm:chPref val="0"/>
          <dgm:bulletEnabled val="1"/>
        </dgm:presLayoutVars>
      </dgm:prSet>
      <dgm:spPr/>
    </dgm:pt>
    <dgm:pt modelId="{1465374C-F979-4CE6-ADE7-15428C362CAF}" type="pres">
      <dgm:prSet presAssocID="{2BAE2F86-6895-4C72-A9A3-6CE79F810826}" presName="BalanceSpacing" presStyleCnt="0"/>
      <dgm:spPr/>
    </dgm:pt>
    <dgm:pt modelId="{6002ADDF-A695-4ACE-A62F-02AE2BD69DE6}" type="pres">
      <dgm:prSet presAssocID="{2BAE2F86-6895-4C72-A9A3-6CE79F810826}" presName="BalanceSpacing1" presStyleCnt="0"/>
      <dgm:spPr/>
    </dgm:pt>
    <dgm:pt modelId="{F875DE76-C48A-47B2-85E7-5F7F8625505A}" type="pres">
      <dgm:prSet presAssocID="{70BF91B5-4C5A-4345-8E6E-5AB8766E6580}" presName="Accent1Text" presStyleLbl="node1" presStyleIdx="3" presStyleCnt="6" custScaleX="128160" custLinFactNeighborX="21977"/>
      <dgm:spPr/>
    </dgm:pt>
    <dgm:pt modelId="{C7148796-993D-4589-AEEC-84693F2B9FBB}" type="pres">
      <dgm:prSet presAssocID="{70BF91B5-4C5A-4345-8E6E-5AB8766E6580}" presName="spaceBetweenRectangles" presStyleCnt="0"/>
      <dgm:spPr/>
    </dgm:pt>
    <dgm:pt modelId="{D0E1E1A7-5EE6-41BE-A5ED-E5B5739A3F5B}" type="pres">
      <dgm:prSet presAssocID="{3AF5BE0B-28A1-4039-A94C-7A205C6BA09F}" presName="composite" presStyleCnt="0"/>
      <dgm:spPr/>
    </dgm:pt>
    <dgm:pt modelId="{C15DD1E2-6F59-4402-95EC-D3DC8FCA240C}" type="pres">
      <dgm:prSet presAssocID="{3AF5BE0B-28A1-4039-A94C-7A205C6BA09F}" presName="Parent1" presStyleLbl="node1" presStyleIdx="4" presStyleCnt="6" custScaleX="120894" custLinFactNeighborX="23091" custLinFactNeighborY="689">
        <dgm:presLayoutVars>
          <dgm:chMax val="1"/>
          <dgm:chPref val="1"/>
          <dgm:bulletEnabled val="1"/>
        </dgm:presLayoutVars>
      </dgm:prSet>
      <dgm:spPr/>
    </dgm:pt>
    <dgm:pt modelId="{E2A14C6F-B61C-466A-9801-F6CE225B4B80}" type="pres">
      <dgm:prSet presAssocID="{3AF5BE0B-28A1-4039-A94C-7A205C6BA09F}" presName="Childtext1" presStyleLbl="revTx" presStyleIdx="2" presStyleCnt="3">
        <dgm:presLayoutVars>
          <dgm:chMax val="0"/>
          <dgm:chPref val="0"/>
          <dgm:bulletEnabled val="1"/>
        </dgm:presLayoutVars>
      </dgm:prSet>
      <dgm:spPr/>
    </dgm:pt>
    <dgm:pt modelId="{71C76AE4-9330-44E4-B4C6-6A6DF3DC201B}" type="pres">
      <dgm:prSet presAssocID="{3AF5BE0B-28A1-4039-A94C-7A205C6BA09F}" presName="BalanceSpacing" presStyleCnt="0"/>
      <dgm:spPr/>
    </dgm:pt>
    <dgm:pt modelId="{51A2B52E-3026-44D6-AEE5-BA4A16875C18}" type="pres">
      <dgm:prSet presAssocID="{3AF5BE0B-28A1-4039-A94C-7A205C6BA09F}" presName="BalanceSpacing1" presStyleCnt="0"/>
      <dgm:spPr/>
    </dgm:pt>
    <dgm:pt modelId="{CE8933C5-B550-4114-BA74-16B7D61C081C}" type="pres">
      <dgm:prSet presAssocID="{C7432CC4-D9F1-4435-ACC8-C85A72792673}" presName="Accent1Text" presStyleLbl="node1" presStyleIdx="5" presStyleCnt="6" custScaleX="121376" custScaleY="115464" custLinFactNeighborX="-2375" custLinFactNeighborY="7728"/>
      <dgm:spPr/>
    </dgm:pt>
  </dgm:ptLst>
  <dgm:cxnLst>
    <dgm:cxn modelId="{90D86E21-48F1-4E4C-BF05-7D5D424E14EC}" srcId="{E7EFFEB0-6BD8-4ED9-9C51-CF77DB980357}" destId="{3AF5BE0B-28A1-4039-A94C-7A205C6BA09F}" srcOrd="2" destOrd="0" parTransId="{8C01832C-0324-4A65-873E-5B3FF110CA89}" sibTransId="{C7432CC4-D9F1-4435-ACC8-C85A72792673}"/>
    <dgm:cxn modelId="{B0AB6E2C-3FC1-4847-8EA4-E117331B3F53}" type="presOf" srcId="{3AF5BE0B-28A1-4039-A94C-7A205C6BA09F}" destId="{C15DD1E2-6F59-4402-95EC-D3DC8FCA240C}" srcOrd="0" destOrd="0" presId="urn:microsoft.com/office/officeart/2008/layout/AlternatingHexagons"/>
    <dgm:cxn modelId="{109C7131-BBB8-46B7-A2F7-467CF61A9CFB}" srcId="{E7EFFEB0-6BD8-4ED9-9C51-CF77DB980357}" destId="{0BA5674E-8029-4309-B412-B96DFA63FF78}" srcOrd="0" destOrd="0" parTransId="{C35869C4-E5A0-43DE-A11C-25900F8B7210}" sibTransId="{2FBCA555-8955-450C-A559-55863C2A84ED}"/>
    <dgm:cxn modelId="{A9EB9466-2353-40D5-A4F4-4DA46D638B65}" type="presOf" srcId="{0BA5674E-8029-4309-B412-B96DFA63FF78}" destId="{8C2E5282-3D83-4F8C-BE7C-90061D256982}" srcOrd="0" destOrd="0" presId="urn:microsoft.com/office/officeart/2008/layout/AlternatingHexagons"/>
    <dgm:cxn modelId="{4F690C68-1116-44EF-BBFD-17E95D554369}" type="presOf" srcId="{70BF91B5-4C5A-4345-8E6E-5AB8766E6580}" destId="{F875DE76-C48A-47B2-85E7-5F7F8625505A}" srcOrd="0" destOrd="0" presId="urn:microsoft.com/office/officeart/2008/layout/AlternatingHexagons"/>
    <dgm:cxn modelId="{3CC4FCA9-DA97-4A30-8EA9-21E0EED79AF9}" type="presOf" srcId="{2BAE2F86-6895-4C72-A9A3-6CE79F810826}" destId="{F543C723-68D6-4197-9909-9D6D5AC11DB0}" srcOrd="0" destOrd="0" presId="urn:microsoft.com/office/officeart/2008/layout/AlternatingHexagons"/>
    <dgm:cxn modelId="{A9DD4CBB-2AA4-4039-A42D-DAD8695B12F7}" type="presOf" srcId="{2FBCA555-8955-450C-A559-55863C2A84ED}" destId="{87B095E1-9084-4241-B562-E9D506ABEC2E}" srcOrd="0" destOrd="0" presId="urn:microsoft.com/office/officeart/2008/layout/AlternatingHexagons"/>
    <dgm:cxn modelId="{8B0243C7-FFA7-448A-9676-62D3B5A928DC}" type="presOf" srcId="{E7EFFEB0-6BD8-4ED9-9C51-CF77DB980357}" destId="{798ECF4D-5626-4E98-8B1D-5A0F24B2208E}" srcOrd="0" destOrd="0" presId="urn:microsoft.com/office/officeart/2008/layout/AlternatingHexagons"/>
    <dgm:cxn modelId="{4ACD2EF4-BFB4-42E1-BCEF-3A2C6F5264C7}" srcId="{E7EFFEB0-6BD8-4ED9-9C51-CF77DB980357}" destId="{2BAE2F86-6895-4C72-A9A3-6CE79F810826}" srcOrd="1" destOrd="0" parTransId="{390D3D61-2831-4B38-9D71-BA0310530460}" sibTransId="{70BF91B5-4C5A-4345-8E6E-5AB8766E6580}"/>
    <dgm:cxn modelId="{F841F4F4-AA60-4970-934C-05E9C0322A79}" type="presOf" srcId="{C7432CC4-D9F1-4435-ACC8-C85A72792673}" destId="{CE8933C5-B550-4114-BA74-16B7D61C081C}" srcOrd="0" destOrd="0" presId="urn:microsoft.com/office/officeart/2008/layout/AlternatingHexagons"/>
    <dgm:cxn modelId="{1A9B9EBE-23E1-4C7C-BF2E-F7FC326013B3}" type="presParOf" srcId="{798ECF4D-5626-4E98-8B1D-5A0F24B2208E}" destId="{4AAE7BB3-806B-43B8-B01A-4862519A59E1}" srcOrd="0" destOrd="0" presId="urn:microsoft.com/office/officeart/2008/layout/AlternatingHexagons"/>
    <dgm:cxn modelId="{F4CE2EB5-D646-4D0A-AF98-69CE36B8671D}" type="presParOf" srcId="{4AAE7BB3-806B-43B8-B01A-4862519A59E1}" destId="{8C2E5282-3D83-4F8C-BE7C-90061D256982}" srcOrd="0" destOrd="0" presId="urn:microsoft.com/office/officeart/2008/layout/AlternatingHexagons"/>
    <dgm:cxn modelId="{F772E381-64E9-4AA1-A035-D0AC03856111}" type="presParOf" srcId="{4AAE7BB3-806B-43B8-B01A-4862519A59E1}" destId="{DA52889D-C503-4527-BE6B-7C54AE885E39}" srcOrd="1" destOrd="0" presId="urn:microsoft.com/office/officeart/2008/layout/AlternatingHexagons"/>
    <dgm:cxn modelId="{A503A0E7-726D-44F9-9663-823F03618794}" type="presParOf" srcId="{4AAE7BB3-806B-43B8-B01A-4862519A59E1}" destId="{BE6E1804-842E-4428-A043-F3FE6224F58C}" srcOrd="2" destOrd="0" presId="urn:microsoft.com/office/officeart/2008/layout/AlternatingHexagons"/>
    <dgm:cxn modelId="{A66EE689-87CE-4156-BCDD-05EE2252A368}" type="presParOf" srcId="{4AAE7BB3-806B-43B8-B01A-4862519A59E1}" destId="{72BB99B8-3850-435B-BE27-B55AACB20F25}" srcOrd="3" destOrd="0" presId="urn:microsoft.com/office/officeart/2008/layout/AlternatingHexagons"/>
    <dgm:cxn modelId="{BE1B55D7-189C-41CA-9972-9DB49E0B4839}" type="presParOf" srcId="{4AAE7BB3-806B-43B8-B01A-4862519A59E1}" destId="{87B095E1-9084-4241-B562-E9D506ABEC2E}" srcOrd="4" destOrd="0" presId="urn:microsoft.com/office/officeart/2008/layout/AlternatingHexagons"/>
    <dgm:cxn modelId="{CAA3B06B-DB72-47F4-8FB3-0371A3FCC812}" type="presParOf" srcId="{798ECF4D-5626-4E98-8B1D-5A0F24B2208E}" destId="{0A43AF57-AEFB-433D-A740-B0B10240D537}" srcOrd="1" destOrd="0" presId="urn:microsoft.com/office/officeart/2008/layout/AlternatingHexagons"/>
    <dgm:cxn modelId="{ED1D9D99-25B8-49B6-B046-6BBB97E768A1}" type="presParOf" srcId="{798ECF4D-5626-4E98-8B1D-5A0F24B2208E}" destId="{4A39F8BD-E383-452B-AFB5-70812AA12322}" srcOrd="2" destOrd="0" presId="urn:microsoft.com/office/officeart/2008/layout/AlternatingHexagons"/>
    <dgm:cxn modelId="{875F210C-4FE9-4271-93EE-1248C7521861}" type="presParOf" srcId="{4A39F8BD-E383-452B-AFB5-70812AA12322}" destId="{F543C723-68D6-4197-9909-9D6D5AC11DB0}" srcOrd="0" destOrd="0" presId="urn:microsoft.com/office/officeart/2008/layout/AlternatingHexagons"/>
    <dgm:cxn modelId="{890C074E-4778-4168-A797-E4C1454E901A}" type="presParOf" srcId="{4A39F8BD-E383-452B-AFB5-70812AA12322}" destId="{6E434615-E335-46C5-9770-9EFCF9A36974}" srcOrd="1" destOrd="0" presId="urn:microsoft.com/office/officeart/2008/layout/AlternatingHexagons"/>
    <dgm:cxn modelId="{8F2B39D7-F261-4B82-B6D7-483E1547229B}" type="presParOf" srcId="{4A39F8BD-E383-452B-AFB5-70812AA12322}" destId="{1465374C-F979-4CE6-ADE7-15428C362CAF}" srcOrd="2" destOrd="0" presId="urn:microsoft.com/office/officeart/2008/layout/AlternatingHexagons"/>
    <dgm:cxn modelId="{2892AB1B-5A94-4A24-BF91-049F1F6FCDF7}" type="presParOf" srcId="{4A39F8BD-E383-452B-AFB5-70812AA12322}" destId="{6002ADDF-A695-4ACE-A62F-02AE2BD69DE6}" srcOrd="3" destOrd="0" presId="urn:microsoft.com/office/officeart/2008/layout/AlternatingHexagons"/>
    <dgm:cxn modelId="{8D84456A-80A9-4039-A33A-CEF917D1E13A}" type="presParOf" srcId="{4A39F8BD-E383-452B-AFB5-70812AA12322}" destId="{F875DE76-C48A-47B2-85E7-5F7F8625505A}" srcOrd="4" destOrd="0" presId="urn:microsoft.com/office/officeart/2008/layout/AlternatingHexagons"/>
    <dgm:cxn modelId="{FAC011D5-3682-405D-A772-51091CB74D82}" type="presParOf" srcId="{798ECF4D-5626-4E98-8B1D-5A0F24B2208E}" destId="{C7148796-993D-4589-AEEC-84693F2B9FBB}" srcOrd="3" destOrd="0" presId="urn:microsoft.com/office/officeart/2008/layout/AlternatingHexagons"/>
    <dgm:cxn modelId="{52C2978E-917C-41C3-AA79-532A770DE940}" type="presParOf" srcId="{798ECF4D-5626-4E98-8B1D-5A0F24B2208E}" destId="{D0E1E1A7-5EE6-41BE-A5ED-E5B5739A3F5B}" srcOrd="4" destOrd="0" presId="urn:microsoft.com/office/officeart/2008/layout/AlternatingHexagons"/>
    <dgm:cxn modelId="{D09307CC-14BA-4659-B055-E95A3776026B}" type="presParOf" srcId="{D0E1E1A7-5EE6-41BE-A5ED-E5B5739A3F5B}" destId="{C15DD1E2-6F59-4402-95EC-D3DC8FCA240C}" srcOrd="0" destOrd="0" presId="urn:microsoft.com/office/officeart/2008/layout/AlternatingHexagons"/>
    <dgm:cxn modelId="{2A19DDB5-B3C0-4DA1-BD2C-897EF00FBE10}" type="presParOf" srcId="{D0E1E1A7-5EE6-41BE-A5ED-E5B5739A3F5B}" destId="{E2A14C6F-B61C-466A-9801-F6CE225B4B80}" srcOrd="1" destOrd="0" presId="urn:microsoft.com/office/officeart/2008/layout/AlternatingHexagons"/>
    <dgm:cxn modelId="{39BD5B4F-11EB-47B9-B071-75AEEFF96EA4}" type="presParOf" srcId="{D0E1E1A7-5EE6-41BE-A5ED-E5B5739A3F5B}" destId="{71C76AE4-9330-44E4-B4C6-6A6DF3DC201B}" srcOrd="2" destOrd="0" presId="urn:microsoft.com/office/officeart/2008/layout/AlternatingHexagons"/>
    <dgm:cxn modelId="{36B9F401-08C7-413B-BB02-16133010A3A8}" type="presParOf" srcId="{D0E1E1A7-5EE6-41BE-A5ED-E5B5739A3F5B}" destId="{51A2B52E-3026-44D6-AEE5-BA4A16875C18}" srcOrd="3" destOrd="0" presId="urn:microsoft.com/office/officeart/2008/layout/AlternatingHexagons"/>
    <dgm:cxn modelId="{B4A2D5AA-5181-4338-8737-CC8586CD9B35}" type="presParOf" srcId="{D0E1E1A7-5EE6-41BE-A5ED-E5B5739A3F5B}" destId="{CE8933C5-B550-4114-BA74-16B7D61C081C}"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29EE3F-CEBF-B64C-9A5E-8A8732BA4CE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2B771D7D-7A2F-F746-8139-A6E013DCD7CD}">
      <dgm:prSet custT="1"/>
      <dgm:spPr>
        <a:solidFill>
          <a:schemeClr val="bg2"/>
        </a:solidFill>
      </dgm:spPr>
      <dgm:t>
        <a:bodyPr/>
        <a:lstStyle/>
        <a:p>
          <a:r>
            <a:rPr lang="fr-FR" sz="2000" b="1" i="1" baseline="0" dirty="0">
              <a:solidFill>
                <a:srgbClr val="0432FF"/>
              </a:solidFill>
            </a:rPr>
            <a:t>Extrait du GDPR:</a:t>
          </a:r>
          <a:endParaRPr lang="fr-FR" sz="2000" b="1" i="1" dirty="0">
            <a:solidFill>
              <a:srgbClr val="0432FF"/>
            </a:solidFill>
          </a:endParaRPr>
        </a:p>
      </dgm:t>
    </dgm:pt>
    <dgm:pt modelId="{E5A8FD9B-505C-674B-8829-0B7D63F6C160}" type="parTrans" cxnId="{B4E85D6D-38B7-EE46-95BF-4BAC17E5FDD5}">
      <dgm:prSet/>
      <dgm:spPr/>
      <dgm:t>
        <a:bodyPr/>
        <a:lstStyle/>
        <a:p>
          <a:endParaRPr lang="fr-FR"/>
        </a:p>
      </dgm:t>
    </dgm:pt>
    <dgm:pt modelId="{AED8BFD0-438F-9042-B0E2-89352CBAFE53}" type="sibTrans" cxnId="{B4E85D6D-38B7-EE46-95BF-4BAC17E5FDD5}">
      <dgm:prSet/>
      <dgm:spPr/>
      <dgm:t>
        <a:bodyPr/>
        <a:lstStyle/>
        <a:p>
          <a:endParaRPr lang="fr-FR"/>
        </a:p>
      </dgm:t>
    </dgm:pt>
    <dgm:pt modelId="{FB5B5BBB-807A-EB44-9043-E62B1FFE6589}">
      <dgm:prSet custT="1"/>
      <dgm:spPr>
        <a:solidFill>
          <a:schemeClr val="accent6">
            <a:lumMod val="40000"/>
            <a:lumOff val="60000"/>
          </a:schemeClr>
        </a:solidFill>
      </dgm:spPr>
      <dgm:t>
        <a:bodyPr/>
        <a:lstStyle/>
        <a:p>
          <a:pPr algn="just">
            <a:lnSpc>
              <a:spcPct val="150000"/>
            </a:lnSpc>
          </a:pPr>
          <a:r>
            <a:rPr lang="fr-FR" sz="1400" b="0" i="0" baseline="0" dirty="0">
              <a:solidFill>
                <a:schemeClr val="tx1"/>
              </a:solidFill>
            </a:rPr>
            <a:t> </a:t>
          </a:r>
          <a:r>
            <a:rPr lang="fr-FR" sz="1600" b="0" i="0" baseline="0" dirty="0">
              <a:solidFill>
                <a:schemeClr val="tx1"/>
              </a:solidFill>
              <a:latin typeface="Calibri" panose="020F0502020204030204" pitchFamily="34" charset="0"/>
              <a:cs typeface="Calibri" panose="020F0502020204030204" pitchFamily="34" charset="0"/>
            </a:rPr>
            <a:t>’’Comme toute information se rapportant à une personne physique identifiée ou identifiable (ci-après dénommée «personne concernée»); est réputée être une ’’</a:t>
          </a:r>
          <a:r>
            <a:rPr lang="fr-FR" sz="1600" b="1" i="1" baseline="0" dirty="0">
              <a:solidFill>
                <a:schemeClr val="tx1"/>
              </a:solidFill>
              <a:latin typeface="Calibri" panose="020F0502020204030204" pitchFamily="34" charset="0"/>
              <a:cs typeface="Calibri" panose="020F0502020204030204" pitchFamily="34" charset="0"/>
            </a:rPr>
            <a:t>personne physique identifiable’’, </a:t>
          </a:r>
          <a:r>
            <a:rPr lang="fr-FR" sz="1600" b="0" i="0" baseline="0" dirty="0">
              <a:solidFill>
                <a:schemeClr val="tx1"/>
              </a:solidFill>
              <a:latin typeface="Calibri" panose="020F0502020204030204" pitchFamily="34" charset="0"/>
              <a:cs typeface="Calibri" panose="020F0502020204030204" pitchFamily="34" charset="0"/>
            </a:rPr>
            <a:t>une personne physique qui peut être identifiée, directement ou indirectement, notamment par référence à un identifiant, tel qu’un nom, un numéro d’identification, des données de localisation, un identifiant en ligne, ou à un ou plusieurs éléments spécifiques propres à son identité physique, physiologique, génétique, psychique, économique, culturelle ou sociale’’.</a:t>
          </a:r>
          <a:endParaRPr lang="fr-FR" sz="1400" dirty="0">
            <a:solidFill>
              <a:schemeClr val="tx1"/>
            </a:solidFill>
            <a:latin typeface="Calibri" panose="020F0502020204030204" pitchFamily="34" charset="0"/>
            <a:cs typeface="Calibri" panose="020F0502020204030204" pitchFamily="34" charset="0"/>
          </a:endParaRPr>
        </a:p>
      </dgm:t>
    </dgm:pt>
    <dgm:pt modelId="{17E1523A-4BAA-B14F-A194-BD5134ADB494}" type="parTrans" cxnId="{E6AC42F8-C039-1B49-BA7A-DA2B4F73F231}">
      <dgm:prSet/>
      <dgm:spPr/>
      <dgm:t>
        <a:bodyPr/>
        <a:lstStyle/>
        <a:p>
          <a:endParaRPr lang="fr-FR"/>
        </a:p>
      </dgm:t>
    </dgm:pt>
    <dgm:pt modelId="{57FFE08E-BA4E-9941-95E7-4BF6FFC76027}" type="sibTrans" cxnId="{E6AC42F8-C039-1B49-BA7A-DA2B4F73F231}">
      <dgm:prSet/>
      <dgm:spPr/>
      <dgm:t>
        <a:bodyPr/>
        <a:lstStyle/>
        <a:p>
          <a:endParaRPr lang="fr-FR"/>
        </a:p>
      </dgm:t>
    </dgm:pt>
    <dgm:pt modelId="{47D93DC5-95FB-D64A-A0E0-4AB04787039D}" type="pres">
      <dgm:prSet presAssocID="{3B29EE3F-CEBF-B64C-9A5E-8A8732BA4CE1}" presName="linear" presStyleCnt="0">
        <dgm:presLayoutVars>
          <dgm:animLvl val="lvl"/>
          <dgm:resizeHandles val="exact"/>
        </dgm:presLayoutVars>
      </dgm:prSet>
      <dgm:spPr/>
    </dgm:pt>
    <dgm:pt modelId="{142AD9E3-580C-8E4E-A219-7FBEECE374EC}" type="pres">
      <dgm:prSet presAssocID="{2B771D7D-7A2F-F746-8139-A6E013DCD7CD}" presName="parentText" presStyleLbl="node1" presStyleIdx="0" presStyleCnt="2" custAng="10800000" custFlipVert="1" custScaleY="18053" custLinFactNeighborY="48935">
        <dgm:presLayoutVars>
          <dgm:chMax val="0"/>
          <dgm:bulletEnabled val="1"/>
        </dgm:presLayoutVars>
      </dgm:prSet>
      <dgm:spPr/>
    </dgm:pt>
    <dgm:pt modelId="{6D226566-1C70-CC47-8CF6-48562AD363E6}" type="pres">
      <dgm:prSet presAssocID="{AED8BFD0-438F-9042-B0E2-89352CBAFE53}" presName="spacer" presStyleCnt="0"/>
      <dgm:spPr/>
    </dgm:pt>
    <dgm:pt modelId="{152CA0BF-503C-A542-A140-001D691EE728}" type="pres">
      <dgm:prSet presAssocID="{FB5B5BBB-807A-EB44-9043-E62B1FFE6589}" presName="parentText" presStyleLbl="node1" presStyleIdx="1" presStyleCnt="2" custScaleX="86815">
        <dgm:presLayoutVars>
          <dgm:chMax val="0"/>
          <dgm:bulletEnabled val="1"/>
        </dgm:presLayoutVars>
      </dgm:prSet>
      <dgm:spPr/>
    </dgm:pt>
  </dgm:ptLst>
  <dgm:cxnLst>
    <dgm:cxn modelId="{BF8FA72B-BC2A-3549-AD52-4D122C996623}" type="presOf" srcId="{2B771D7D-7A2F-F746-8139-A6E013DCD7CD}" destId="{142AD9E3-580C-8E4E-A219-7FBEECE374EC}" srcOrd="0" destOrd="0" presId="urn:microsoft.com/office/officeart/2005/8/layout/vList2"/>
    <dgm:cxn modelId="{B4E85D6D-38B7-EE46-95BF-4BAC17E5FDD5}" srcId="{3B29EE3F-CEBF-B64C-9A5E-8A8732BA4CE1}" destId="{2B771D7D-7A2F-F746-8139-A6E013DCD7CD}" srcOrd="0" destOrd="0" parTransId="{E5A8FD9B-505C-674B-8829-0B7D63F6C160}" sibTransId="{AED8BFD0-438F-9042-B0E2-89352CBAFE53}"/>
    <dgm:cxn modelId="{5DA15E80-AD59-4A4D-A3A5-D1F4308236CF}" type="presOf" srcId="{FB5B5BBB-807A-EB44-9043-E62B1FFE6589}" destId="{152CA0BF-503C-A542-A140-001D691EE728}" srcOrd="0" destOrd="0" presId="urn:microsoft.com/office/officeart/2005/8/layout/vList2"/>
    <dgm:cxn modelId="{4322F5B3-64B3-A840-AA18-20D57BFEF726}" type="presOf" srcId="{3B29EE3F-CEBF-B64C-9A5E-8A8732BA4CE1}" destId="{47D93DC5-95FB-D64A-A0E0-4AB04787039D}" srcOrd="0" destOrd="0" presId="urn:microsoft.com/office/officeart/2005/8/layout/vList2"/>
    <dgm:cxn modelId="{E6AC42F8-C039-1B49-BA7A-DA2B4F73F231}" srcId="{3B29EE3F-CEBF-B64C-9A5E-8A8732BA4CE1}" destId="{FB5B5BBB-807A-EB44-9043-E62B1FFE6589}" srcOrd="1" destOrd="0" parTransId="{17E1523A-4BAA-B14F-A194-BD5134ADB494}" sibTransId="{57FFE08E-BA4E-9941-95E7-4BF6FFC76027}"/>
    <dgm:cxn modelId="{86C67792-53C0-DC49-8533-922714124A4B}" type="presParOf" srcId="{47D93DC5-95FB-D64A-A0E0-4AB04787039D}" destId="{142AD9E3-580C-8E4E-A219-7FBEECE374EC}" srcOrd="0" destOrd="0" presId="urn:microsoft.com/office/officeart/2005/8/layout/vList2"/>
    <dgm:cxn modelId="{DD1946A6-2CA7-7349-85DC-AAB07D73DEAA}" type="presParOf" srcId="{47D93DC5-95FB-D64A-A0E0-4AB04787039D}" destId="{6D226566-1C70-CC47-8CF6-48562AD363E6}" srcOrd="1" destOrd="0" presId="urn:microsoft.com/office/officeart/2005/8/layout/vList2"/>
    <dgm:cxn modelId="{18F06D53-B5A8-FF44-9AEC-10E73A7A635C}" type="presParOf" srcId="{47D93DC5-95FB-D64A-A0E0-4AB04787039D}" destId="{152CA0BF-503C-A542-A140-001D691EE728}"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9875C3-B6FA-4F62-9F83-8CA0821BDF42}" type="doc">
      <dgm:prSet loTypeId="urn:microsoft.com/office/officeart/2008/layout/HorizontalMultiLevelHierarchy" loCatId="hierarchy" qsTypeId="urn:microsoft.com/office/officeart/2005/8/quickstyle/simple2" qsCatId="simple" csTypeId="urn:microsoft.com/office/officeart/2005/8/colors/accent1_2" csCatId="accent1" phldr="1"/>
      <dgm:spPr/>
      <dgm:t>
        <a:bodyPr/>
        <a:lstStyle/>
        <a:p>
          <a:endParaRPr lang="fr-FR"/>
        </a:p>
      </dgm:t>
    </dgm:pt>
    <dgm:pt modelId="{755EB90B-613C-419C-8FFE-1837077BEF30}">
      <dgm:prSet phldrT="[Texte]" custT="1"/>
      <dgm:spPr>
        <a:gradFill flip="none" rotWithShape="1">
          <a:gsLst>
            <a:gs pos="0">
              <a:schemeClr val="accent1">
                <a:lumMod val="5000"/>
                <a:lumOff val="95000"/>
              </a:schemeClr>
            </a:gs>
            <a:gs pos="100000">
              <a:schemeClr val="accent2">
                <a:lumMod val="20000"/>
                <a:lumOff val="80000"/>
              </a:schemeClr>
            </a:gs>
          </a:gsLst>
          <a:lin ang="8100000" scaled="1"/>
          <a:tileRect/>
        </a:gradFill>
      </dgm:spPr>
      <dgm:t>
        <a:bodyPr lIns="108000" rIns="108000"/>
        <a:lstStyle/>
        <a:p>
          <a:r>
            <a:rPr lang="fr-FR" sz="2000" b="1" i="1" dirty="0">
              <a:solidFill>
                <a:schemeClr val="tx1">
                  <a:lumMod val="95000"/>
                  <a:lumOff val="5000"/>
                </a:schemeClr>
              </a:solidFill>
              <a:latin typeface="Calibri" panose="020F0502020204030204" pitchFamily="34" charset="0"/>
              <a:cs typeface="Calibri" panose="020F0502020204030204" pitchFamily="34" charset="0"/>
            </a:rPr>
            <a:t>Sécurité des données</a:t>
          </a:r>
        </a:p>
      </dgm:t>
    </dgm:pt>
    <dgm:pt modelId="{C45195C9-DC67-48E4-9EBB-84C56B3ED238}" type="parTrans" cxnId="{3ADA0906-234A-4132-A38F-BFC3E5B47D36}">
      <dgm:prSet/>
      <dgm:spPr/>
      <dgm:t>
        <a:bodyPr/>
        <a:lstStyle/>
        <a:p>
          <a:endParaRPr lang="fr-FR" sz="1600">
            <a:latin typeface="Calibri" panose="020F0502020204030204" pitchFamily="34" charset="0"/>
            <a:cs typeface="Calibri" panose="020F0502020204030204" pitchFamily="34" charset="0"/>
          </a:endParaRPr>
        </a:p>
      </dgm:t>
    </dgm:pt>
    <dgm:pt modelId="{3C3D2811-764D-42F9-B1AB-CFE6B9C32176}" type="sibTrans" cxnId="{3ADA0906-234A-4132-A38F-BFC3E5B47D36}">
      <dgm:prSet/>
      <dgm:spPr/>
      <dgm:t>
        <a:bodyPr/>
        <a:lstStyle/>
        <a:p>
          <a:endParaRPr lang="fr-FR" sz="1600">
            <a:latin typeface="Calibri" panose="020F0502020204030204" pitchFamily="34" charset="0"/>
            <a:cs typeface="Calibri" panose="020F0502020204030204" pitchFamily="34" charset="0"/>
          </a:endParaRPr>
        </a:p>
      </dgm:t>
    </dgm:pt>
    <dgm:pt modelId="{8B022A84-DFCA-4956-A568-D64AAA129C3D}">
      <dgm:prSet phldrT="[Texte]" custT="1"/>
      <dgm:spPr>
        <a:solidFill>
          <a:schemeClr val="bg1">
            <a:lumMod val="95000"/>
          </a:schemeClr>
        </a:solidFill>
      </dgm:spPr>
      <dgm:t>
        <a:bodyPr/>
        <a:lstStyle/>
        <a:p>
          <a:r>
            <a:rPr lang="fr-FR" sz="1800" dirty="0">
              <a:solidFill>
                <a:schemeClr val="tx1">
                  <a:lumMod val="95000"/>
                  <a:lumOff val="5000"/>
                </a:schemeClr>
              </a:solidFill>
              <a:latin typeface="Calibri" panose="020F0502020204030204" pitchFamily="34" charset="0"/>
              <a:cs typeface="Calibri" panose="020F0502020204030204" pitchFamily="34" charset="0"/>
            </a:rPr>
            <a:t>Cryptage, anonymisation</a:t>
          </a:r>
        </a:p>
      </dgm:t>
    </dgm:pt>
    <dgm:pt modelId="{2BBEC747-E998-4FB8-ADED-DBCA729101FC}" type="parTrans" cxnId="{D7E19912-CD0F-48AF-AE40-F0750F014BD2}">
      <dgm:prSet custT="1"/>
      <dgm:spPr/>
      <dgm:t>
        <a:bodyPr/>
        <a:lstStyle/>
        <a:p>
          <a:endParaRPr lang="fr-FR" sz="1600">
            <a:latin typeface="Calibri" panose="020F0502020204030204" pitchFamily="34" charset="0"/>
            <a:cs typeface="Calibri" panose="020F0502020204030204" pitchFamily="34" charset="0"/>
          </a:endParaRPr>
        </a:p>
      </dgm:t>
    </dgm:pt>
    <dgm:pt modelId="{349FB3FA-F77B-4925-95E3-107FDAADDE67}" type="sibTrans" cxnId="{D7E19912-CD0F-48AF-AE40-F0750F014BD2}">
      <dgm:prSet/>
      <dgm:spPr/>
      <dgm:t>
        <a:bodyPr/>
        <a:lstStyle/>
        <a:p>
          <a:endParaRPr lang="fr-FR" sz="1600">
            <a:latin typeface="Calibri" panose="020F0502020204030204" pitchFamily="34" charset="0"/>
            <a:cs typeface="Calibri" panose="020F0502020204030204" pitchFamily="34" charset="0"/>
          </a:endParaRPr>
        </a:p>
      </dgm:t>
    </dgm:pt>
    <dgm:pt modelId="{DF97FFCA-618E-4D42-90C6-7798A0D1BA9D}">
      <dgm:prSet phldrT="[Texte]" custT="1"/>
      <dgm:spPr>
        <a:solidFill>
          <a:schemeClr val="bg1">
            <a:lumMod val="95000"/>
          </a:schemeClr>
        </a:solidFill>
      </dgm:spPr>
      <dgm:t>
        <a:bodyPr/>
        <a:lstStyle/>
        <a:p>
          <a:r>
            <a:rPr lang="fr-FR" sz="1800" dirty="0">
              <a:solidFill>
                <a:schemeClr val="tx1">
                  <a:lumMod val="95000"/>
                  <a:lumOff val="5000"/>
                </a:schemeClr>
              </a:solidFill>
              <a:latin typeface="Calibri" panose="020F0502020204030204" pitchFamily="34" charset="0"/>
              <a:cs typeface="Calibri" panose="020F0502020204030204" pitchFamily="34" charset="0"/>
            </a:rPr>
            <a:t>Conservation</a:t>
          </a:r>
          <a:endParaRPr lang="fr-FR" sz="1600" dirty="0">
            <a:solidFill>
              <a:schemeClr val="tx1">
                <a:lumMod val="95000"/>
                <a:lumOff val="5000"/>
              </a:schemeClr>
            </a:solidFill>
            <a:latin typeface="Calibri" panose="020F0502020204030204" pitchFamily="34" charset="0"/>
            <a:cs typeface="Calibri" panose="020F0502020204030204" pitchFamily="34" charset="0"/>
          </a:endParaRPr>
        </a:p>
      </dgm:t>
    </dgm:pt>
    <dgm:pt modelId="{2440EC35-E498-4B84-8952-5C587E7957BE}" type="parTrans" cxnId="{1C95A17D-0A75-42C7-B748-FE68A81BE8D9}">
      <dgm:prSet custT="1"/>
      <dgm:spPr/>
      <dgm:t>
        <a:bodyPr/>
        <a:lstStyle/>
        <a:p>
          <a:endParaRPr lang="fr-FR" sz="1600">
            <a:latin typeface="Calibri" panose="020F0502020204030204" pitchFamily="34" charset="0"/>
            <a:cs typeface="Calibri" panose="020F0502020204030204" pitchFamily="34" charset="0"/>
          </a:endParaRPr>
        </a:p>
      </dgm:t>
    </dgm:pt>
    <dgm:pt modelId="{D611CEE0-12B2-4F04-AD2E-CBCDA82CF867}" type="sibTrans" cxnId="{1C95A17D-0A75-42C7-B748-FE68A81BE8D9}">
      <dgm:prSet/>
      <dgm:spPr/>
      <dgm:t>
        <a:bodyPr/>
        <a:lstStyle/>
        <a:p>
          <a:endParaRPr lang="fr-FR" sz="1600">
            <a:latin typeface="Calibri" panose="020F0502020204030204" pitchFamily="34" charset="0"/>
            <a:cs typeface="Calibri" panose="020F0502020204030204" pitchFamily="34" charset="0"/>
          </a:endParaRPr>
        </a:p>
      </dgm:t>
    </dgm:pt>
    <dgm:pt modelId="{92F779AB-79CC-4F8A-B159-990D711B813C}">
      <dgm:prSet phldrT="[Texte]" custT="1"/>
      <dgm:spPr>
        <a:solidFill>
          <a:schemeClr val="bg1">
            <a:lumMod val="95000"/>
          </a:schemeClr>
        </a:solidFill>
      </dgm:spPr>
      <dgm:t>
        <a:bodyPr/>
        <a:lstStyle/>
        <a:p>
          <a:r>
            <a:rPr lang="fr-FR" sz="1800" dirty="0">
              <a:solidFill>
                <a:schemeClr val="tx1">
                  <a:lumMod val="95000"/>
                  <a:lumOff val="5000"/>
                </a:schemeClr>
              </a:solidFill>
              <a:latin typeface="Calibri" panose="020F0502020204030204" pitchFamily="34" charset="0"/>
              <a:cs typeface="Calibri" panose="020F0502020204030204" pitchFamily="34" charset="0"/>
            </a:rPr>
            <a:t>Accessibilité et gestion des droits</a:t>
          </a:r>
        </a:p>
      </dgm:t>
    </dgm:pt>
    <dgm:pt modelId="{4AE23DC2-1792-4846-8706-264DFF7E72B9}" type="parTrans" cxnId="{64CFA6FE-DDFC-4E20-BFD5-54C7E6B0842D}">
      <dgm:prSet custT="1"/>
      <dgm:spPr/>
      <dgm:t>
        <a:bodyPr/>
        <a:lstStyle/>
        <a:p>
          <a:endParaRPr lang="fr-FR" sz="1600">
            <a:latin typeface="Calibri" panose="020F0502020204030204" pitchFamily="34" charset="0"/>
            <a:cs typeface="Calibri" panose="020F0502020204030204" pitchFamily="34" charset="0"/>
          </a:endParaRPr>
        </a:p>
      </dgm:t>
    </dgm:pt>
    <dgm:pt modelId="{347E92DD-6FD8-414C-A888-A6D55FBF035C}" type="sibTrans" cxnId="{64CFA6FE-DDFC-4E20-BFD5-54C7E6B0842D}">
      <dgm:prSet/>
      <dgm:spPr/>
      <dgm:t>
        <a:bodyPr/>
        <a:lstStyle/>
        <a:p>
          <a:endParaRPr lang="fr-FR" sz="1600">
            <a:latin typeface="Calibri" panose="020F0502020204030204" pitchFamily="34" charset="0"/>
            <a:cs typeface="Calibri" panose="020F0502020204030204" pitchFamily="34" charset="0"/>
          </a:endParaRPr>
        </a:p>
      </dgm:t>
    </dgm:pt>
    <dgm:pt modelId="{D6F0E29E-815A-405C-B006-D2D914452009}" type="pres">
      <dgm:prSet presAssocID="{DB9875C3-B6FA-4F62-9F83-8CA0821BDF42}" presName="Name0" presStyleCnt="0">
        <dgm:presLayoutVars>
          <dgm:chPref val="1"/>
          <dgm:dir/>
          <dgm:animOne val="branch"/>
          <dgm:animLvl val="lvl"/>
          <dgm:resizeHandles val="exact"/>
        </dgm:presLayoutVars>
      </dgm:prSet>
      <dgm:spPr/>
    </dgm:pt>
    <dgm:pt modelId="{C1BA7471-37C7-485D-9BD6-44C499DEE332}" type="pres">
      <dgm:prSet presAssocID="{755EB90B-613C-419C-8FFE-1837077BEF30}" presName="root1" presStyleCnt="0"/>
      <dgm:spPr/>
    </dgm:pt>
    <dgm:pt modelId="{703D6185-E51F-433F-AF29-4FE8A9E8AA1C}" type="pres">
      <dgm:prSet presAssocID="{755EB90B-613C-419C-8FFE-1837077BEF30}" presName="LevelOneTextNode" presStyleLbl="node0" presStyleIdx="0" presStyleCnt="1">
        <dgm:presLayoutVars>
          <dgm:chPref val="3"/>
        </dgm:presLayoutVars>
      </dgm:prSet>
      <dgm:spPr/>
    </dgm:pt>
    <dgm:pt modelId="{D64ABDBA-1C4A-41E5-85B8-01055D9459B5}" type="pres">
      <dgm:prSet presAssocID="{755EB90B-613C-419C-8FFE-1837077BEF30}" presName="level2hierChild" presStyleCnt="0"/>
      <dgm:spPr/>
    </dgm:pt>
    <dgm:pt modelId="{D4558031-7BBF-4150-BADC-2AE9774211E9}" type="pres">
      <dgm:prSet presAssocID="{2BBEC747-E998-4FB8-ADED-DBCA729101FC}" presName="conn2-1" presStyleLbl="parChTrans1D2" presStyleIdx="0" presStyleCnt="3"/>
      <dgm:spPr/>
    </dgm:pt>
    <dgm:pt modelId="{301243A4-9034-4A82-9C5B-F71B2CA02E39}" type="pres">
      <dgm:prSet presAssocID="{2BBEC747-E998-4FB8-ADED-DBCA729101FC}" presName="connTx" presStyleLbl="parChTrans1D2" presStyleIdx="0" presStyleCnt="3"/>
      <dgm:spPr/>
    </dgm:pt>
    <dgm:pt modelId="{D2FB86B3-7931-4412-95C7-281697288A50}" type="pres">
      <dgm:prSet presAssocID="{8B022A84-DFCA-4956-A568-D64AAA129C3D}" presName="root2" presStyleCnt="0"/>
      <dgm:spPr/>
    </dgm:pt>
    <dgm:pt modelId="{0FB36CC4-3002-48D9-81E9-BB22F8FF4CF7}" type="pres">
      <dgm:prSet presAssocID="{8B022A84-DFCA-4956-A568-D64AAA129C3D}" presName="LevelTwoTextNode" presStyleLbl="node2" presStyleIdx="0" presStyleCnt="3">
        <dgm:presLayoutVars>
          <dgm:chPref val="3"/>
        </dgm:presLayoutVars>
      </dgm:prSet>
      <dgm:spPr/>
    </dgm:pt>
    <dgm:pt modelId="{ABA46F12-E569-45EF-8B20-DC2F6376161C}" type="pres">
      <dgm:prSet presAssocID="{8B022A84-DFCA-4956-A568-D64AAA129C3D}" presName="level3hierChild" presStyleCnt="0"/>
      <dgm:spPr/>
    </dgm:pt>
    <dgm:pt modelId="{5670EE57-FB1C-4ECF-9BCE-1E9F710CCCAA}" type="pres">
      <dgm:prSet presAssocID="{2440EC35-E498-4B84-8952-5C587E7957BE}" presName="conn2-1" presStyleLbl="parChTrans1D2" presStyleIdx="1" presStyleCnt="3"/>
      <dgm:spPr/>
    </dgm:pt>
    <dgm:pt modelId="{1FD0D86E-164E-4404-8A46-BDB88509E91F}" type="pres">
      <dgm:prSet presAssocID="{2440EC35-E498-4B84-8952-5C587E7957BE}" presName="connTx" presStyleLbl="parChTrans1D2" presStyleIdx="1" presStyleCnt="3"/>
      <dgm:spPr/>
    </dgm:pt>
    <dgm:pt modelId="{288EDF54-093A-4F69-B2F1-F4C1A0CA064A}" type="pres">
      <dgm:prSet presAssocID="{DF97FFCA-618E-4D42-90C6-7798A0D1BA9D}" presName="root2" presStyleCnt="0"/>
      <dgm:spPr/>
    </dgm:pt>
    <dgm:pt modelId="{FFF8BDD4-F9FD-46D5-99B5-99CFE9739AF2}" type="pres">
      <dgm:prSet presAssocID="{DF97FFCA-618E-4D42-90C6-7798A0D1BA9D}" presName="LevelTwoTextNode" presStyleLbl="node2" presStyleIdx="1" presStyleCnt="3">
        <dgm:presLayoutVars>
          <dgm:chPref val="3"/>
        </dgm:presLayoutVars>
      </dgm:prSet>
      <dgm:spPr/>
    </dgm:pt>
    <dgm:pt modelId="{40A052B1-2137-44A5-B1B3-31E15A7796E7}" type="pres">
      <dgm:prSet presAssocID="{DF97FFCA-618E-4D42-90C6-7798A0D1BA9D}" presName="level3hierChild" presStyleCnt="0"/>
      <dgm:spPr/>
    </dgm:pt>
    <dgm:pt modelId="{3A4F7719-4228-46DD-B7DA-E25FF8C92C4D}" type="pres">
      <dgm:prSet presAssocID="{4AE23DC2-1792-4846-8706-264DFF7E72B9}" presName="conn2-1" presStyleLbl="parChTrans1D2" presStyleIdx="2" presStyleCnt="3"/>
      <dgm:spPr/>
    </dgm:pt>
    <dgm:pt modelId="{2A91EE4E-06E6-4CFF-9EE5-BADB3EC6A9E8}" type="pres">
      <dgm:prSet presAssocID="{4AE23DC2-1792-4846-8706-264DFF7E72B9}" presName="connTx" presStyleLbl="parChTrans1D2" presStyleIdx="2" presStyleCnt="3"/>
      <dgm:spPr/>
    </dgm:pt>
    <dgm:pt modelId="{4EAC98C4-117D-40E9-8702-264EBBF151C5}" type="pres">
      <dgm:prSet presAssocID="{92F779AB-79CC-4F8A-B159-990D711B813C}" presName="root2" presStyleCnt="0"/>
      <dgm:spPr/>
    </dgm:pt>
    <dgm:pt modelId="{0F2E1900-4AE5-4447-969F-BA09DEB2F7E9}" type="pres">
      <dgm:prSet presAssocID="{92F779AB-79CC-4F8A-B159-990D711B813C}" presName="LevelTwoTextNode" presStyleLbl="node2" presStyleIdx="2" presStyleCnt="3">
        <dgm:presLayoutVars>
          <dgm:chPref val="3"/>
        </dgm:presLayoutVars>
      </dgm:prSet>
      <dgm:spPr/>
    </dgm:pt>
    <dgm:pt modelId="{764E8D07-39C5-44F2-80D9-70527CC6173E}" type="pres">
      <dgm:prSet presAssocID="{92F779AB-79CC-4F8A-B159-990D711B813C}" presName="level3hierChild" presStyleCnt="0"/>
      <dgm:spPr/>
    </dgm:pt>
  </dgm:ptLst>
  <dgm:cxnLst>
    <dgm:cxn modelId="{3ADA0906-234A-4132-A38F-BFC3E5B47D36}" srcId="{DB9875C3-B6FA-4F62-9F83-8CA0821BDF42}" destId="{755EB90B-613C-419C-8FFE-1837077BEF30}" srcOrd="0" destOrd="0" parTransId="{C45195C9-DC67-48E4-9EBB-84C56B3ED238}" sibTransId="{3C3D2811-764D-42F9-B1AB-CFE6B9C32176}"/>
    <dgm:cxn modelId="{F925CA0D-0954-47FF-8FD8-D0101972DDB3}" type="presOf" srcId="{92F779AB-79CC-4F8A-B159-990D711B813C}" destId="{0F2E1900-4AE5-4447-969F-BA09DEB2F7E9}" srcOrd="0" destOrd="0" presId="urn:microsoft.com/office/officeart/2008/layout/HorizontalMultiLevelHierarchy"/>
    <dgm:cxn modelId="{D7E19912-CD0F-48AF-AE40-F0750F014BD2}" srcId="{755EB90B-613C-419C-8FFE-1837077BEF30}" destId="{8B022A84-DFCA-4956-A568-D64AAA129C3D}" srcOrd="0" destOrd="0" parTransId="{2BBEC747-E998-4FB8-ADED-DBCA729101FC}" sibTransId="{349FB3FA-F77B-4925-95E3-107FDAADDE67}"/>
    <dgm:cxn modelId="{244EF91E-32F1-4127-974D-289E8AC499EE}" type="presOf" srcId="{DF97FFCA-618E-4D42-90C6-7798A0D1BA9D}" destId="{FFF8BDD4-F9FD-46D5-99B5-99CFE9739AF2}" srcOrd="0" destOrd="0" presId="urn:microsoft.com/office/officeart/2008/layout/HorizontalMultiLevelHierarchy"/>
    <dgm:cxn modelId="{0FDDA71F-CED5-45CF-9CDB-968561F1999A}" type="presOf" srcId="{DB9875C3-B6FA-4F62-9F83-8CA0821BDF42}" destId="{D6F0E29E-815A-405C-B006-D2D914452009}" srcOrd="0" destOrd="0" presId="urn:microsoft.com/office/officeart/2008/layout/HorizontalMultiLevelHierarchy"/>
    <dgm:cxn modelId="{D4BE9632-11AB-488E-9532-5733EC3A3199}" type="presOf" srcId="{755EB90B-613C-419C-8FFE-1837077BEF30}" destId="{703D6185-E51F-433F-AF29-4FE8A9E8AA1C}" srcOrd="0" destOrd="0" presId="urn:microsoft.com/office/officeart/2008/layout/HorizontalMultiLevelHierarchy"/>
    <dgm:cxn modelId="{CE013537-F9FF-40EB-B9E0-491262F3CDA4}" type="presOf" srcId="{2BBEC747-E998-4FB8-ADED-DBCA729101FC}" destId="{301243A4-9034-4A82-9C5B-F71B2CA02E39}" srcOrd="1" destOrd="0" presId="urn:microsoft.com/office/officeart/2008/layout/HorizontalMultiLevelHierarchy"/>
    <dgm:cxn modelId="{C50C9C6B-F278-44C5-9CA6-7F5F2CAD07F5}" type="presOf" srcId="{2BBEC747-E998-4FB8-ADED-DBCA729101FC}" destId="{D4558031-7BBF-4150-BADC-2AE9774211E9}" srcOrd="0" destOrd="0" presId="urn:microsoft.com/office/officeart/2008/layout/HorizontalMultiLevelHierarchy"/>
    <dgm:cxn modelId="{AE64D46C-E58A-4A2A-90C0-D12DDF1354F7}" type="presOf" srcId="{2440EC35-E498-4B84-8952-5C587E7957BE}" destId="{5670EE57-FB1C-4ECF-9BCE-1E9F710CCCAA}" srcOrd="0" destOrd="0" presId="urn:microsoft.com/office/officeart/2008/layout/HorizontalMultiLevelHierarchy"/>
    <dgm:cxn modelId="{1C95A17D-0A75-42C7-B748-FE68A81BE8D9}" srcId="{755EB90B-613C-419C-8FFE-1837077BEF30}" destId="{DF97FFCA-618E-4D42-90C6-7798A0D1BA9D}" srcOrd="1" destOrd="0" parTransId="{2440EC35-E498-4B84-8952-5C587E7957BE}" sibTransId="{D611CEE0-12B2-4F04-AD2E-CBCDA82CF867}"/>
    <dgm:cxn modelId="{A8609D8E-7C05-4649-B2F6-EE993C79D68D}" type="presOf" srcId="{8B022A84-DFCA-4956-A568-D64AAA129C3D}" destId="{0FB36CC4-3002-48D9-81E9-BB22F8FF4CF7}" srcOrd="0" destOrd="0" presId="urn:microsoft.com/office/officeart/2008/layout/HorizontalMultiLevelHierarchy"/>
    <dgm:cxn modelId="{0DC0408F-5984-4783-ABDE-C668943FF42D}" type="presOf" srcId="{4AE23DC2-1792-4846-8706-264DFF7E72B9}" destId="{2A91EE4E-06E6-4CFF-9EE5-BADB3EC6A9E8}" srcOrd="1" destOrd="0" presId="urn:microsoft.com/office/officeart/2008/layout/HorizontalMultiLevelHierarchy"/>
    <dgm:cxn modelId="{1E187ABC-5A54-48DB-B151-6725439E5F24}" type="presOf" srcId="{4AE23DC2-1792-4846-8706-264DFF7E72B9}" destId="{3A4F7719-4228-46DD-B7DA-E25FF8C92C4D}" srcOrd="0" destOrd="0" presId="urn:microsoft.com/office/officeart/2008/layout/HorizontalMultiLevelHierarchy"/>
    <dgm:cxn modelId="{BC80CEC6-0B63-425B-AFFC-03CAA0538079}" type="presOf" srcId="{2440EC35-E498-4B84-8952-5C587E7957BE}" destId="{1FD0D86E-164E-4404-8A46-BDB88509E91F}" srcOrd="1" destOrd="0" presId="urn:microsoft.com/office/officeart/2008/layout/HorizontalMultiLevelHierarchy"/>
    <dgm:cxn modelId="{64CFA6FE-DDFC-4E20-BFD5-54C7E6B0842D}" srcId="{755EB90B-613C-419C-8FFE-1837077BEF30}" destId="{92F779AB-79CC-4F8A-B159-990D711B813C}" srcOrd="2" destOrd="0" parTransId="{4AE23DC2-1792-4846-8706-264DFF7E72B9}" sibTransId="{347E92DD-6FD8-414C-A888-A6D55FBF035C}"/>
    <dgm:cxn modelId="{B63D0A1C-4DF4-48BB-964C-A4003A5A706E}" type="presParOf" srcId="{D6F0E29E-815A-405C-B006-D2D914452009}" destId="{C1BA7471-37C7-485D-9BD6-44C499DEE332}" srcOrd="0" destOrd="0" presId="urn:microsoft.com/office/officeart/2008/layout/HorizontalMultiLevelHierarchy"/>
    <dgm:cxn modelId="{DD4E0083-DFFA-41FB-803B-09949098D9FA}" type="presParOf" srcId="{C1BA7471-37C7-485D-9BD6-44C499DEE332}" destId="{703D6185-E51F-433F-AF29-4FE8A9E8AA1C}" srcOrd="0" destOrd="0" presId="urn:microsoft.com/office/officeart/2008/layout/HorizontalMultiLevelHierarchy"/>
    <dgm:cxn modelId="{4E36296F-FDC8-4AA9-8573-8D05C47C6EAC}" type="presParOf" srcId="{C1BA7471-37C7-485D-9BD6-44C499DEE332}" destId="{D64ABDBA-1C4A-41E5-85B8-01055D9459B5}" srcOrd="1" destOrd="0" presId="urn:microsoft.com/office/officeart/2008/layout/HorizontalMultiLevelHierarchy"/>
    <dgm:cxn modelId="{379F22BC-7556-4E5E-8F41-21F61D834274}" type="presParOf" srcId="{D64ABDBA-1C4A-41E5-85B8-01055D9459B5}" destId="{D4558031-7BBF-4150-BADC-2AE9774211E9}" srcOrd="0" destOrd="0" presId="urn:microsoft.com/office/officeart/2008/layout/HorizontalMultiLevelHierarchy"/>
    <dgm:cxn modelId="{A8D87FB3-8BE0-41B7-9C62-3CA4CDAC4822}" type="presParOf" srcId="{D4558031-7BBF-4150-BADC-2AE9774211E9}" destId="{301243A4-9034-4A82-9C5B-F71B2CA02E39}" srcOrd="0" destOrd="0" presId="urn:microsoft.com/office/officeart/2008/layout/HorizontalMultiLevelHierarchy"/>
    <dgm:cxn modelId="{F41AF8AC-119B-4428-92C0-857D533EF47C}" type="presParOf" srcId="{D64ABDBA-1C4A-41E5-85B8-01055D9459B5}" destId="{D2FB86B3-7931-4412-95C7-281697288A50}" srcOrd="1" destOrd="0" presId="urn:microsoft.com/office/officeart/2008/layout/HorizontalMultiLevelHierarchy"/>
    <dgm:cxn modelId="{98853514-D319-4A17-8C4F-06EC24CE0701}" type="presParOf" srcId="{D2FB86B3-7931-4412-95C7-281697288A50}" destId="{0FB36CC4-3002-48D9-81E9-BB22F8FF4CF7}" srcOrd="0" destOrd="0" presId="urn:microsoft.com/office/officeart/2008/layout/HorizontalMultiLevelHierarchy"/>
    <dgm:cxn modelId="{5520FBA5-4C35-4E8C-8187-6C1F2B194EF8}" type="presParOf" srcId="{D2FB86B3-7931-4412-95C7-281697288A50}" destId="{ABA46F12-E569-45EF-8B20-DC2F6376161C}" srcOrd="1" destOrd="0" presId="urn:microsoft.com/office/officeart/2008/layout/HorizontalMultiLevelHierarchy"/>
    <dgm:cxn modelId="{B760D89A-0682-4477-993F-768D3917E68B}" type="presParOf" srcId="{D64ABDBA-1C4A-41E5-85B8-01055D9459B5}" destId="{5670EE57-FB1C-4ECF-9BCE-1E9F710CCCAA}" srcOrd="2" destOrd="0" presId="urn:microsoft.com/office/officeart/2008/layout/HorizontalMultiLevelHierarchy"/>
    <dgm:cxn modelId="{9C9F9175-F21C-41FE-A42F-39394FC6186F}" type="presParOf" srcId="{5670EE57-FB1C-4ECF-9BCE-1E9F710CCCAA}" destId="{1FD0D86E-164E-4404-8A46-BDB88509E91F}" srcOrd="0" destOrd="0" presId="urn:microsoft.com/office/officeart/2008/layout/HorizontalMultiLevelHierarchy"/>
    <dgm:cxn modelId="{E22BEC0C-43CB-40A2-A723-BC35312454B2}" type="presParOf" srcId="{D64ABDBA-1C4A-41E5-85B8-01055D9459B5}" destId="{288EDF54-093A-4F69-B2F1-F4C1A0CA064A}" srcOrd="3" destOrd="0" presId="urn:microsoft.com/office/officeart/2008/layout/HorizontalMultiLevelHierarchy"/>
    <dgm:cxn modelId="{A9B75EA9-15DC-43DB-9427-7791680B8723}" type="presParOf" srcId="{288EDF54-093A-4F69-B2F1-F4C1A0CA064A}" destId="{FFF8BDD4-F9FD-46D5-99B5-99CFE9739AF2}" srcOrd="0" destOrd="0" presId="urn:microsoft.com/office/officeart/2008/layout/HorizontalMultiLevelHierarchy"/>
    <dgm:cxn modelId="{CD6E9108-701C-4E28-BD05-33F60D77658C}" type="presParOf" srcId="{288EDF54-093A-4F69-B2F1-F4C1A0CA064A}" destId="{40A052B1-2137-44A5-B1B3-31E15A7796E7}" srcOrd="1" destOrd="0" presId="urn:microsoft.com/office/officeart/2008/layout/HorizontalMultiLevelHierarchy"/>
    <dgm:cxn modelId="{75ADF601-275D-47C5-B88F-75D2A55F3A6B}" type="presParOf" srcId="{D64ABDBA-1C4A-41E5-85B8-01055D9459B5}" destId="{3A4F7719-4228-46DD-B7DA-E25FF8C92C4D}" srcOrd="4" destOrd="0" presId="urn:microsoft.com/office/officeart/2008/layout/HorizontalMultiLevelHierarchy"/>
    <dgm:cxn modelId="{646FFB20-88D7-46D9-9F60-1C3FF1B73AA3}" type="presParOf" srcId="{3A4F7719-4228-46DD-B7DA-E25FF8C92C4D}" destId="{2A91EE4E-06E6-4CFF-9EE5-BADB3EC6A9E8}" srcOrd="0" destOrd="0" presId="urn:microsoft.com/office/officeart/2008/layout/HorizontalMultiLevelHierarchy"/>
    <dgm:cxn modelId="{E37004EF-C0CC-45E5-8F00-FC16AB8C6680}" type="presParOf" srcId="{D64ABDBA-1C4A-41E5-85B8-01055D9459B5}" destId="{4EAC98C4-117D-40E9-8702-264EBBF151C5}" srcOrd="5" destOrd="0" presId="urn:microsoft.com/office/officeart/2008/layout/HorizontalMultiLevelHierarchy"/>
    <dgm:cxn modelId="{06FDA16A-55BD-4388-9349-004416B4ED7F}" type="presParOf" srcId="{4EAC98C4-117D-40E9-8702-264EBBF151C5}" destId="{0F2E1900-4AE5-4447-969F-BA09DEB2F7E9}" srcOrd="0" destOrd="0" presId="urn:microsoft.com/office/officeart/2008/layout/HorizontalMultiLevelHierarchy"/>
    <dgm:cxn modelId="{E6BFB996-5F7E-4697-A959-E25431C25BA0}" type="presParOf" srcId="{4EAC98C4-117D-40E9-8702-264EBBF151C5}" destId="{764E8D07-39C5-44F2-80D9-70527CC6173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9875C3-B6FA-4F62-9F83-8CA0821BDF42}" type="doc">
      <dgm:prSet loTypeId="urn:microsoft.com/office/officeart/2008/layout/HorizontalMultiLevelHierarchy" loCatId="hierarchy" qsTypeId="urn:microsoft.com/office/officeart/2005/8/quickstyle/simple2" qsCatId="simple" csTypeId="urn:microsoft.com/office/officeart/2005/8/colors/accent1_2" csCatId="accent1" phldr="1"/>
      <dgm:spPr/>
      <dgm:t>
        <a:bodyPr/>
        <a:lstStyle/>
        <a:p>
          <a:endParaRPr lang="fr-FR"/>
        </a:p>
      </dgm:t>
    </dgm:pt>
    <dgm:pt modelId="{755EB90B-613C-419C-8FFE-1837077BEF30}">
      <dgm:prSet phldrT="[Texte]" custT="1"/>
      <dgm:spPr>
        <a:gradFill flip="none" rotWithShape="1">
          <a:gsLst>
            <a:gs pos="0">
              <a:schemeClr val="accent1">
                <a:lumMod val="5000"/>
                <a:lumOff val="95000"/>
              </a:schemeClr>
            </a:gs>
            <a:gs pos="100000">
              <a:schemeClr val="accent2">
                <a:lumMod val="20000"/>
                <a:lumOff val="80000"/>
              </a:schemeClr>
            </a:gs>
          </a:gsLst>
          <a:lin ang="8100000" scaled="1"/>
          <a:tileRect/>
        </a:gradFill>
      </dgm:spPr>
      <dgm:t>
        <a:bodyPr lIns="108000" rIns="108000"/>
        <a:lstStyle/>
        <a:p>
          <a:r>
            <a:rPr lang="fr-FR" sz="2000" b="1" i="1" kern="1200" dirty="0">
              <a:solidFill>
                <a:prstClr val="black">
                  <a:lumMod val="95000"/>
                  <a:lumOff val="5000"/>
                </a:prstClr>
              </a:solidFill>
              <a:latin typeface="Calibri" panose="020F0502020204030204" pitchFamily="34" charset="0"/>
              <a:ea typeface="+mn-ea"/>
              <a:cs typeface="Calibri" panose="020F0502020204030204" pitchFamily="34" charset="0"/>
            </a:rPr>
            <a:t>Sécurité</a:t>
          </a:r>
          <a:r>
            <a:rPr lang="fr-FR" sz="2000" kern="1200" dirty="0">
              <a:solidFill>
                <a:schemeClr val="tx1">
                  <a:lumMod val="95000"/>
                  <a:lumOff val="5000"/>
                </a:schemeClr>
              </a:solidFill>
              <a:latin typeface="Calibri" panose="020F0502020204030204" pitchFamily="34" charset="0"/>
              <a:cs typeface="Calibri" panose="020F0502020204030204" pitchFamily="34" charset="0"/>
            </a:rPr>
            <a:t> </a:t>
          </a:r>
          <a:r>
            <a:rPr lang="fr-FR" sz="2000" b="1" i="1" kern="1200" dirty="0">
              <a:solidFill>
                <a:prstClr val="black">
                  <a:lumMod val="95000"/>
                  <a:lumOff val="5000"/>
                </a:prstClr>
              </a:solidFill>
              <a:latin typeface="Calibri" panose="020F0502020204030204" pitchFamily="34" charset="0"/>
              <a:ea typeface="+mn-ea"/>
              <a:cs typeface="Calibri" panose="020F0502020204030204" pitchFamily="34" charset="0"/>
            </a:rPr>
            <a:t>informatique</a:t>
          </a:r>
        </a:p>
      </dgm:t>
    </dgm:pt>
    <dgm:pt modelId="{C45195C9-DC67-48E4-9EBB-84C56B3ED238}" type="parTrans" cxnId="{3ADA0906-234A-4132-A38F-BFC3E5B47D36}">
      <dgm:prSet/>
      <dgm:spPr/>
      <dgm:t>
        <a:bodyPr/>
        <a:lstStyle/>
        <a:p>
          <a:endParaRPr lang="fr-FR" sz="1600">
            <a:latin typeface="Calibri" panose="020F0502020204030204" pitchFamily="34" charset="0"/>
            <a:cs typeface="Calibri" panose="020F0502020204030204" pitchFamily="34" charset="0"/>
          </a:endParaRPr>
        </a:p>
      </dgm:t>
    </dgm:pt>
    <dgm:pt modelId="{3C3D2811-764D-42F9-B1AB-CFE6B9C32176}" type="sibTrans" cxnId="{3ADA0906-234A-4132-A38F-BFC3E5B47D36}">
      <dgm:prSet/>
      <dgm:spPr/>
      <dgm:t>
        <a:bodyPr/>
        <a:lstStyle/>
        <a:p>
          <a:endParaRPr lang="fr-FR" sz="1600">
            <a:latin typeface="Calibri" panose="020F0502020204030204" pitchFamily="34" charset="0"/>
            <a:cs typeface="Calibri" panose="020F0502020204030204" pitchFamily="34" charset="0"/>
          </a:endParaRPr>
        </a:p>
      </dgm:t>
    </dgm:pt>
    <dgm:pt modelId="{8B022A84-DFCA-4956-A568-D64AAA129C3D}">
      <dgm:prSet phldrT="[Texte]" custT="1"/>
      <dgm:spPr>
        <a:solidFill>
          <a:schemeClr val="bg1">
            <a:lumMod val="95000"/>
          </a:schemeClr>
        </a:solidFill>
      </dgm:spPr>
      <dgm:t>
        <a:bodyPr/>
        <a:lstStyle/>
        <a:p>
          <a:r>
            <a:rPr lang="fr-FR" sz="1800" dirty="0">
              <a:solidFill>
                <a:schemeClr val="tx1">
                  <a:lumMod val="95000"/>
                  <a:lumOff val="5000"/>
                </a:schemeClr>
              </a:solidFill>
              <a:latin typeface="Calibri" panose="020F0502020204030204" pitchFamily="34" charset="0"/>
              <a:cs typeface="Calibri" panose="020F0502020204030204" pitchFamily="34" charset="0"/>
            </a:rPr>
            <a:t>Authentification</a:t>
          </a:r>
        </a:p>
      </dgm:t>
    </dgm:pt>
    <dgm:pt modelId="{2BBEC747-E998-4FB8-ADED-DBCA729101FC}" type="parTrans" cxnId="{D7E19912-CD0F-48AF-AE40-F0750F014BD2}">
      <dgm:prSet custT="1"/>
      <dgm:spPr/>
      <dgm:t>
        <a:bodyPr/>
        <a:lstStyle/>
        <a:p>
          <a:endParaRPr lang="fr-FR" sz="1600">
            <a:latin typeface="Calibri" panose="020F0502020204030204" pitchFamily="34" charset="0"/>
            <a:cs typeface="Calibri" panose="020F0502020204030204" pitchFamily="34" charset="0"/>
          </a:endParaRPr>
        </a:p>
      </dgm:t>
    </dgm:pt>
    <dgm:pt modelId="{349FB3FA-F77B-4925-95E3-107FDAADDE67}" type="sibTrans" cxnId="{D7E19912-CD0F-48AF-AE40-F0750F014BD2}">
      <dgm:prSet/>
      <dgm:spPr/>
      <dgm:t>
        <a:bodyPr/>
        <a:lstStyle/>
        <a:p>
          <a:endParaRPr lang="fr-FR" sz="1600">
            <a:latin typeface="Calibri" panose="020F0502020204030204" pitchFamily="34" charset="0"/>
            <a:cs typeface="Calibri" panose="020F0502020204030204" pitchFamily="34" charset="0"/>
          </a:endParaRPr>
        </a:p>
      </dgm:t>
    </dgm:pt>
    <dgm:pt modelId="{DF97FFCA-618E-4D42-90C6-7798A0D1BA9D}">
      <dgm:prSet phldrT="[Texte]" custT="1"/>
      <dgm:spPr>
        <a:solidFill>
          <a:schemeClr val="bg1">
            <a:lumMod val="95000"/>
          </a:schemeClr>
        </a:solidFill>
      </dgm:spPr>
      <dgm:t>
        <a:bodyPr/>
        <a:lstStyle/>
        <a:p>
          <a:r>
            <a:rPr lang="fr-FR" sz="1800" dirty="0">
              <a:solidFill>
                <a:schemeClr val="tx1">
                  <a:lumMod val="95000"/>
                  <a:lumOff val="5000"/>
                </a:schemeClr>
              </a:solidFill>
              <a:latin typeface="Calibri" panose="020F0502020204030204" pitchFamily="34" charset="0"/>
              <a:cs typeface="Calibri" panose="020F0502020204030204" pitchFamily="34" charset="0"/>
            </a:rPr>
            <a:t>Habilitation</a:t>
          </a:r>
        </a:p>
      </dgm:t>
    </dgm:pt>
    <dgm:pt modelId="{2440EC35-E498-4B84-8952-5C587E7957BE}" type="parTrans" cxnId="{1C95A17D-0A75-42C7-B748-FE68A81BE8D9}">
      <dgm:prSet custT="1"/>
      <dgm:spPr/>
      <dgm:t>
        <a:bodyPr/>
        <a:lstStyle/>
        <a:p>
          <a:endParaRPr lang="fr-FR" sz="1600">
            <a:latin typeface="Calibri" panose="020F0502020204030204" pitchFamily="34" charset="0"/>
            <a:cs typeface="Calibri" panose="020F0502020204030204" pitchFamily="34" charset="0"/>
          </a:endParaRPr>
        </a:p>
      </dgm:t>
    </dgm:pt>
    <dgm:pt modelId="{D611CEE0-12B2-4F04-AD2E-CBCDA82CF867}" type="sibTrans" cxnId="{1C95A17D-0A75-42C7-B748-FE68A81BE8D9}">
      <dgm:prSet/>
      <dgm:spPr/>
      <dgm:t>
        <a:bodyPr/>
        <a:lstStyle/>
        <a:p>
          <a:endParaRPr lang="fr-FR" sz="1600">
            <a:latin typeface="Calibri" panose="020F0502020204030204" pitchFamily="34" charset="0"/>
            <a:cs typeface="Calibri" panose="020F0502020204030204" pitchFamily="34" charset="0"/>
          </a:endParaRPr>
        </a:p>
      </dgm:t>
    </dgm:pt>
    <dgm:pt modelId="{92F779AB-79CC-4F8A-B159-990D711B813C}">
      <dgm:prSet phldrT="[Texte]" custT="1"/>
      <dgm:spPr>
        <a:solidFill>
          <a:schemeClr val="bg1">
            <a:lumMod val="95000"/>
          </a:schemeClr>
        </a:solidFill>
      </dgm:spPr>
      <dgm:t>
        <a:bodyPr/>
        <a:lstStyle/>
        <a:p>
          <a:r>
            <a:rPr lang="fr-FR" sz="1800" dirty="0">
              <a:solidFill>
                <a:schemeClr val="tx1">
                  <a:lumMod val="95000"/>
                  <a:lumOff val="5000"/>
                </a:schemeClr>
              </a:solidFill>
              <a:latin typeface="Calibri" panose="020F0502020204030204" pitchFamily="34" charset="0"/>
              <a:cs typeface="Calibri" panose="020F0502020204030204" pitchFamily="34" charset="0"/>
            </a:rPr>
            <a:t>Gestion des accès</a:t>
          </a:r>
        </a:p>
      </dgm:t>
    </dgm:pt>
    <dgm:pt modelId="{4AE23DC2-1792-4846-8706-264DFF7E72B9}" type="parTrans" cxnId="{64CFA6FE-DDFC-4E20-BFD5-54C7E6B0842D}">
      <dgm:prSet custT="1"/>
      <dgm:spPr/>
      <dgm:t>
        <a:bodyPr/>
        <a:lstStyle/>
        <a:p>
          <a:endParaRPr lang="fr-FR" sz="1600">
            <a:latin typeface="Calibri" panose="020F0502020204030204" pitchFamily="34" charset="0"/>
            <a:cs typeface="Calibri" panose="020F0502020204030204" pitchFamily="34" charset="0"/>
          </a:endParaRPr>
        </a:p>
      </dgm:t>
    </dgm:pt>
    <dgm:pt modelId="{347E92DD-6FD8-414C-A888-A6D55FBF035C}" type="sibTrans" cxnId="{64CFA6FE-DDFC-4E20-BFD5-54C7E6B0842D}">
      <dgm:prSet/>
      <dgm:spPr/>
      <dgm:t>
        <a:bodyPr/>
        <a:lstStyle/>
        <a:p>
          <a:endParaRPr lang="fr-FR" sz="1600">
            <a:latin typeface="Calibri" panose="020F0502020204030204" pitchFamily="34" charset="0"/>
            <a:cs typeface="Calibri" panose="020F0502020204030204" pitchFamily="34" charset="0"/>
          </a:endParaRPr>
        </a:p>
      </dgm:t>
    </dgm:pt>
    <dgm:pt modelId="{D6F0E29E-815A-405C-B006-D2D914452009}" type="pres">
      <dgm:prSet presAssocID="{DB9875C3-B6FA-4F62-9F83-8CA0821BDF42}" presName="Name0" presStyleCnt="0">
        <dgm:presLayoutVars>
          <dgm:chPref val="1"/>
          <dgm:dir/>
          <dgm:animOne val="branch"/>
          <dgm:animLvl val="lvl"/>
          <dgm:resizeHandles val="exact"/>
        </dgm:presLayoutVars>
      </dgm:prSet>
      <dgm:spPr/>
    </dgm:pt>
    <dgm:pt modelId="{C1BA7471-37C7-485D-9BD6-44C499DEE332}" type="pres">
      <dgm:prSet presAssocID="{755EB90B-613C-419C-8FFE-1837077BEF30}" presName="root1" presStyleCnt="0"/>
      <dgm:spPr/>
    </dgm:pt>
    <dgm:pt modelId="{703D6185-E51F-433F-AF29-4FE8A9E8AA1C}" type="pres">
      <dgm:prSet presAssocID="{755EB90B-613C-419C-8FFE-1837077BEF30}" presName="LevelOneTextNode" presStyleLbl="node0" presStyleIdx="0" presStyleCnt="1">
        <dgm:presLayoutVars>
          <dgm:chPref val="3"/>
        </dgm:presLayoutVars>
      </dgm:prSet>
      <dgm:spPr/>
    </dgm:pt>
    <dgm:pt modelId="{D64ABDBA-1C4A-41E5-85B8-01055D9459B5}" type="pres">
      <dgm:prSet presAssocID="{755EB90B-613C-419C-8FFE-1837077BEF30}" presName="level2hierChild" presStyleCnt="0"/>
      <dgm:spPr/>
    </dgm:pt>
    <dgm:pt modelId="{D4558031-7BBF-4150-BADC-2AE9774211E9}" type="pres">
      <dgm:prSet presAssocID="{2BBEC747-E998-4FB8-ADED-DBCA729101FC}" presName="conn2-1" presStyleLbl="parChTrans1D2" presStyleIdx="0" presStyleCnt="3"/>
      <dgm:spPr/>
    </dgm:pt>
    <dgm:pt modelId="{301243A4-9034-4A82-9C5B-F71B2CA02E39}" type="pres">
      <dgm:prSet presAssocID="{2BBEC747-E998-4FB8-ADED-DBCA729101FC}" presName="connTx" presStyleLbl="parChTrans1D2" presStyleIdx="0" presStyleCnt="3"/>
      <dgm:spPr/>
    </dgm:pt>
    <dgm:pt modelId="{D2FB86B3-7931-4412-95C7-281697288A50}" type="pres">
      <dgm:prSet presAssocID="{8B022A84-DFCA-4956-A568-D64AAA129C3D}" presName="root2" presStyleCnt="0"/>
      <dgm:spPr/>
    </dgm:pt>
    <dgm:pt modelId="{0FB36CC4-3002-48D9-81E9-BB22F8FF4CF7}" type="pres">
      <dgm:prSet presAssocID="{8B022A84-DFCA-4956-A568-D64AAA129C3D}" presName="LevelTwoTextNode" presStyleLbl="node2" presStyleIdx="0" presStyleCnt="3">
        <dgm:presLayoutVars>
          <dgm:chPref val="3"/>
        </dgm:presLayoutVars>
      </dgm:prSet>
      <dgm:spPr/>
    </dgm:pt>
    <dgm:pt modelId="{ABA46F12-E569-45EF-8B20-DC2F6376161C}" type="pres">
      <dgm:prSet presAssocID="{8B022A84-DFCA-4956-A568-D64AAA129C3D}" presName="level3hierChild" presStyleCnt="0"/>
      <dgm:spPr/>
    </dgm:pt>
    <dgm:pt modelId="{5670EE57-FB1C-4ECF-9BCE-1E9F710CCCAA}" type="pres">
      <dgm:prSet presAssocID="{2440EC35-E498-4B84-8952-5C587E7957BE}" presName="conn2-1" presStyleLbl="parChTrans1D2" presStyleIdx="1" presStyleCnt="3"/>
      <dgm:spPr/>
    </dgm:pt>
    <dgm:pt modelId="{1FD0D86E-164E-4404-8A46-BDB88509E91F}" type="pres">
      <dgm:prSet presAssocID="{2440EC35-E498-4B84-8952-5C587E7957BE}" presName="connTx" presStyleLbl="parChTrans1D2" presStyleIdx="1" presStyleCnt="3"/>
      <dgm:spPr/>
    </dgm:pt>
    <dgm:pt modelId="{288EDF54-093A-4F69-B2F1-F4C1A0CA064A}" type="pres">
      <dgm:prSet presAssocID="{DF97FFCA-618E-4D42-90C6-7798A0D1BA9D}" presName="root2" presStyleCnt="0"/>
      <dgm:spPr/>
    </dgm:pt>
    <dgm:pt modelId="{FFF8BDD4-F9FD-46D5-99B5-99CFE9739AF2}" type="pres">
      <dgm:prSet presAssocID="{DF97FFCA-618E-4D42-90C6-7798A0D1BA9D}" presName="LevelTwoTextNode" presStyleLbl="node2" presStyleIdx="1" presStyleCnt="3">
        <dgm:presLayoutVars>
          <dgm:chPref val="3"/>
        </dgm:presLayoutVars>
      </dgm:prSet>
      <dgm:spPr/>
    </dgm:pt>
    <dgm:pt modelId="{40A052B1-2137-44A5-B1B3-31E15A7796E7}" type="pres">
      <dgm:prSet presAssocID="{DF97FFCA-618E-4D42-90C6-7798A0D1BA9D}" presName="level3hierChild" presStyleCnt="0"/>
      <dgm:spPr/>
    </dgm:pt>
    <dgm:pt modelId="{3A4F7719-4228-46DD-B7DA-E25FF8C92C4D}" type="pres">
      <dgm:prSet presAssocID="{4AE23DC2-1792-4846-8706-264DFF7E72B9}" presName="conn2-1" presStyleLbl="parChTrans1D2" presStyleIdx="2" presStyleCnt="3"/>
      <dgm:spPr/>
    </dgm:pt>
    <dgm:pt modelId="{2A91EE4E-06E6-4CFF-9EE5-BADB3EC6A9E8}" type="pres">
      <dgm:prSet presAssocID="{4AE23DC2-1792-4846-8706-264DFF7E72B9}" presName="connTx" presStyleLbl="parChTrans1D2" presStyleIdx="2" presStyleCnt="3"/>
      <dgm:spPr/>
    </dgm:pt>
    <dgm:pt modelId="{4EAC98C4-117D-40E9-8702-264EBBF151C5}" type="pres">
      <dgm:prSet presAssocID="{92F779AB-79CC-4F8A-B159-990D711B813C}" presName="root2" presStyleCnt="0"/>
      <dgm:spPr/>
    </dgm:pt>
    <dgm:pt modelId="{0F2E1900-4AE5-4447-969F-BA09DEB2F7E9}" type="pres">
      <dgm:prSet presAssocID="{92F779AB-79CC-4F8A-B159-990D711B813C}" presName="LevelTwoTextNode" presStyleLbl="node2" presStyleIdx="2" presStyleCnt="3">
        <dgm:presLayoutVars>
          <dgm:chPref val="3"/>
        </dgm:presLayoutVars>
      </dgm:prSet>
      <dgm:spPr/>
    </dgm:pt>
    <dgm:pt modelId="{764E8D07-39C5-44F2-80D9-70527CC6173E}" type="pres">
      <dgm:prSet presAssocID="{92F779AB-79CC-4F8A-B159-990D711B813C}" presName="level3hierChild" presStyleCnt="0"/>
      <dgm:spPr/>
    </dgm:pt>
  </dgm:ptLst>
  <dgm:cxnLst>
    <dgm:cxn modelId="{3ADA0906-234A-4132-A38F-BFC3E5B47D36}" srcId="{DB9875C3-B6FA-4F62-9F83-8CA0821BDF42}" destId="{755EB90B-613C-419C-8FFE-1837077BEF30}" srcOrd="0" destOrd="0" parTransId="{C45195C9-DC67-48E4-9EBB-84C56B3ED238}" sibTransId="{3C3D2811-764D-42F9-B1AB-CFE6B9C32176}"/>
    <dgm:cxn modelId="{F925CA0D-0954-47FF-8FD8-D0101972DDB3}" type="presOf" srcId="{92F779AB-79CC-4F8A-B159-990D711B813C}" destId="{0F2E1900-4AE5-4447-969F-BA09DEB2F7E9}" srcOrd="0" destOrd="0" presId="urn:microsoft.com/office/officeart/2008/layout/HorizontalMultiLevelHierarchy"/>
    <dgm:cxn modelId="{D7E19912-CD0F-48AF-AE40-F0750F014BD2}" srcId="{755EB90B-613C-419C-8FFE-1837077BEF30}" destId="{8B022A84-DFCA-4956-A568-D64AAA129C3D}" srcOrd="0" destOrd="0" parTransId="{2BBEC747-E998-4FB8-ADED-DBCA729101FC}" sibTransId="{349FB3FA-F77B-4925-95E3-107FDAADDE67}"/>
    <dgm:cxn modelId="{244EF91E-32F1-4127-974D-289E8AC499EE}" type="presOf" srcId="{DF97FFCA-618E-4D42-90C6-7798A0D1BA9D}" destId="{FFF8BDD4-F9FD-46D5-99B5-99CFE9739AF2}" srcOrd="0" destOrd="0" presId="urn:microsoft.com/office/officeart/2008/layout/HorizontalMultiLevelHierarchy"/>
    <dgm:cxn modelId="{0FDDA71F-CED5-45CF-9CDB-968561F1999A}" type="presOf" srcId="{DB9875C3-B6FA-4F62-9F83-8CA0821BDF42}" destId="{D6F0E29E-815A-405C-B006-D2D914452009}" srcOrd="0" destOrd="0" presId="urn:microsoft.com/office/officeart/2008/layout/HorizontalMultiLevelHierarchy"/>
    <dgm:cxn modelId="{D4BE9632-11AB-488E-9532-5733EC3A3199}" type="presOf" srcId="{755EB90B-613C-419C-8FFE-1837077BEF30}" destId="{703D6185-E51F-433F-AF29-4FE8A9E8AA1C}" srcOrd="0" destOrd="0" presId="urn:microsoft.com/office/officeart/2008/layout/HorizontalMultiLevelHierarchy"/>
    <dgm:cxn modelId="{CE013537-F9FF-40EB-B9E0-491262F3CDA4}" type="presOf" srcId="{2BBEC747-E998-4FB8-ADED-DBCA729101FC}" destId="{301243A4-9034-4A82-9C5B-F71B2CA02E39}" srcOrd="1" destOrd="0" presId="urn:microsoft.com/office/officeart/2008/layout/HorizontalMultiLevelHierarchy"/>
    <dgm:cxn modelId="{C50C9C6B-F278-44C5-9CA6-7F5F2CAD07F5}" type="presOf" srcId="{2BBEC747-E998-4FB8-ADED-DBCA729101FC}" destId="{D4558031-7BBF-4150-BADC-2AE9774211E9}" srcOrd="0" destOrd="0" presId="urn:microsoft.com/office/officeart/2008/layout/HorizontalMultiLevelHierarchy"/>
    <dgm:cxn modelId="{AE64D46C-E58A-4A2A-90C0-D12DDF1354F7}" type="presOf" srcId="{2440EC35-E498-4B84-8952-5C587E7957BE}" destId="{5670EE57-FB1C-4ECF-9BCE-1E9F710CCCAA}" srcOrd="0" destOrd="0" presId="urn:microsoft.com/office/officeart/2008/layout/HorizontalMultiLevelHierarchy"/>
    <dgm:cxn modelId="{1C95A17D-0A75-42C7-B748-FE68A81BE8D9}" srcId="{755EB90B-613C-419C-8FFE-1837077BEF30}" destId="{DF97FFCA-618E-4D42-90C6-7798A0D1BA9D}" srcOrd="1" destOrd="0" parTransId="{2440EC35-E498-4B84-8952-5C587E7957BE}" sibTransId="{D611CEE0-12B2-4F04-AD2E-CBCDA82CF867}"/>
    <dgm:cxn modelId="{A8609D8E-7C05-4649-B2F6-EE993C79D68D}" type="presOf" srcId="{8B022A84-DFCA-4956-A568-D64AAA129C3D}" destId="{0FB36CC4-3002-48D9-81E9-BB22F8FF4CF7}" srcOrd="0" destOrd="0" presId="urn:microsoft.com/office/officeart/2008/layout/HorizontalMultiLevelHierarchy"/>
    <dgm:cxn modelId="{0DC0408F-5984-4783-ABDE-C668943FF42D}" type="presOf" srcId="{4AE23DC2-1792-4846-8706-264DFF7E72B9}" destId="{2A91EE4E-06E6-4CFF-9EE5-BADB3EC6A9E8}" srcOrd="1" destOrd="0" presId="urn:microsoft.com/office/officeart/2008/layout/HorizontalMultiLevelHierarchy"/>
    <dgm:cxn modelId="{1E187ABC-5A54-48DB-B151-6725439E5F24}" type="presOf" srcId="{4AE23DC2-1792-4846-8706-264DFF7E72B9}" destId="{3A4F7719-4228-46DD-B7DA-E25FF8C92C4D}" srcOrd="0" destOrd="0" presId="urn:microsoft.com/office/officeart/2008/layout/HorizontalMultiLevelHierarchy"/>
    <dgm:cxn modelId="{BC80CEC6-0B63-425B-AFFC-03CAA0538079}" type="presOf" srcId="{2440EC35-E498-4B84-8952-5C587E7957BE}" destId="{1FD0D86E-164E-4404-8A46-BDB88509E91F}" srcOrd="1" destOrd="0" presId="urn:microsoft.com/office/officeart/2008/layout/HorizontalMultiLevelHierarchy"/>
    <dgm:cxn modelId="{64CFA6FE-DDFC-4E20-BFD5-54C7E6B0842D}" srcId="{755EB90B-613C-419C-8FFE-1837077BEF30}" destId="{92F779AB-79CC-4F8A-B159-990D711B813C}" srcOrd="2" destOrd="0" parTransId="{4AE23DC2-1792-4846-8706-264DFF7E72B9}" sibTransId="{347E92DD-6FD8-414C-A888-A6D55FBF035C}"/>
    <dgm:cxn modelId="{B63D0A1C-4DF4-48BB-964C-A4003A5A706E}" type="presParOf" srcId="{D6F0E29E-815A-405C-B006-D2D914452009}" destId="{C1BA7471-37C7-485D-9BD6-44C499DEE332}" srcOrd="0" destOrd="0" presId="urn:microsoft.com/office/officeart/2008/layout/HorizontalMultiLevelHierarchy"/>
    <dgm:cxn modelId="{DD4E0083-DFFA-41FB-803B-09949098D9FA}" type="presParOf" srcId="{C1BA7471-37C7-485D-9BD6-44C499DEE332}" destId="{703D6185-E51F-433F-AF29-4FE8A9E8AA1C}" srcOrd="0" destOrd="0" presId="urn:microsoft.com/office/officeart/2008/layout/HorizontalMultiLevelHierarchy"/>
    <dgm:cxn modelId="{4E36296F-FDC8-4AA9-8573-8D05C47C6EAC}" type="presParOf" srcId="{C1BA7471-37C7-485D-9BD6-44C499DEE332}" destId="{D64ABDBA-1C4A-41E5-85B8-01055D9459B5}" srcOrd="1" destOrd="0" presId="urn:microsoft.com/office/officeart/2008/layout/HorizontalMultiLevelHierarchy"/>
    <dgm:cxn modelId="{379F22BC-7556-4E5E-8F41-21F61D834274}" type="presParOf" srcId="{D64ABDBA-1C4A-41E5-85B8-01055D9459B5}" destId="{D4558031-7BBF-4150-BADC-2AE9774211E9}" srcOrd="0" destOrd="0" presId="urn:microsoft.com/office/officeart/2008/layout/HorizontalMultiLevelHierarchy"/>
    <dgm:cxn modelId="{A8D87FB3-8BE0-41B7-9C62-3CA4CDAC4822}" type="presParOf" srcId="{D4558031-7BBF-4150-BADC-2AE9774211E9}" destId="{301243A4-9034-4A82-9C5B-F71B2CA02E39}" srcOrd="0" destOrd="0" presId="urn:microsoft.com/office/officeart/2008/layout/HorizontalMultiLevelHierarchy"/>
    <dgm:cxn modelId="{F41AF8AC-119B-4428-92C0-857D533EF47C}" type="presParOf" srcId="{D64ABDBA-1C4A-41E5-85B8-01055D9459B5}" destId="{D2FB86B3-7931-4412-95C7-281697288A50}" srcOrd="1" destOrd="0" presId="urn:microsoft.com/office/officeart/2008/layout/HorizontalMultiLevelHierarchy"/>
    <dgm:cxn modelId="{98853514-D319-4A17-8C4F-06EC24CE0701}" type="presParOf" srcId="{D2FB86B3-7931-4412-95C7-281697288A50}" destId="{0FB36CC4-3002-48D9-81E9-BB22F8FF4CF7}" srcOrd="0" destOrd="0" presId="urn:microsoft.com/office/officeart/2008/layout/HorizontalMultiLevelHierarchy"/>
    <dgm:cxn modelId="{5520FBA5-4C35-4E8C-8187-6C1F2B194EF8}" type="presParOf" srcId="{D2FB86B3-7931-4412-95C7-281697288A50}" destId="{ABA46F12-E569-45EF-8B20-DC2F6376161C}" srcOrd="1" destOrd="0" presId="urn:microsoft.com/office/officeart/2008/layout/HorizontalMultiLevelHierarchy"/>
    <dgm:cxn modelId="{B760D89A-0682-4477-993F-768D3917E68B}" type="presParOf" srcId="{D64ABDBA-1C4A-41E5-85B8-01055D9459B5}" destId="{5670EE57-FB1C-4ECF-9BCE-1E9F710CCCAA}" srcOrd="2" destOrd="0" presId="urn:microsoft.com/office/officeart/2008/layout/HorizontalMultiLevelHierarchy"/>
    <dgm:cxn modelId="{9C9F9175-F21C-41FE-A42F-39394FC6186F}" type="presParOf" srcId="{5670EE57-FB1C-4ECF-9BCE-1E9F710CCCAA}" destId="{1FD0D86E-164E-4404-8A46-BDB88509E91F}" srcOrd="0" destOrd="0" presId="urn:microsoft.com/office/officeart/2008/layout/HorizontalMultiLevelHierarchy"/>
    <dgm:cxn modelId="{E22BEC0C-43CB-40A2-A723-BC35312454B2}" type="presParOf" srcId="{D64ABDBA-1C4A-41E5-85B8-01055D9459B5}" destId="{288EDF54-093A-4F69-B2F1-F4C1A0CA064A}" srcOrd="3" destOrd="0" presId="urn:microsoft.com/office/officeart/2008/layout/HorizontalMultiLevelHierarchy"/>
    <dgm:cxn modelId="{A9B75EA9-15DC-43DB-9427-7791680B8723}" type="presParOf" srcId="{288EDF54-093A-4F69-B2F1-F4C1A0CA064A}" destId="{FFF8BDD4-F9FD-46D5-99B5-99CFE9739AF2}" srcOrd="0" destOrd="0" presId="urn:microsoft.com/office/officeart/2008/layout/HorizontalMultiLevelHierarchy"/>
    <dgm:cxn modelId="{CD6E9108-701C-4E28-BD05-33F60D77658C}" type="presParOf" srcId="{288EDF54-093A-4F69-B2F1-F4C1A0CA064A}" destId="{40A052B1-2137-44A5-B1B3-31E15A7796E7}" srcOrd="1" destOrd="0" presId="urn:microsoft.com/office/officeart/2008/layout/HorizontalMultiLevelHierarchy"/>
    <dgm:cxn modelId="{75ADF601-275D-47C5-B88F-75D2A55F3A6B}" type="presParOf" srcId="{D64ABDBA-1C4A-41E5-85B8-01055D9459B5}" destId="{3A4F7719-4228-46DD-B7DA-E25FF8C92C4D}" srcOrd="4" destOrd="0" presId="urn:microsoft.com/office/officeart/2008/layout/HorizontalMultiLevelHierarchy"/>
    <dgm:cxn modelId="{646FFB20-88D7-46D9-9F60-1C3FF1B73AA3}" type="presParOf" srcId="{3A4F7719-4228-46DD-B7DA-E25FF8C92C4D}" destId="{2A91EE4E-06E6-4CFF-9EE5-BADB3EC6A9E8}" srcOrd="0" destOrd="0" presId="urn:microsoft.com/office/officeart/2008/layout/HorizontalMultiLevelHierarchy"/>
    <dgm:cxn modelId="{E37004EF-C0CC-45E5-8F00-FC16AB8C6680}" type="presParOf" srcId="{D64ABDBA-1C4A-41E5-85B8-01055D9459B5}" destId="{4EAC98C4-117D-40E9-8702-264EBBF151C5}" srcOrd="5" destOrd="0" presId="urn:microsoft.com/office/officeart/2008/layout/HorizontalMultiLevelHierarchy"/>
    <dgm:cxn modelId="{06FDA16A-55BD-4388-9349-004416B4ED7F}" type="presParOf" srcId="{4EAC98C4-117D-40E9-8702-264EBBF151C5}" destId="{0F2E1900-4AE5-4447-969F-BA09DEB2F7E9}" srcOrd="0" destOrd="0" presId="urn:microsoft.com/office/officeart/2008/layout/HorizontalMultiLevelHierarchy"/>
    <dgm:cxn modelId="{E6BFB996-5F7E-4697-A959-E25431C25BA0}" type="presParOf" srcId="{4EAC98C4-117D-40E9-8702-264EBBF151C5}" destId="{764E8D07-39C5-44F2-80D9-70527CC6173E}"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384FA-B6B4-41D6-ABDB-8A331CA24F20}">
      <dsp:nvSpPr>
        <dsp:cNvPr id="0" name=""/>
        <dsp:cNvSpPr/>
      </dsp:nvSpPr>
      <dsp:spPr>
        <a:xfrm>
          <a:off x="1844244" y="515492"/>
          <a:ext cx="4073321" cy="4073321"/>
        </a:xfrm>
        <a:prstGeom prst="blockArc">
          <a:avLst>
            <a:gd name="adj1" fmla="val 13114286"/>
            <a:gd name="adj2" fmla="val 16200000"/>
            <a:gd name="adj3" fmla="val 3906"/>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sp>
    <dsp:sp modelId="{5FAA6569-BB1C-4E28-8EEA-870AD3424B58}">
      <dsp:nvSpPr>
        <dsp:cNvPr id="0" name=""/>
        <dsp:cNvSpPr/>
      </dsp:nvSpPr>
      <dsp:spPr>
        <a:xfrm>
          <a:off x="1844244" y="515492"/>
          <a:ext cx="4073321" cy="4073321"/>
        </a:xfrm>
        <a:prstGeom prst="blockArc">
          <a:avLst>
            <a:gd name="adj1" fmla="val 10028571"/>
            <a:gd name="adj2" fmla="val 13114286"/>
            <a:gd name="adj3" fmla="val 3906"/>
          </a:avLst>
        </a:prstGeom>
        <a:solidFill>
          <a:srgbClr val="0088EE"/>
        </a:solidFill>
        <a:ln>
          <a:noFill/>
        </a:ln>
        <a:effectLst/>
      </dsp:spPr>
      <dsp:style>
        <a:lnRef idx="0">
          <a:scrgbClr r="0" g="0" b="0"/>
        </a:lnRef>
        <a:fillRef idx="1">
          <a:scrgbClr r="0" g="0" b="0"/>
        </a:fillRef>
        <a:effectRef idx="0">
          <a:scrgbClr r="0" g="0" b="0"/>
        </a:effectRef>
        <a:fontRef idx="minor">
          <a:schemeClr val="lt1"/>
        </a:fontRef>
      </dsp:style>
    </dsp:sp>
    <dsp:sp modelId="{AFEAA84C-6B9A-4C9E-B179-9C3AD1864F01}">
      <dsp:nvSpPr>
        <dsp:cNvPr id="0" name=""/>
        <dsp:cNvSpPr/>
      </dsp:nvSpPr>
      <dsp:spPr>
        <a:xfrm>
          <a:off x="1844244" y="515492"/>
          <a:ext cx="4073321" cy="4073321"/>
        </a:xfrm>
        <a:prstGeom prst="blockArc">
          <a:avLst>
            <a:gd name="adj1" fmla="val 6942857"/>
            <a:gd name="adj2" fmla="val 10028571"/>
            <a:gd name="adj3" fmla="val 3906"/>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sp>
    <dsp:sp modelId="{3AD2E965-D50E-4BA6-8960-B54E3EAD2478}">
      <dsp:nvSpPr>
        <dsp:cNvPr id="0" name=""/>
        <dsp:cNvSpPr/>
      </dsp:nvSpPr>
      <dsp:spPr>
        <a:xfrm>
          <a:off x="1844244" y="515492"/>
          <a:ext cx="4073321" cy="4073321"/>
        </a:xfrm>
        <a:prstGeom prst="blockArc">
          <a:avLst>
            <a:gd name="adj1" fmla="val 3857143"/>
            <a:gd name="adj2" fmla="val 6942857"/>
            <a:gd name="adj3" fmla="val 3906"/>
          </a:avLst>
        </a:prstGeom>
        <a:solidFill>
          <a:schemeClr val="accent2">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sp>
    <dsp:sp modelId="{8FD16160-AC29-4AF7-8169-075D5DEBE371}">
      <dsp:nvSpPr>
        <dsp:cNvPr id="0" name=""/>
        <dsp:cNvSpPr/>
      </dsp:nvSpPr>
      <dsp:spPr>
        <a:xfrm>
          <a:off x="1844244" y="515492"/>
          <a:ext cx="4073321" cy="4073321"/>
        </a:xfrm>
        <a:prstGeom prst="blockArc">
          <a:avLst>
            <a:gd name="adj1" fmla="val 771429"/>
            <a:gd name="adj2" fmla="val 3857143"/>
            <a:gd name="adj3" fmla="val 3906"/>
          </a:avLst>
        </a:prstGeom>
        <a:solidFill>
          <a:srgbClr val="66FF66"/>
        </a:solidFill>
        <a:ln>
          <a:noFill/>
        </a:ln>
        <a:effectLst/>
      </dsp:spPr>
      <dsp:style>
        <a:lnRef idx="0">
          <a:scrgbClr r="0" g="0" b="0"/>
        </a:lnRef>
        <a:fillRef idx="1">
          <a:scrgbClr r="0" g="0" b="0"/>
        </a:fillRef>
        <a:effectRef idx="0">
          <a:scrgbClr r="0" g="0" b="0"/>
        </a:effectRef>
        <a:fontRef idx="minor">
          <a:schemeClr val="lt1"/>
        </a:fontRef>
      </dsp:style>
    </dsp:sp>
    <dsp:sp modelId="{9AE75002-65C7-4173-A25D-C801CF7480AF}">
      <dsp:nvSpPr>
        <dsp:cNvPr id="0" name=""/>
        <dsp:cNvSpPr/>
      </dsp:nvSpPr>
      <dsp:spPr>
        <a:xfrm>
          <a:off x="1844244" y="515492"/>
          <a:ext cx="4073321" cy="4073321"/>
        </a:xfrm>
        <a:prstGeom prst="blockArc">
          <a:avLst>
            <a:gd name="adj1" fmla="val 19285714"/>
            <a:gd name="adj2" fmla="val 771429"/>
            <a:gd name="adj3" fmla="val 3906"/>
          </a:avLst>
        </a:prstGeom>
        <a:solidFill>
          <a:srgbClr val="CCECFF"/>
        </a:solidFill>
        <a:ln>
          <a:noFill/>
        </a:ln>
        <a:effectLst/>
      </dsp:spPr>
      <dsp:style>
        <a:lnRef idx="0">
          <a:scrgbClr r="0" g="0" b="0"/>
        </a:lnRef>
        <a:fillRef idx="1">
          <a:scrgbClr r="0" g="0" b="0"/>
        </a:fillRef>
        <a:effectRef idx="0">
          <a:scrgbClr r="0" g="0" b="0"/>
        </a:effectRef>
        <a:fontRef idx="minor">
          <a:schemeClr val="lt1"/>
        </a:fontRef>
      </dsp:style>
    </dsp:sp>
    <dsp:sp modelId="{C0E40815-07FA-4226-B00F-C6662E43B26C}">
      <dsp:nvSpPr>
        <dsp:cNvPr id="0" name=""/>
        <dsp:cNvSpPr/>
      </dsp:nvSpPr>
      <dsp:spPr>
        <a:xfrm>
          <a:off x="1844244" y="515492"/>
          <a:ext cx="4073321" cy="4073321"/>
        </a:xfrm>
        <a:prstGeom prst="blockArc">
          <a:avLst>
            <a:gd name="adj1" fmla="val 16200000"/>
            <a:gd name="adj2" fmla="val 19285714"/>
            <a:gd name="adj3" fmla="val 3906"/>
          </a:avLst>
        </a:prstGeom>
        <a:solidFill>
          <a:srgbClr val="FF4B4B"/>
        </a:solidFill>
        <a:ln>
          <a:noFill/>
        </a:ln>
        <a:effectLst/>
      </dsp:spPr>
      <dsp:style>
        <a:lnRef idx="0">
          <a:scrgbClr r="0" g="0" b="0"/>
        </a:lnRef>
        <a:fillRef idx="1">
          <a:scrgbClr r="0" g="0" b="0"/>
        </a:fillRef>
        <a:effectRef idx="0">
          <a:scrgbClr r="0" g="0" b="0"/>
        </a:effectRef>
        <a:fontRef idx="minor">
          <a:schemeClr val="lt1"/>
        </a:fontRef>
      </dsp:style>
    </dsp:sp>
    <dsp:sp modelId="{F7B8B282-17BB-45CE-8A72-8F7FDB544717}">
      <dsp:nvSpPr>
        <dsp:cNvPr id="0" name=""/>
        <dsp:cNvSpPr/>
      </dsp:nvSpPr>
      <dsp:spPr>
        <a:xfrm>
          <a:off x="2884690" y="1555938"/>
          <a:ext cx="1992430" cy="1992430"/>
        </a:xfrm>
        <a:prstGeom prst="ellipse">
          <a:avLst/>
        </a:prstGeom>
        <a:gradFill rotWithShape="0">
          <a:gsLst>
            <a:gs pos="0">
              <a:schemeClr val="bg1">
                <a:lumMod val="85000"/>
              </a:schemeClr>
            </a:gs>
            <a:gs pos="100000">
              <a:schemeClr val="bg1"/>
            </a:gs>
          </a:gsLst>
          <a:lin ang="5400000" scaled="1"/>
        </a:gra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algn="ctr" defTabSz="800100">
            <a:lnSpc>
              <a:spcPct val="90000"/>
            </a:lnSpc>
            <a:spcBef>
              <a:spcPct val="0"/>
            </a:spcBef>
            <a:spcAft>
              <a:spcPct val="35000"/>
            </a:spcAft>
            <a:buNone/>
          </a:pPr>
          <a:r>
            <a:rPr lang="fr-FR" sz="1800" b="1" kern="1200" dirty="0">
              <a:solidFill>
                <a:schemeClr val="tx1"/>
              </a:solidFill>
            </a:rPr>
            <a:t>DG </a:t>
          </a:r>
          <a:r>
            <a:rPr lang="fr-FR" sz="1800" b="1" kern="1200" dirty="0">
              <a:solidFill>
                <a:schemeClr val="tx1"/>
              </a:solidFill>
              <a:latin typeface="Calibri" panose="020F0502020204030204" pitchFamily="34" charset="0"/>
              <a:cs typeface="Calibri" panose="020F0502020204030204" pitchFamily="34" charset="0"/>
            </a:rPr>
            <a:t>:</a:t>
          </a:r>
        </a:p>
        <a:p>
          <a:pPr marL="134938" lvl="0" indent="0" algn="l" defTabSz="800100">
            <a:lnSpc>
              <a:spcPct val="100000"/>
            </a:lnSpc>
            <a:spcBef>
              <a:spcPct val="0"/>
            </a:spcBef>
            <a:spcAft>
              <a:spcPts val="0"/>
            </a:spcAft>
            <a:buNone/>
            <a:tabLst/>
          </a:pPr>
          <a:r>
            <a:rPr lang="fr-FR" sz="1600" b="0" i="1" kern="1200" dirty="0">
              <a:solidFill>
                <a:schemeClr val="tx1"/>
              </a:solidFill>
              <a:latin typeface="Calibri" panose="020F0502020204030204" pitchFamily="34" charset="0"/>
              <a:cs typeface="Calibri" panose="020F0502020204030204" pitchFamily="34" charset="0"/>
            </a:rPr>
            <a:t>- Data </a:t>
          </a:r>
          <a:r>
            <a:rPr lang="fr-FR" sz="1600" b="0" i="1" kern="1200" dirty="0" err="1">
              <a:solidFill>
                <a:schemeClr val="tx1"/>
              </a:solidFill>
              <a:latin typeface="Calibri" panose="020F0502020204030204" pitchFamily="34" charset="0"/>
              <a:cs typeface="Calibri" panose="020F0502020204030204" pitchFamily="34" charset="0"/>
            </a:rPr>
            <a:t>Stategy</a:t>
          </a:r>
          <a:endParaRPr lang="fr-FR" sz="1600" b="0" i="1" kern="1200" dirty="0">
            <a:solidFill>
              <a:schemeClr val="tx1"/>
            </a:solidFill>
            <a:latin typeface="Calibri" panose="020F0502020204030204" pitchFamily="34" charset="0"/>
            <a:cs typeface="Calibri" panose="020F0502020204030204" pitchFamily="34" charset="0"/>
          </a:endParaRPr>
        </a:p>
        <a:p>
          <a:pPr marL="134938" lvl="0" indent="0" algn="l" defTabSz="800100">
            <a:lnSpc>
              <a:spcPct val="100000"/>
            </a:lnSpc>
            <a:spcBef>
              <a:spcPct val="0"/>
            </a:spcBef>
            <a:spcAft>
              <a:spcPts val="0"/>
            </a:spcAft>
            <a:buNone/>
            <a:tabLst/>
          </a:pPr>
          <a:r>
            <a:rPr lang="fr-FR" sz="1600" b="0" i="1" kern="1200" dirty="0">
              <a:solidFill>
                <a:schemeClr val="tx1"/>
              </a:solidFill>
              <a:latin typeface="Calibri" panose="020F0502020204030204" pitchFamily="34" charset="0"/>
              <a:cs typeface="Calibri" panose="020F0502020204030204" pitchFamily="34" charset="0"/>
            </a:rPr>
            <a:t>- Data </a:t>
          </a:r>
          <a:r>
            <a:rPr lang="fr-FR" sz="1600" b="0" i="1" kern="1200" dirty="0" err="1">
              <a:solidFill>
                <a:schemeClr val="tx1"/>
              </a:solidFill>
              <a:latin typeface="Calibri" panose="020F0502020204030204" pitchFamily="34" charset="0"/>
              <a:cs typeface="Calibri" panose="020F0502020204030204" pitchFamily="34" charset="0"/>
            </a:rPr>
            <a:t>Lineage</a:t>
          </a:r>
          <a:endParaRPr lang="fr-FR" sz="1600" b="0" i="1" kern="1200" dirty="0">
            <a:solidFill>
              <a:schemeClr val="tx1"/>
            </a:solidFill>
            <a:latin typeface="Calibri" panose="020F0502020204030204" pitchFamily="34" charset="0"/>
            <a:cs typeface="Calibri" panose="020F0502020204030204" pitchFamily="34" charset="0"/>
          </a:endParaRPr>
        </a:p>
        <a:p>
          <a:pPr marL="134938" lvl="0" indent="0" algn="l" defTabSz="800100">
            <a:lnSpc>
              <a:spcPct val="100000"/>
            </a:lnSpc>
            <a:spcBef>
              <a:spcPct val="0"/>
            </a:spcBef>
            <a:spcAft>
              <a:spcPts val="0"/>
            </a:spcAft>
            <a:buNone/>
            <a:tabLst/>
          </a:pPr>
          <a:r>
            <a:rPr lang="fr-FR" sz="1600" b="0" i="1" kern="1200" dirty="0">
              <a:solidFill>
                <a:schemeClr val="tx1"/>
              </a:solidFill>
              <a:latin typeface="Calibri" panose="020F0502020204030204" pitchFamily="34" charset="0"/>
              <a:cs typeface="Calibri" panose="020F0502020204030204" pitchFamily="34" charset="0"/>
            </a:rPr>
            <a:t>- Data Curation</a:t>
          </a:r>
        </a:p>
        <a:p>
          <a:pPr marL="134938" lvl="0" indent="0" algn="l" defTabSz="800100">
            <a:lnSpc>
              <a:spcPct val="100000"/>
            </a:lnSpc>
            <a:spcBef>
              <a:spcPct val="0"/>
            </a:spcBef>
            <a:spcAft>
              <a:spcPts val="0"/>
            </a:spcAft>
            <a:buNone/>
            <a:tabLst/>
          </a:pPr>
          <a:r>
            <a:rPr lang="fr-FR" sz="1600" b="0" i="1" kern="1200" dirty="0">
              <a:solidFill>
                <a:schemeClr val="tx1"/>
              </a:solidFill>
              <a:latin typeface="Calibri" panose="020F0502020204030204" pitchFamily="34" charset="0"/>
              <a:cs typeface="Calibri" panose="020F0502020204030204" pitchFamily="34" charset="0"/>
            </a:rPr>
            <a:t>- Data Security</a:t>
          </a:r>
        </a:p>
      </dsp:txBody>
      <dsp:txXfrm>
        <a:off x="3176475" y="1847723"/>
        <a:ext cx="1408860" cy="1408860"/>
      </dsp:txXfrm>
    </dsp:sp>
    <dsp:sp modelId="{B82F8990-3D8A-4AB3-AF1D-CC08C07185E0}">
      <dsp:nvSpPr>
        <dsp:cNvPr id="0" name=""/>
        <dsp:cNvSpPr/>
      </dsp:nvSpPr>
      <dsp:spPr>
        <a:xfrm>
          <a:off x="3209455" y="-76682"/>
          <a:ext cx="1342900" cy="1263907"/>
        </a:xfrm>
        <a:prstGeom prst="ellipse">
          <a:avLst/>
        </a:prstGeom>
        <a:gradFill rotWithShape="0">
          <a:gsLst>
            <a:gs pos="0">
              <a:schemeClr val="accent1">
                <a:lumMod val="5000"/>
                <a:lumOff val="95000"/>
              </a:schemeClr>
            </a:gs>
            <a:gs pos="100000">
              <a:schemeClr val="accent2">
                <a:lumMod val="20000"/>
                <a:lumOff val="80000"/>
              </a:schemeClr>
            </a:gs>
          </a:gsLst>
          <a:lin ang="5400000" scaled="1"/>
        </a:gradFill>
        <a:ln w="3810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latin typeface="Calibri" panose="020F0502020204030204" pitchFamily="34" charset="0"/>
              <a:cs typeface="Calibri" panose="020F0502020204030204" pitchFamily="34" charset="0"/>
            </a:rPr>
            <a:t>Gouvernance</a:t>
          </a:r>
        </a:p>
      </dsp:txBody>
      <dsp:txXfrm>
        <a:off x="3406118" y="108413"/>
        <a:ext cx="949574" cy="893717"/>
      </dsp:txXfrm>
    </dsp:sp>
    <dsp:sp modelId="{B2E3AFBD-90A3-45AC-A40A-A99F1521054D}">
      <dsp:nvSpPr>
        <dsp:cNvPr id="0" name=""/>
        <dsp:cNvSpPr/>
      </dsp:nvSpPr>
      <dsp:spPr>
        <a:xfrm>
          <a:off x="4770680" y="675164"/>
          <a:ext cx="1342900" cy="1263907"/>
        </a:xfrm>
        <a:prstGeom prst="ellipse">
          <a:avLst/>
        </a:prstGeom>
        <a:gradFill rotWithShape="0">
          <a:gsLst>
            <a:gs pos="0">
              <a:schemeClr val="accent1">
                <a:lumMod val="5000"/>
                <a:lumOff val="95000"/>
              </a:schemeClr>
            </a:gs>
            <a:gs pos="100000">
              <a:schemeClr val="accent2">
                <a:lumMod val="20000"/>
                <a:lumOff val="80000"/>
              </a:schemeClr>
            </a:gs>
          </a:gsLst>
          <a:lin ang="5400000" scaled="1"/>
        </a:gradFill>
        <a:ln w="3810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latin typeface="Calibri" panose="020F0502020204030204" pitchFamily="34" charset="0"/>
              <a:cs typeface="Calibri" panose="020F0502020204030204" pitchFamily="34" charset="0"/>
            </a:rPr>
            <a:t>Gestion des risque</a:t>
          </a:r>
        </a:p>
      </dsp:txBody>
      <dsp:txXfrm>
        <a:off x="4967343" y="860259"/>
        <a:ext cx="949574" cy="893717"/>
      </dsp:txXfrm>
    </dsp:sp>
    <dsp:sp modelId="{9AAAE96B-72FA-4EBF-8081-7B3E4C3F2A0B}">
      <dsp:nvSpPr>
        <dsp:cNvPr id="0" name=""/>
        <dsp:cNvSpPr/>
      </dsp:nvSpPr>
      <dsp:spPr>
        <a:xfrm>
          <a:off x="5156271" y="2364548"/>
          <a:ext cx="1342900" cy="1263907"/>
        </a:xfrm>
        <a:prstGeom prst="ellipse">
          <a:avLst/>
        </a:prstGeom>
        <a:gradFill rotWithShape="0">
          <a:gsLst>
            <a:gs pos="0">
              <a:schemeClr val="accent1">
                <a:lumMod val="5000"/>
                <a:lumOff val="95000"/>
              </a:schemeClr>
            </a:gs>
            <a:gs pos="100000">
              <a:schemeClr val="accent2">
                <a:lumMod val="20000"/>
                <a:lumOff val="80000"/>
              </a:schemeClr>
            </a:gs>
          </a:gsLst>
          <a:lin ang="5400000" scaled="1"/>
        </a:gradFill>
        <a:ln w="3810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latin typeface="Calibri" panose="020F0502020204030204" pitchFamily="34" charset="0"/>
              <a:cs typeface="Calibri" panose="020F0502020204030204" pitchFamily="34" charset="0"/>
            </a:rPr>
            <a:t>Conformité</a:t>
          </a:r>
        </a:p>
      </dsp:txBody>
      <dsp:txXfrm>
        <a:off x="5352934" y="2549643"/>
        <a:ext cx="949574" cy="893717"/>
      </dsp:txXfrm>
    </dsp:sp>
    <dsp:sp modelId="{9D177444-2679-4B65-B31E-DF01EF76EFE8}">
      <dsp:nvSpPr>
        <dsp:cNvPr id="0" name=""/>
        <dsp:cNvSpPr/>
      </dsp:nvSpPr>
      <dsp:spPr>
        <a:xfrm>
          <a:off x="4075869" y="3719329"/>
          <a:ext cx="1342900" cy="1263907"/>
        </a:xfrm>
        <a:prstGeom prst="ellipse">
          <a:avLst/>
        </a:prstGeom>
        <a:gradFill rotWithShape="0">
          <a:gsLst>
            <a:gs pos="0">
              <a:schemeClr val="accent1">
                <a:lumMod val="5000"/>
                <a:lumOff val="95000"/>
              </a:schemeClr>
            </a:gs>
            <a:gs pos="100000">
              <a:schemeClr val="accent2">
                <a:lumMod val="20000"/>
                <a:lumOff val="80000"/>
              </a:schemeClr>
            </a:gs>
          </a:gsLst>
          <a:lin ang="5400000" scaled="1"/>
        </a:gradFill>
        <a:ln w="3810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latin typeface="Calibri" panose="020F0502020204030204" pitchFamily="34" charset="0"/>
              <a:cs typeface="Calibri" panose="020F0502020204030204" pitchFamily="34" charset="0"/>
            </a:rPr>
            <a:t>Disponibilité</a:t>
          </a:r>
        </a:p>
      </dsp:txBody>
      <dsp:txXfrm>
        <a:off x="4272532" y="3904424"/>
        <a:ext cx="949574" cy="893717"/>
      </dsp:txXfrm>
    </dsp:sp>
    <dsp:sp modelId="{BB733C65-B1DB-4449-9978-8817AFAD1A49}">
      <dsp:nvSpPr>
        <dsp:cNvPr id="0" name=""/>
        <dsp:cNvSpPr/>
      </dsp:nvSpPr>
      <dsp:spPr>
        <a:xfrm>
          <a:off x="2343040" y="3719329"/>
          <a:ext cx="1342900" cy="1263907"/>
        </a:xfrm>
        <a:prstGeom prst="ellipse">
          <a:avLst/>
        </a:prstGeom>
        <a:gradFill rotWithShape="0">
          <a:gsLst>
            <a:gs pos="0">
              <a:schemeClr val="accent1">
                <a:lumMod val="5000"/>
                <a:lumOff val="95000"/>
              </a:schemeClr>
            </a:gs>
            <a:gs pos="100000">
              <a:schemeClr val="accent2">
                <a:lumMod val="20000"/>
                <a:lumOff val="80000"/>
              </a:schemeClr>
            </a:gs>
          </a:gsLst>
          <a:lin ang="5400000" scaled="1"/>
        </a:gradFill>
        <a:ln w="3810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latin typeface="Calibri" panose="020F0502020204030204" pitchFamily="34" charset="0"/>
              <a:cs typeface="Calibri" panose="020F0502020204030204" pitchFamily="34" charset="0"/>
            </a:rPr>
            <a:t>Intégrité</a:t>
          </a:r>
        </a:p>
      </dsp:txBody>
      <dsp:txXfrm>
        <a:off x="2539703" y="3904424"/>
        <a:ext cx="949574" cy="893717"/>
      </dsp:txXfrm>
    </dsp:sp>
    <dsp:sp modelId="{F424FD59-7CB6-4AF2-B0C4-0E07A2E5409C}">
      <dsp:nvSpPr>
        <dsp:cNvPr id="0" name=""/>
        <dsp:cNvSpPr/>
      </dsp:nvSpPr>
      <dsp:spPr>
        <a:xfrm>
          <a:off x="1262638" y="2364548"/>
          <a:ext cx="1342900" cy="1263907"/>
        </a:xfrm>
        <a:prstGeom prst="ellipse">
          <a:avLst/>
        </a:prstGeom>
        <a:gradFill rotWithShape="0">
          <a:gsLst>
            <a:gs pos="0">
              <a:schemeClr val="accent1">
                <a:lumMod val="5000"/>
                <a:lumOff val="95000"/>
              </a:schemeClr>
            </a:gs>
            <a:gs pos="100000">
              <a:schemeClr val="accent2">
                <a:lumMod val="20000"/>
                <a:lumOff val="80000"/>
              </a:schemeClr>
            </a:gs>
          </a:gsLst>
          <a:lin ang="5400000" scaled="1"/>
        </a:gradFill>
        <a:ln w="3810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latin typeface="Calibri" panose="020F0502020204030204" pitchFamily="34" charset="0"/>
              <a:cs typeface="Calibri" panose="020F0502020204030204" pitchFamily="34" charset="0"/>
            </a:rPr>
            <a:t>Utilisabilité</a:t>
          </a:r>
        </a:p>
      </dsp:txBody>
      <dsp:txXfrm>
        <a:off x="1459301" y="2549643"/>
        <a:ext cx="949574" cy="893717"/>
      </dsp:txXfrm>
    </dsp:sp>
    <dsp:sp modelId="{931B0361-A10E-4257-846F-145113070E15}">
      <dsp:nvSpPr>
        <dsp:cNvPr id="0" name=""/>
        <dsp:cNvSpPr/>
      </dsp:nvSpPr>
      <dsp:spPr>
        <a:xfrm>
          <a:off x="1648229" y="675164"/>
          <a:ext cx="1342900" cy="1263907"/>
        </a:xfrm>
        <a:prstGeom prst="ellipse">
          <a:avLst/>
        </a:prstGeom>
        <a:gradFill rotWithShape="0">
          <a:gsLst>
            <a:gs pos="0">
              <a:schemeClr val="accent1">
                <a:lumMod val="5000"/>
                <a:lumOff val="95000"/>
              </a:schemeClr>
            </a:gs>
            <a:gs pos="100000">
              <a:schemeClr val="accent2">
                <a:lumMod val="20000"/>
                <a:lumOff val="80000"/>
              </a:schemeClr>
            </a:gs>
          </a:gsLst>
          <a:lin ang="5400000" scaled="1"/>
        </a:gradFill>
        <a:ln w="3810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kern="1200" dirty="0">
              <a:solidFill>
                <a:schemeClr val="tx1"/>
              </a:solidFill>
              <a:latin typeface="Calibri" panose="020F0502020204030204" pitchFamily="34" charset="0"/>
              <a:cs typeface="Calibri" panose="020F0502020204030204" pitchFamily="34" charset="0"/>
            </a:rPr>
            <a:t>Sécurité</a:t>
          </a:r>
        </a:p>
      </dsp:txBody>
      <dsp:txXfrm>
        <a:off x="1844892" y="860259"/>
        <a:ext cx="949574" cy="8937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2E5282-3D83-4F8C-BE7C-90061D256982}">
      <dsp:nvSpPr>
        <dsp:cNvPr id="0" name=""/>
        <dsp:cNvSpPr/>
      </dsp:nvSpPr>
      <dsp:spPr>
        <a:xfrm rot="5400000">
          <a:off x="3113433" y="-62129"/>
          <a:ext cx="1398370" cy="1524633"/>
        </a:xfrm>
        <a:prstGeom prst="hexagon">
          <a:avLst>
            <a:gd name="adj" fmla="val 25000"/>
            <a:gd name="vf" fmla="val 115470"/>
          </a:avLst>
        </a:prstGeom>
        <a:solidFill>
          <a:schemeClr val="accent6">
            <a:shade val="50000"/>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fr-FR" sz="1400" b="1" i="1" kern="1200" dirty="0">
              <a:latin typeface="Calibri" panose="020F0502020204030204" pitchFamily="34" charset="0"/>
              <a:ea typeface="+mn-ea"/>
              <a:cs typeface="Calibri" panose="020F0502020204030204" pitchFamily="34" charset="0"/>
            </a:rPr>
            <a:t>Nettoyage</a:t>
          </a:r>
          <a:r>
            <a:rPr lang="fr-FR" sz="1400" b="1" i="1" kern="1200" dirty="0">
              <a:latin typeface="Calibri" panose="020F0502020204030204" pitchFamily="34" charset="0"/>
              <a:cs typeface="Calibri" panose="020F0502020204030204" pitchFamily="34" charset="0"/>
            </a:rPr>
            <a:t> des données</a:t>
          </a:r>
        </a:p>
      </dsp:txBody>
      <dsp:txXfrm rot="-5400000">
        <a:off x="3304407" y="234065"/>
        <a:ext cx="1016422" cy="932246"/>
      </dsp:txXfrm>
    </dsp:sp>
    <dsp:sp modelId="{DA52889D-C503-4527-BE6B-7C54AE885E39}">
      <dsp:nvSpPr>
        <dsp:cNvPr id="0" name=""/>
        <dsp:cNvSpPr/>
      </dsp:nvSpPr>
      <dsp:spPr>
        <a:xfrm>
          <a:off x="4652749" y="619758"/>
          <a:ext cx="1560581" cy="83902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7B095E1-9084-4241-B562-E9D506ABEC2E}">
      <dsp:nvSpPr>
        <dsp:cNvPr id="0" name=""/>
        <dsp:cNvSpPr/>
      </dsp:nvSpPr>
      <dsp:spPr>
        <a:xfrm rot="5400000">
          <a:off x="1532156" y="-35133"/>
          <a:ext cx="1398370" cy="1470641"/>
        </a:xfrm>
        <a:prstGeom prst="hexagon">
          <a:avLst>
            <a:gd name="adj" fmla="val 25000"/>
            <a:gd name="vf" fmla="val 115470"/>
          </a:avLst>
        </a:prstGeom>
        <a:solidFill>
          <a:schemeClr val="accent6">
            <a:shade val="50000"/>
            <a:hueOff val="-66127"/>
            <a:satOff val="-981"/>
            <a:lumOff val="13448"/>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1" kern="1200" dirty="0">
              <a:latin typeface="Calibri" panose="020F0502020204030204" pitchFamily="34" charset="0"/>
              <a:cs typeface="Calibri" panose="020F0502020204030204" pitchFamily="34" charset="0"/>
            </a:rPr>
            <a:t>Identification</a:t>
          </a:r>
          <a:r>
            <a:rPr lang="fr-FR" sz="1400" b="1" i="1" kern="1200" dirty="0">
              <a:latin typeface="Calibri" panose="020F0502020204030204" pitchFamily="34" charset="0"/>
              <a:cs typeface="Calibri" panose="020F0502020204030204" pitchFamily="34" charset="0"/>
            </a:rPr>
            <a:t> des données</a:t>
          </a:r>
        </a:p>
      </dsp:txBody>
      <dsp:txXfrm rot="-5400000">
        <a:off x="1741128" y="234064"/>
        <a:ext cx="980427" cy="932246"/>
      </dsp:txXfrm>
    </dsp:sp>
    <dsp:sp modelId="{F543C723-68D6-4197-9909-9D6D5AC11DB0}">
      <dsp:nvSpPr>
        <dsp:cNvPr id="0" name=""/>
        <dsp:cNvSpPr/>
      </dsp:nvSpPr>
      <dsp:spPr>
        <a:xfrm rot="5400000">
          <a:off x="849047" y="1109587"/>
          <a:ext cx="1437007" cy="1593710"/>
        </a:xfrm>
        <a:prstGeom prst="hexagon">
          <a:avLst>
            <a:gd name="adj" fmla="val 25000"/>
            <a:gd name="vf" fmla="val 115470"/>
          </a:avLst>
        </a:prstGeom>
        <a:solidFill>
          <a:schemeClr val="accent6">
            <a:shade val="50000"/>
            <a:hueOff val="-132255"/>
            <a:satOff val="-1963"/>
            <a:lumOff val="26895"/>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fr-FR" sz="1400" b="1" i="1" kern="1200" dirty="0">
              <a:latin typeface="Calibri" panose="020F0502020204030204" pitchFamily="34" charset="0"/>
              <a:cs typeface="Calibri" panose="020F0502020204030204" pitchFamily="34" charset="0"/>
            </a:rPr>
            <a:t>Agréation des données</a:t>
          </a:r>
        </a:p>
      </dsp:txBody>
      <dsp:txXfrm rot="-5400000">
        <a:off x="1036314" y="1427439"/>
        <a:ext cx="1062474" cy="958005"/>
      </dsp:txXfrm>
    </dsp:sp>
    <dsp:sp modelId="{6E434615-E335-46C5-9770-9EFCF9A36974}">
      <dsp:nvSpPr>
        <dsp:cNvPr id="0" name=""/>
        <dsp:cNvSpPr/>
      </dsp:nvSpPr>
      <dsp:spPr>
        <a:xfrm>
          <a:off x="716906" y="1486931"/>
          <a:ext cx="1510240" cy="83902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75DE76-C48A-47B2-85E7-5F7F8625505A}">
      <dsp:nvSpPr>
        <dsp:cNvPr id="0" name=""/>
        <dsp:cNvSpPr/>
      </dsp:nvSpPr>
      <dsp:spPr>
        <a:xfrm rot="5400000">
          <a:off x="3767870" y="1126856"/>
          <a:ext cx="1398370" cy="1559171"/>
        </a:xfrm>
        <a:prstGeom prst="hexagon">
          <a:avLst>
            <a:gd name="adj" fmla="val 25000"/>
            <a:gd name="vf" fmla="val 115470"/>
          </a:avLst>
        </a:prstGeom>
        <a:solidFill>
          <a:schemeClr val="accent6">
            <a:shade val="50000"/>
            <a:hueOff val="-198382"/>
            <a:satOff val="-2944"/>
            <a:lumOff val="40343"/>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fr-FR" sz="1400" b="1" i="1" kern="1200" dirty="0">
              <a:latin typeface="Calibri" panose="020F0502020204030204" pitchFamily="34" charset="0"/>
              <a:cs typeface="Calibri" panose="020F0502020204030204" pitchFamily="34" charset="0"/>
            </a:rPr>
            <a:t>Classification des données</a:t>
          </a:r>
        </a:p>
      </dsp:txBody>
      <dsp:txXfrm rot="-5400000">
        <a:off x="3947332" y="1440318"/>
        <a:ext cx="1039447" cy="932246"/>
      </dsp:txXfrm>
    </dsp:sp>
    <dsp:sp modelId="{C15DD1E2-6F59-4402-95EC-D3DC8FCA240C}">
      <dsp:nvSpPr>
        <dsp:cNvPr id="0" name=""/>
        <dsp:cNvSpPr/>
      </dsp:nvSpPr>
      <dsp:spPr>
        <a:xfrm rot="5400000">
          <a:off x="3126986" y="2495067"/>
          <a:ext cx="1398370" cy="1470775"/>
        </a:xfrm>
        <a:prstGeom prst="hexagon">
          <a:avLst>
            <a:gd name="adj" fmla="val 25000"/>
            <a:gd name="vf" fmla="val 115470"/>
          </a:avLst>
        </a:prstGeom>
        <a:solidFill>
          <a:schemeClr val="accent6">
            <a:shade val="50000"/>
            <a:hueOff val="-132255"/>
            <a:satOff val="-1963"/>
            <a:lumOff val="26895"/>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b="1" i="1" kern="1200" dirty="0">
              <a:latin typeface="Calibri" panose="020F0502020204030204" pitchFamily="34" charset="0"/>
              <a:cs typeface="Calibri" panose="020F0502020204030204" pitchFamily="34" charset="0"/>
            </a:rPr>
            <a:t>Transformation</a:t>
          </a:r>
          <a:r>
            <a:rPr lang="fr-FR" sz="1400" b="1" i="1" kern="1200" dirty="0">
              <a:latin typeface="Calibri" panose="020F0502020204030204" pitchFamily="34" charset="0"/>
              <a:cs typeface="Calibri" panose="020F0502020204030204" pitchFamily="34" charset="0"/>
            </a:rPr>
            <a:t> des données</a:t>
          </a:r>
        </a:p>
      </dsp:txBody>
      <dsp:txXfrm rot="-5400000">
        <a:off x="3335913" y="2764331"/>
        <a:ext cx="980517" cy="932246"/>
      </dsp:txXfrm>
    </dsp:sp>
    <dsp:sp modelId="{E2A14C6F-B61C-466A-9801-F6CE225B4B80}">
      <dsp:nvSpPr>
        <dsp:cNvPr id="0" name=""/>
        <dsp:cNvSpPr/>
      </dsp:nvSpPr>
      <dsp:spPr>
        <a:xfrm>
          <a:off x="4190458" y="2801308"/>
          <a:ext cx="1560581" cy="83902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E8933C5-B550-4114-BA74-16B7D61C081C}">
      <dsp:nvSpPr>
        <dsp:cNvPr id="0" name=""/>
        <dsp:cNvSpPr/>
      </dsp:nvSpPr>
      <dsp:spPr>
        <a:xfrm rot="5400000">
          <a:off x="1395140" y="2483502"/>
          <a:ext cx="1614614" cy="1476638"/>
        </a:xfrm>
        <a:prstGeom prst="hexagon">
          <a:avLst>
            <a:gd name="adj" fmla="val 25000"/>
            <a:gd name="vf" fmla="val 115470"/>
          </a:avLst>
        </a:prstGeom>
        <a:solidFill>
          <a:schemeClr val="accent6">
            <a:shade val="50000"/>
            <a:hueOff val="-66127"/>
            <a:satOff val="-981"/>
            <a:lumOff val="13448"/>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fr-FR" sz="1400" b="1" i="1" kern="1200" dirty="0">
              <a:latin typeface="Calibri" panose="020F0502020204030204" pitchFamily="34" charset="0"/>
              <a:cs typeface="Calibri" panose="020F0502020204030204" pitchFamily="34" charset="0"/>
            </a:rPr>
            <a:t>Validation des données</a:t>
          </a:r>
        </a:p>
      </dsp:txBody>
      <dsp:txXfrm rot="-5400000">
        <a:off x="1699719" y="2672118"/>
        <a:ext cx="1005456" cy="1099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AD9E3-580C-8E4E-A219-7FBEECE374EC}">
      <dsp:nvSpPr>
        <dsp:cNvPr id="0" name=""/>
        <dsp:cNvSpPr/>
      </dsp:nvSpPr>
      <dsp:spPr>
        <a:xfrm rot="10800000" flipV="1">
          <a:off x="0" y="189439"/>
          <a:ext cx="9144000" cy="473133"/>
        </a:xfrm>
        <a:prstGeom prst="roundRect">
          <a:avLst/>
        </a:prstGeom>
        <a:solidFill>
          <a:schemeClr val="bg2"/>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i="1" kern="1200" baseline="0" dirty="0">
              <a:solidFill>
                <a:srgbClr val="0432FF"/>
              </a:solidFill>
            </a:rPr>
            <a:t>Extrait du GDPR:</a:t>
          </a:r>
          <a:endParaRPr lang="fr-FR" sz="2000" b="1" i="1" kern="1200" dirty="0">
            <a:solidFill>
              <a:srgbClr val="0432FF"/>
            </a:solidFill>
          </a:endParaRPr>
        </a:p>
      </dsp:txBody>
      <dsp:txXfrm rot="-10800000">
        <a:off x="23096" y="212535"/>
        <a:ext cx="9097808" cy="426941"/>
      </dsp:txXfrm>
    </dsp:sp>
    <dsp:sp modelId="{152CA0BF-503C-A542-A140-001D691EE728}">
      <dsp:nvSpPr>
        <dsp:cNvPr id="0" name=""/>
        <dsp:cNvSpPr/>
      </dsp:nvSpPr>
      <dsp:spPr>
        <a:xfrm>
          <a:off x="602818" y="756695"/>
          <a:ext cx="7938363" cy="2620800"/>
        </a:xfrm>
        <a:prstGeom prst="roundRect">
          <a:avLst/>
        </a:prstGeom>
        <a:solidFill>
          <a:schemeClr val="accent6">
            <a:lumMod val="40000"/>
            <a:lumOff val="6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150000"/>
            </a:lnSpc>
            <a:spcBef>
              <a:spcPct val="0"/>
            </a:spcBef>
            <a:spcAft>
              <a:spcPct val="35000"/>
            </a:spcAft>
            <a:buNone/>
          </a:pPr>
          <a:r>
            <a:rPr lang="fr-FR" sz="1400" b="0" i="0" kern="1200" baseline="0" dirty="0">
              <a:solidFill>
                <a:schemeClr val="tx1"/>
              </a:solidFill>
            </a:rPr>
            <a:t> </a:t>
          </a:r>
          <a:r>
            <a:rPr lang="fr-FR" sz="1600" b="0" i="0" kern="1200" baseline="0" dirty="0">
              <a:solidFill>
                <a:schemeClr val="tx1"/>
              </a:solidFill>
              <a:latin typeface="Calibri" panose="020F0502020204030204" pitchFamily="34" charset="0"/>
              <a:cs typeface="Calibri" panose="020F0502020204030204" pitchFamily="34" charset="0"/>
            </a:rPr>
            <a:t>’’Comme toute information se rapportant à une personne physique identifiée ou identifiable (ci-après dénommée «personne concernée»); est réputée être une ’’</a:t>
          </a:r>
          <a:r>
            <a:rPr lang="fr-FR" sz="1600" b="1" i="1" kern="1200" baseline="0" dirty="0">
              <a:solidFill>
                <a:schemeClr val="tx1"/>
              </a:solidFill>
              <a:latin typeface="Calibri" panose="020F0502020204030204" pitchFamily="34" charset="0"/>
              <a:cs typeface="Calibri" panose="020F0502020204030204" pitchFamily="34" charset="0"/>
            </a:rPr>
            <a:t>personne physique identifiable’’, </a:t>
          </a:r>
          <a:r>
            <a:rPr lang="fr-FR" sz="1600" b="0" i="0" kern="1200" baseline="0" dirty="0">
              <a:solidFill>
                <a:schemeClr val="tx1"/>
              </a:solidFill>
              <a:latin typeface="Calibri" panose="020F0502020204030204" pitchFamily="34" charset="0"/>
              <a:cs typeface="Calibri" panose="020F0502020204030204" pitchFamily="34" charset="0"/>
            </a:rPr>
            <a:t>une personne physique qui peut être identifiée, directement ou indirectement, notamment par référence à un identifiant, tel qu’un nom, un numéro d’identification, des données de localisation, un identifiant en ligne, ou à un ou plusieurs éléments spécifiques propres à son identité physique, physiologique, génétique, psychique, économique, culturelle ou sociale’’.</a:t>
          </a:r>
          <a:endParaRPr lang="fr-FR" sz="1400" kern="1200" dirty="0">
            <a:solidFill>
              <a:schemeClr val="tx1"/>
            </a:solidFill>
            <a:latin typeface="Calibri" panose="020F0502020204030204" pitchFamily="34" charset="0"/>
            <a:cs typeface="Calibri" panose="020F0502020204030204" pitchFamily="34" charset="0"/>
          </a:endParaRPr>
        </a:p>
      </dsp:txBody>
      <dsp:txXfrm>
        <a:off x="730755" y="884632"/>
        <a:ext cx="7682489" cy="23649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F7719-4228-46DD-B7DA-E25FF8C92C4D}">
      <dsp:nvSpPr>
        <dsp:cNvPr id="0" name=""/>
        <dsp:cNvSpPr/>
      </dsp:nvSpPr>
      <dsp:spPr>
        <a:xfrm>
          <a:off x="1698598" y="1357093"/>
          <a:ext cx="337635" cy="643360"/>
        </a:xfrm>
        <a:custGeom>
          <a:avLst/>
          <a:gdLst/>
          <a:ahLst/>
          <a:cxnLst/>
          <a:rect l="0" t="0" r="0" b="0"/>
          <a:pathLst>
            <a:path>
              <a:moveTo>
                <a:pt x="0" y="0"/>
              </a:moveTo>
              <a:lnTo>
                <a:pt x="168817" y="0"/>
              </a:lnTo>
              <a:lnTo>
                <a:pt x="168817" y="643360"/>
              </a:lnTo>
              <a:lnTo>
                <a:pt x="337635" y="64336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fr-FR" sz="1600" kern="1200">
            <a:latin typeface="Calibri" panose="020F0502020204030204" pitchFamily="34" charset="0"/>
            <a:cs typeface="Calibri" panose="020F0502020204030204" pitchFamily="34" charset="0"/>
          </a:endParaRPr>
        </a:p>
      </dsp:txBody>
      <dsp:txXfrm>
        <a:off x="1849252" y="1660609"/>
        <a:ext cx="36328" cy="36328"/>
      </dsp:txXfrm>
    </dsp:sp>
    <dsp:sp modelId="{5670EE57-FB1C-4ECF-9BCE-1E9F710CCCAA}">
      <dsp:nvSpPr>
        <dsp:cNvPr id="0" name=""/>
        <dsp:cNvSpPr/>
      </dsp:nvSpPr>
      <dsp:spPr>
        <a:xfrm>
          <a:off x="1698598" y="1311372"/>
          <a:ext cx="337635" cy="91440"/>
        </a:xfrm>
        <a:custGeom>
          <a:avLst/>
          <a:gdLst/>
          <a:ahLst/>
          <a:cxnLst/>
          <a:rect l="0" t="0" r="0" b="0"/>
          <a:pathLst>
            <a:path>
              <a:moveTo>
                <a:pt x="0" y="45720"/>
              </a:moveTo>
              <a:lnTo>
                <a:pt x="337635" y="4572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fr-FR" sz="1600" kern="1200">
            <a:latin typeface="Calibri" panose="020F0502020204030204" pitchFamily="34" charset="0"/>
            <a:cs typeface="Calibri" panose="020F0502020204030204" pitchFamily="34" charset="0"/>
          </a:endParaRPr>
        </a:p>
      </dsp:txBody>
      <dsp:txXfrm>
        <a:off x="1858975" y="1348652"/>
        <a:ext cx="16881" cy="16881"/>
      </dsp:txXfrm>
    </dsp:sp>
    <dsp:sp modelId="{D4558031-7BBF-4150-BADC-2AE9774211E9}">
      <dsp:nvSpPr>
        <dsp:cNvPr id="0" name=""/>
        <dsp:cNvSpPr/>
      </dsp:nvSpPr>
      <dsp:spPr>
        <a:xfrm>
          <a:off x="1698598" y="713732"/>
          <a:ext cx="337635" cy="643360"/>
        </a:xfrm>
        <a:custGeom>
          <a:avLst/>
          <a:gdLst/>
          <a:ahLst/>
          <a:cxnLst/>
          <a:rect l="0" t="0" r="0" b="0"/>
          <a:pathLst>
            <a:path>
              <a:moveTo>
                <a:pt x="0" y="643360"/>
              </a:moveTo>
              <a:lnTo>
                <a:pt x="168817" y="643360"/>
              </a:lnTo>
              <a:lnTo>
                <a:pt x="168817" y="0"/>
              </a:lnTo>
              <a:lnTo>
                <a:pt x="337635" y="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fr-FR" sz="1600" kern="1200">
            <a:latin typeface="Calibri" panose="020F0502020204030204" pitchFamily="34" charset="0"/>
            <a:cs typeface="Calibri" panose="020F0502020204030204" pitchFamily="34" charset="0"/>
          </a:endParaRPr>
        </a:p>
      </dsp:txBody>
      <dsp:txXfrm>
        <a:off x="1849252" y="1017248"/>
        <a:ext cx="36328" cy="36328"/>
      </dsp:txXfrm>
    </dsp:sp>
    <dsp:sp modelId="{703D6185-E51F-433F-AF29-4FE8A9E8AA1C}">
      <dsp:nvSpPr>
        <dsp:cNvPr id="0" name=""/>
        <dsp:cNvSpPr/>
      </dsp:nvSpPr>
      <dsp:spPr>
        <a:xfrm rot="16200000">
          <a:off x="86810" y="1099748"/>
          <a:ext cx="2708887" cy="514688"/>
        </a:xfrm>
        <a:prstGeom prst="rect">
          <a:avLst/>
        </a:prstGeom>
        <a:gradFill flip="none" rotWithShape="1">
          <a:gsLst>
            <a:gs pos="0">
              <a:schemeClr val="accent1">
                <a:lumMod val="5000"/>
                <a:lumOff val="95000"/>
              </a:schemeClr>
            </a:gs>
            <a:gs pos="100000">
              <a:schemeClr val="accent2">
                <a:lumMod val="20000"/>
                <a:lumOff val="80000"/>
              </a:schemeClr>
            </a:gs>
          </a:gsLst>
          <a:lin ang="8100000" scaled="1"/>
          <a:tileRect/>
        </a:gra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00" tIns="12700" rIns="108000" bIns="12700" numCol="1" spcCol="1270" anchor="ctr" anchorCtr="0">
          <a:noAutofit/>
        </a:bodyPr>
        <a:lstStyle/>
        <a:p>
          <a:pPr marL="0" lvl="0" indent="0" algn="ctr" defTabSz="889000">
            <a:lnSpc>
              <a:spcPct val="90000"/>
            </a:lnSpc>
            <a:spcBef>
              <a:spcPct val="0"/>
            </a:spcBef>
            <a:spcAft>
              <a:spcPct val="35000"/>
            </a:spcAft>
            <a:buNone/>
          </a:pPr>
          <a:r>
            <a:rPr lang="fr-FR" sz="2000" b="1" i="1" kern="1200" dirty="0">
              <a:solidFill>
                <a:schemeClr val="tx1">
                  <a:lumMod val="95000"/>
                  <a:lumOff val="5000"/>
                </a:schemeClr>
              </a:solidFill>
              <a:latin typeface="Calibri" panose="020F0502020204030204" pitchFamily="34" charset="0"/>
              <a:cs typeface="Calibri" panose="020F0502020204030204" pitchFamily="34" charset="0"/>
            </a:rPr>
            <a:t>Sécurité des données</a:t>
          </a:r>
        </a:p>
      </dsp:txBody>
      <dsp:txXfrm>
        <a:off x="86810" y="1099748"/>
        <a:ext cx="2708887" cy="514688"/>
      </dsp:txXfrm>
    </dsp:sp>
    <dsp:sp modelId="{0FB36CC4-3002-48D9-81E9-BB22F8FF4CF7}">
      <dsp:nvSpPr>
        <dsp:cNvPr id="0" name=""/>
        <dsp:cNvSpPr/>
      </dsp:nvSpPr>
      <dsp:spPr>
        <a:xfrm>
          <a:off x="2036234" y="456387"/>
          <a:ext cx="1688178" cy="514688"/>
        </a:xfrm>
        <a:prstGeom prst="rect">
          <a:avLst/>
        </a:prstGeom>
        <a:solidFill>
          <a:schemeClr val="bg1">
            <a:lumMod val="9500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solidFill>
                <a:schemeClr val="tx1">
                  <a:lumMod val="95000"/>
                  <a:lumOff val="5000"/>
                </a:schemeClr>
              </a:solidFill>
              <a:latin typeface="Calibri" panose="020F0502020204030204" pitchFamily="34" charset="0"/>
              <a:cs typeface="Calibri" panose="020F0502020204030204" pitchFamily="34" charset="0"/>
            </a:rPr>
            <a:t>Cryptage, anonymisation</a:t>
          </a:r>
        </a:p>
      </dsp:txBody>
      <dsp:txXfrm>
        <a:off x="2036234" y="456387"/>
        <a:ext cx="1688178" cy="514688"/>
      </dsp:txXfrm>
    </dsp:sp>
    <dsp:sp modelId="{FFF8BDD4-F9FD-46D5-99B5-99CFE9739AF2}">
      <dsp:nvSpPr>
        <dsp:cNvPr id="0" name=""/>
        <dsp:cNvSpPr/>
      </dsp:nvSpPr>
      <dsp:spPr>
        <a:xfrm>
          <a:off x="2036234" y="1099748"/>
          <a:ext cx="1688178" cy="514688"/>
        </a:xfrm>
        <a:prstGeom prst="rect">
          <a:avLst/>
        </a:prstGeom>
        <a:solidFill>
          <a:schemeClr val="bg1">
            <a:lumMod val="9500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solidFill>
                <a:schemeClr val="tx1">
                  <a:lumMod val="95000"/>
                  <a:lumOff val="5000"/>
                </a:schemeClr>
              </a:solidFill>
              <a:latin typeface="Calibri" panose="020F0502020204030204" pitchFamily="34" charset="0"/>
              <a:cs typeface="Calibri" panose="020F0502020204030204" pitchFamily="34" charset="0"/>
            </a:rPr>
            <a:t>Conservation</a:t>
          </a:r>
          <a:endParaRPr lang="fr-FR" sz="1600" kern="1200" dirty="0">
            <a:solidFill>
              <a:schemeClr val="tx1">
                <a:lumMod val="95000"/>
                <a:lumOff val="5000"/>
              </a:schemeClr>
            </a:solidFill>
            <a:latin typeface="Calibri" panose="020F0502020204030204" pitchFamily="34" charset="0"/>
            <a:cs typeface="Calibri" panose="020F0502020204030204" pitchFamily="34" charset="0"/>
          </a:endParaRPr>
        </a:p>
      </dsp:txBody>
      <dsp:txXfrm>
        <a:off x="2036234" y="1099748"/>
        <a:ext cx="1688178" cy="514688"/>
      </dsp:txXfrm>
    </dsp:sp>
    <dsp:sp modelId="{0F2E1900-4AE5-4447-969F-BA09DEB2F7E9}">
      <dsp:nvSpPr>
        <dsp:cNvPr id="0" name=""/>
        <dsp:cNvSpPr/>
      </dsp:nvSpPr>
      <dsp:spPr>
        <a:xfrm>
          <a:off x="2036234" y="1743109"/>
          <a:ext cx="1688178" cy="514688"/>
        </a:xfrm>
        <a:prstGeom prst="rect">
          <a:avLst/>
        </a:prstGeom>
        <a:solidFill>
          <a:schemeClr val="bg1">
            <a:lumMod val="9500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solidFill>
                <a:schemeClr val="tx1">
                  <a:lumMod val="95000"/>
                  <a:lumOff val="5000"/>
                </a:schemeClr>
              </a:solidFill>
              <a:latin typeface="Calibri" panose="020F0502020204030204" pitchFamily="34" charset="0"/>
              <a:cs typeface="Calibri" panose="020F0502020204030204" pitchFamily="34" charset="0"/>
            </a:rPr>
            <a:t>Accessibilité et gestion des droits</a:t>
          </a:r>
        </a:p>
      </dsp:txBody>
      <dsp:txXfrm>
        <a:off x="2036234" y="1743109"/>
        <a:ext cx="1688178" cy="5146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F7719-4228-46DD-B7DA-E25FF8C92C4D}">
      <dsp:nvSpPr>
        <dsp:cNvPr id="0" name=""/>
        <dsp:cNvSpPr/>
      </dsp:nvSpPr>
      <dsp:spPr>
        <a:xfrm>
          <a:off x="1403199" y="1357093"/>
          <a:ext cx="338296" cy="644619"/>
        </a:xfrm>
        <a:custGeom>
          <a:avLst/>
          <a:gdLst/>
          <a:ahLst/>
          <a:cxnLst/>
          <a:rect l="0" t="0" r="0" b="0"/>
          <a:pathLst>
            <a:path>
              <a:moveTo>
                <a:pt x="0" y="0"/>
              </a:moveTo>
              <a:lnTo>
                <a:pt x="169148" y="0"/>
              </a:lnTo>
              <a:lnTo>
                <a:pt x="169148" y="644619"/>
              </a:lnTo>
              <a:lnTo>
                <a:pt x="338296" y="644619"/>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fr-FR" sz="1600" kern="1200">
            <a:latin typeface="Calibri" panose="020F0502020204030204" pitchFamily="34" charset="0"/>
            <a:cs typeface="Calibri" panose="020F0502020204030204" pitchFamily="34" charset="0"/>
          </a:endParaRPr>
        </a:p>
      </dsp:txBody>
      <dsp:txXfrm>
        <a:off x="1554147" y="1661202"/>
        <a:ext cx="36399" cy="36399"/>
      </dsp:txXfrm>
    </dsp:sp>
    <dsp:sp modelId="{5670EE57-FB1C-4ECF-9BCE-1E9F710CCCAA}">
      <dsp:nvSpPr>
        <dsp:cNvPr id="0" name=""/>
        <dsp:cNvSpPr/>
      </dsp:nvSpPr>
      <dsp:spPr>
        <a:xfrm>
          <a:off x="1403199" y="1311372"/>
          <a:ext cx="338296" cy="91440"/>
        </a:xfrm>
        <a:custGeom>
          <a:avLst/>
          <a:gdLst/>
          <a:ahLst/>
          <a:cxnLst/>
          <a:rect l="0" t="0" r="0" b="0"/>
          <a:pathLst>
            <a:path>
              <a:moveTo>
                <a:pt x="0" y="45720"/>
              </a:moveTo>
              <a:lnTo>
                <a:pt x="338296" y="4572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fr-FR" sz="1600" kern="1200">
            <a:latin typeface="Calibri" panose="020F0502020204030204" pitchFamily="34" charset="0"/>
            <a:cs typeface="Calibri" panose="020F0502020204030204" pitchFamily="34" charset="0"/>
          </a:endParaRPr>
        </a:p>
      </dsp:txBody>
      <dsp:txXfrm>
        <a:off x="1563889" y="1348635"/>
        <a:ext cx="16914" cy="16914"/>
      </dsp:txXfrm>
    </dsp:sp>
    <dsp:sp modelId="{D4558031-7BBF-4150-BADC-2AE9774211E9}">
      <dsp:nvSpPr>
        <dsp:cNvPr id="0" name=""/>
        <dsp:cNvSpPr/>
      </dsp:nvSpPr>
      <dsp:spPr>
        <a:xfrm>
          <a:off x="1403199" y="712473"/>
          <a:ext cx="338296" cy="644619"/>
        </a:xfrm>
        <a:custGeom>
          <a:avLst/>
          <a:gdLst/>
          <a:ahLst/>
          <a:cxnLst/>
          <a:rect l="0" t="0" r="0" b="0"/>
          <a:pathLst>
            <a:path>
              <a:moveTo>
                <a:pt x="0" y="644619"/>
              </a:moveTo>
              <a:lnTo>
                <a:pt x="169148" y="644619"/>
              </a:lnTo>
              <a:lnTo>
                <a:pt x="169148" y="0"/>
              </a:lnTo>
              <a:lnTo>
                <a:pt x="338296" y="0"/>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fr-FR" sz="1600" kern="1200">
            <a:latin typeface="Calibri" panose="020F0502020204030204" pitchFamily="34" charset="0"/>
            <a:cs typeface="Calibri" panose="020F0502020204030204" pitchFamily="34" charset="0"/>
          </a:endParaRPr>
        </a:p>
      </dsp:txBody>
      <dsp:txXfrm>
        <a:off x="1554147" y="1016583"/>
        <a:ext cx="36399" cy="36399"/>
      </dsp:txXfrm>
    </dsp:sp>
    <dsp:sp modelId="{703D6185-E51F-433F-AF29-4FE8A9E8AA1C}">
      <dsp:nvSpPr>
        <dsp:cNvPr id="0" name=""/>
        <dsp:cNvSpPr/>
      </dsp:nvSpPr>
      <dsp:spPr>
        <a:xfrm rot="16200000">
          <a:off x="-211741" y="1099245"/>
          <a:ext cx="2714186" cy="515695"/>
        </a:xfrm>
        <a:prstGeom prst="rect">
          <a:avLst/>
        </a:prstGeom>
        <a:gradFill flip="none" rotWithShape="1">
          <a:gsLst>
            <a:gs pos="0">
              <a:schemeClr val="accent1">
                <a:lumMod val="5000"/>
                <a:lumOff val="95000"/>
              </a:schemeClr>
            </a:gs>
            <a:gs pos="100000">
              <a:schemeClr val="accent2">
                <a:lumMod val="20000"/>
                <a:lumOff val="80000"/>
              </a:schemeClr>
            </a:gs>
          </a:gsLst>
          <a:lin ang="8100000" scaled="1"/>
          <a:tileRect/>
        </a:gra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8000" tIns="12700" rIns="108000" bIns="12700" numCol="1" spcCol="1270" anchor="ctr" anchorCtr="0">
          <a:noAutofit/>
        </a:bodyPr>
        <a:lstStyle/>
        <a:p>
          <a:pPr marL="0" lvl="0" indent="0" algn="ctr" defTabSz="889000">
            <a:lnSpc>
              <a:spcPct val="90000"/>
            </a:lnSpc>
            <a:spcBef>
              <a:spcPct val="0"/>
            </a:spcBef>
            <a:spcAft>
              <a:spcPct val="35000"/>
            </a:spcAft>
            <a:buNone/>
          </a:pPr>
          <a:r>
            <a:rPr lang="fr-FR" sz="2000" b="1" i="1" kern="1200" dirty="0">
              <a:solidFill>
                <a:prstClr val="black">
                  <a:lumMod val="95000"/>
                  <a:lumOff val="5000"/>
                </a:prstClr>
              </a:solidFill>
              <a:latin typeface="Calibri" panose="020F0502020204030204" pitchFamily="34" charset="0"/>
              <a:ea typeface="+mn-ea"/>
              <a:cs typeface="Calibri" panose="020F0502020204030204" pitchFamily="34" charset="0"/>
            </a:rPr>
            <a:t>Sécurité</a:t>
          </a:r>
          <a:r>
            <a:rPr lang="fr-FR" sz="2000" kern="1200" dirty="0">
              <a:solidFill>
                <a:schemeClr val="tx1">
                  <a:lumMod val="95000"/>
                  <a:lumOff val="5000"/>
                </a:schemeClr>
              </a:solidFill>
              <a:latin typeface="Calibri" panose="020F0502020204030204" pitchFamily="34" charset="0"/>
              <a:cs typeface="Calibri" panose="020F0502020204030204" pitchFamily="34" charset="0"/>
            </a:rPr>
            <a:t> </a:t>
          </a:r>
          <a:r>
            <a:rPr lang="fr-FR" sz="2000" b="1" i="1" kern="1200" dirty="0">
              <a:solidFill>
                <a:prstClr val="black">
                  <a:lumMod val="95000"/>
                  <a:lumOff val="5000"/>
                </a:prstClr>
              </a:solidFill>
              <a:latin typeface="Calibri" panose="020F0502020204030204" pitchFamily="34" charset="0"/>
              <a:ea typeface="+mn-ea"/>
              <a:cs typeface="Calibri" panose="020F0502020204030204" pitchFamily="34" charset="0"/>
            </a:rPr>
            <a:t>informatique</a:t>
          </a:r>
        </a:p>
      </dsp:txBody>
      <dsp:txXfrm>
        <a:off x="-211741" y="1099245"/>
        <a:ext cx="2714186" cy="515695"/>
      </dsp:txXfrm>
    </dsp:sp>
    <dsp:sp modelId="{0FB36CC4-3002-48D9-81E9-BB22F8FF4CF7}">
      <dsp:nvSpPr>
        <dsp:cNvPr id="0" name=""/>
        <dsp:cNvSpPr/>
      </dsp:nvSpPr>
      <dsp:spPr>
        <a:xfrm>
          <a:off x="1741495" y="454626"/>
          <a:ext cx="1691480" cy="515695"/>
        </a:xfrm>
        <a:prstGeom prst="rect">
          <a:avLst/>
        </a:prstGeom>
        <a:solidFill>
          <a:schemeClr val="bg1">
            <a:lumMod val="9500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solidFill>
                <a:schemeClr val="tx1">
                  <a:lumMod val="95000"/>
                  <a:lumOff val="5000"/>
                </a:schemeClr>
              </a:solidFill>
              <a:latin typeface="Calibri" panose="020F0502020204030204" pitchFamily="34" charset="0"/>
              <a:cs typeface="Calibri" panose="020F0502020204030204" pitchFamily="34" charset="0"/>
            </a:rPr>
            <a:t>Authentification</a:t>
          </a:r>
        </a:p>
      </dsp:txBody>
      <dsp:txXfrm>
        <a:off x="1741495" y="454626"/>
        <a:ext cx="1691480" cy="515695"/>
      </dsp:txXfrm>
    </dsp:sp>
    <dsp:sp modelId="{FFF8BDD4-F9FD-46D5-99B5-99CFE9739AF2}">
      <dsp:nvSpPr>
        <dsp:cNvPr id="0" name=""/>
        <dsp:cNvSpPr/>
      </dsp:nvSpPr>
      <dsp:spPr>
        <a:xfrm>
          <a:off x="1741495" y="1099245"/>
          <a:ext cx="1691480" cy="515695"/>
        </a:xfrm>
        <a:prstGeom prst="rect">
          <a:avLst/>
        </a:prstGeom>
        <a:solidFill>
          <a:schemeClr val="bg1">
            <a:lumMod val="9500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solidFill>
                <a:schemeClr val="tx1">
                  <a:lumMod val="95000"/>
                  <a:lumOff val="5000"/>
                </a:schemeClr>
              </a:solidFill>
              <a:latin typeface="Calibri" panose="020F0502020204030204" pitchFamily="34" charset="0"/>
              <a:cs typeface="Calibri" panose="020F0502020204030204" pitchFamily="34" charset="0"/>
            </a:rPr>
            <a:t>Habilitation</a:t>
          </a:r>
        </a:p>
      </dsp:txBody>
      <dsp:txXfrm>
        <a:off x="1741495" y="1099245"/>
        <a:ext cx="1691480" cy="515695"/>
      </dsp:txXfrm>
    </dsp:sp>
    <dsp:sp modelId="{0F2E1900-4AE5-4447-969F-BA09DEB2F7E9}">
      <dsp:nvSpPr>
        <dsp:cNvPr id="0" name=""/>
        <dsp:cNvSpPr/>
      </dsp:nvSpPr>
      <dsp:spPr>
        <a:xfrm>
          <a:off x="1741495" y="1743864"/>
          <a:ext cx="1691480" cy="515695"/>
        </a:xfrm>
        <a:prstGeom prst="rect">
          <a:avLst/>
        </a:prstGeom>
        <a:solidFill>
          <a:schemeClr val="bg1">
            <a:lumMod val="9500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fr-FR" sz="1800" kern="1200" dirty="0">
              <a:solidFill>
                <a:schemeClr val="tx1">
                  <a:lumMod val="95000"/>
                  <a:lumOff val="5000"/>
                </a:schemeClr>
              </a:solidFill>
              <a:latin typeface="Calibri" panose="020F0502020204030204" pitchFamily="34" charset="0"/>
              <a:cs typeface="Calibri" panose="020F0502020204030204" pitchFamily="34" charset="0"/>
            </a:rPr>
            <a:t>Gestion des accès</a:t>
          </a:r>
        </a:p>
      </dsp:txBody>
      <dsp:txXfrm>
        <a:off x="1741495" y="1743864"/>
        <a:ext cx="1691480" cy="51569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D9A1CB-9F9E-0D4F-90D3-BBE79B2872C8}" type="datetimeFigureOut">
              <a:rPr lang="fr-FR" smtClean="0"/>
              <a:t>26/09/2022</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079C12-E601-9D4B-8E71-0F666E1DB148}" type="slidenum">
              <a:rPr lang="fr-FR" smtClean="0"/>
              <a:t>‹N°›</a:t>
            </a:fld>
            <a:endParaRPr lang="fr-FR"/>
          </a:p>
        </p:txBody>
      </p:sp>
    </p:spTree>
    <p:extLst>
      <p:ext uri="{BB962C8B-B14F-4D97-AF65-F5344CB8AC3E}">
        <p14:creationId xmlns:p14="http://schemas.microsoft.com/office/powerpoint/2010/main" val="926098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00191-8729-A348-99DF-B3422B2D15A8}" type="datetimeFigureOut">
              <a:rPr lang="fr-FR" smtClean="0"/>
              <a:t>26/09/2022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066ADB-279E-6D4E-98AA-6CD300F3D49E}" type="slidenum">
              <a:rPr lang="fr-FR" smtClean="0"/>
              <a:t>‹N°›</a:t>
            </a:fld>
            <a:endParaRPr lang="fr-FR"/>
          </a:p>
        </p:txBody>
      </p:sp>
    </p:spTree>
    <p:extLst>
      <p:ext uri="{BB962C8B-B14F-4D97-AF65-F5344CB8AC3E}">
        <p14:creationId xmlns:p14="http://schemas.microsoft.com/office/powerpoint/2010/main" val="1159166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echno-science.net/definition/2787.html"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www.techno-science.net/definition/704.html" TargetMode="External"/><Relationship Id="rId4" Type="http://schemas.openxmlformats.org/officeDocument/2006/relationships/hyperlink" Target="https://www.techno-science.net/glossaire-definition/Fiabilit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alend.com/fr/resources/guide-data-lake/"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help.talend.com/reader/6lpaT_M~MEVrltFQcrPe4g/8hTjAWsP9z~9I3c7PiySHA" TargetMode="External"/><Relationship Id="rId5" Type="http://schemas.openxmlformats.org/officeDocument/2006/relationships/hyperlink" Target="https://www.talend.com/fr/resources/gdpr/" TargetMode="External"/><Relationship Id="rId4" Type="http://schemas.openxmlformats.org/officeDocument/2006/relationships/hyperlink" Target="https://www.talend.com/fr/resources/what-is-cloud-integration/"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alend.com/fr/resources/guide-data-lak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help.talend.com/reader/6lpaT_M~MEVrltFQcrPe4g/8hTjAWsP9z~9I3c7PiySHA" TargetMode="External"/><Relationship Id="rId5" Type="http://schemas.openxmlformats.org/officeDocument/2006/relationships/hyperlink" Target="https://www.talend.com/fr/resources/gdpr/" TargetMode="External"/><Relationship Id="rId4" Type="http://schemas.openxmlformats.org/officeDocument/2006/relationships/hyperlink" Target="https://www.talend.com/fr/resources/what-is-cloud-integratio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hbr.org/2017/09/only-3-of-companies-data-meets-basic-quality-standard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E066ADB-279E-6D4E-98AA-6CD300F3D49E}" type="slidenum">
              <a:rPr lang="fr-FR" smtClean="0"/>
              <a:t>1</a:t>
            </a:fld>
            <a:endParaRPr lang="fr-FR"/>
          </a:p>
        </p:txBody>
      </p:sp>
    </p:spTree>
    <p:extLst>
      <p:ext uri="{BB962C8B-B14F-4D97-AF65-F5344CB8AC3E}">
        <p14:creationId xmlns:p14="http://schemas.microsoft.com/office/powerpoint/2010/main" val="129665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spcBef>
                <a:spcPts val="360"/>
              </a:spcBef>
              <a:spcAft>
                <a:spcPts val="600"/>
              </a:spcAft>
              <a:buClr>
                <a:schemeClr val="tx1">
                  <a:lumMod val="95000"/>
                  <a:lumOff val="5000"/>
                </a:schemeClr>
              </a:buClr>
              <a:buSzPct val="80000"/>
              <a:buFont typeface="Arial" panose="020B0604020202020204" pitchFamily="34" charset="0"/>
              <a:buChar char="•"/>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itchFamily="18"/>
                <a:ea typeface="Microsoft YaHei" pitchFamily="2"/>
                <a:cs typeface="Lucida Sans" pitchFamily="2"/>
              </a:rPr>
              <a:t>Data </a:t>
            </a:r>
            <a:r>
              <a:rPr lang="fr-FR" sz="1200" dirty="0" err="1">
                <a:solidFill>
                  <a:schemeClr val="tx1">
                    <a:lumMod val="95000"/>
                    <a:lumOff val="5000"/>
                  </a:schemeClr>
                </a:solidFill>
                <a:latin typeface="Century Gothic" pitchFamily="18"/>
                <a:ea typeface="Microsoft YaHei" pitchFamily="2"/>
                <a:cs typeface="Lucida Sans" pitchFamily="2"/>
              </a:rPr>
              <a:t>strategy</a:t>
            </a:r>
            <a:r>
              <a:rPr lang="fr-FR" sz="1200" dirty="0">
                <a:solidFill>
                  <a:schemeClr val="tx1">
                    <a:lumMod val="95000"/>
                    <a:lumOff val="5000"/>
                  </a:schemeClr>
                </a:solidFill>
                <a:latin typeface="Century Gothic" pitchFamily="18"/>
                <a:ea typeface="Microsoft YaHei" pitchFamily="2"/>
                <a:cs typeface="Lucida Sans" pitchFamily="2"/>
              </a:rPr>
              <a:t> est nécessaire à la mise en place d’une gouvernance des données.</a:t>
            </a:r>
          </a:p>
          <a:p>
            <a:pPr marL="342900" indent="-342900">
              <a:spcBef>
                <a:spcPts val="360"/>
              </a:spcBef>
              <a:spcAft>
                <a:spcPts val="600"/>
              </a:spcAft>
              <a:buClr>
                <a:schemeClr val="tx1">
                  <a:lumMod val="95000"/>
                  <a:lumOff val="5000"/>
                </a:schemeClr>
              </a:buClr>
              <a:buSzPct val="80000"/>
              <a:buFont typeface="Arial" panose="020B0604020202020204" pitchFamily="34" charset="0"/>
              <a:buChar char="•"/>
              <a:defRPr sz="1800" b="0" i="0" u="none" strike="noStrike" kern="0" cap="none" spc="0" baseline="0">
                <a:solidFill>
                  <a:srgbClr val="000000"/>
                </a:solidFill>
                <a:uFillTx/>
              </a:defRPr>
            </a:pPr>
            <a:endParaRPr lang="fr-FR" sz="1200" dirty="0">
              <a:solidFill>
                <a:schemeClr val="tx1">
                  <a:lumMod val="95000"/>
                  <a:lumOff val="5000"/>
                </a:schemeClr>
              </a:solidFill>
              <a:latin typeface="Century Gothic" pitchFamily="18"/>
              <a:ea typeface="Microsoft YaHei" pitchFamily="2"/>
              <a:cs typeface="Lucida Sans" pitchFamily="2"/>
            </a:endParaRPr>
          </a:p>
          <a:p>
            <a:pPr marL="342900" indent="-342900">
              <a:spcBef>
                <a:spcPts val="360"/>
              </a:spcBef>
              <a:spcAft>
                <a:spcPts val="600"/>
              </a:spcAft>
              <a:buClr>
                <a:schemeClr val="tx1">
                  <a:lumMod val="95000"/>
                  <a:lumOff val="5000"/>
                </a:schemeClr>
              </a:buClr>
              <a:buSzPct val="80000"/>
              <a:buFont typeface="Arial" panose="020B0604020202020204" pitchFamily="34" charset="0"/>
              <a:buChar char="•"/>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itchFamily="18"/>
                <a:ea typeface="Microsoft YaHei" pitchFamily="2"/>
                <a:cs typeface="Lucida Sans" pitchFamily="2"/>
              </a:rPr>
              <a:t>Définit les procédures et les mécanismes de gestion des données et de les communiquer à l’ensemble des collaborateurs de l’entreprise.</a:t>
            </a:r>
          </a:p>
          <a:p>
            <a:pPr marL="342900" indent="-342900">
              <a:spcBef>
                <a:spcPts val="360"/>
              </a:spcBef>
              <a:spcAft>
                <a:spcPts val="600"/>
              </a:spcAft>
              <a:buClr>
                <a:schemeClr val="tx1">
                  <a:lumMod val="95000"/>
                  <a:lumOff val="5000"/>
                </a:schemeClr>
              </a:buClr>
              <a:buSzPct val="80000"/>
              <a:buFont typeface="Arial" panose="020B0604020202020204" pitchFamily="34" charset="0"/>
              <a:buChar char="•"/>
              <a:defRPr sz="1800" b="0" i="0" u="none" strike="noStrike" kern="0" cap="none" spc="0" baseline="0">
                <a:solidFill>
                  <a:srgbClr val="000000"/>
                </a:solidFill>
                <a:uFillTx/>
              </a:defRPr>
            </a:pPr>
            <a:endParaRPr lang="fr-FR" sz="1200" dirty="0">
              <a:solidFill>
                <a:schemeClr val="tx1">
                  <a:lumMod val="95000"/>
                  <a:lumOff val="5000"/>
                </a:schemeClr>
              </a:solidFill>
              <a:latin typeface="Century Gothic" pitchFamily="18"/>
              <a:ea typeface="Microsoft YaHei" pitchFamily="2"/>
              <a:cs typeface="Lucida Sans" pitchFamily="2"/>
            </a:endParaRPr>
          </a:p>
          <a:p>
            <a:pPr marL="342900" indent="-342900">
              <a:spcBef>
                <a:spcPts val="360"/>
              </a:spcBef>
              <a:spcAft>
                <a:spcPts val="600"/>
              </a:spcAft>
              <a:buClr>
                <a:schemeClr val="tx1">
                  <a:lumMod val="95000"/>
                  <a:lumOff val="5000"/>
                </a:schemeClr>
              </a:buClr>
              <a:buSzPct val="80000"/>
              <a:buFont typeface="Arial" panose="020B0604020202020204" pitchFamily="34" charset="0"/>
              <a:buChar char="•"/>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itchFamily="18"/>
                <a:ea typeface="Microsoft YaHei" pitchFamily="2"/>
                <a:cs typeface="Lucida Sans" pitchFamily="2"/>
              </a:rPr>
              <a:t>Data </a:t>
            </a:r>
            <a:r>
              <a:rPr lang="fr-FR" sz="1200" dirty="0" err="1">
                <a:solidFill>
                  <a:schemeClr val="tx1">
                    <a:lumMod val="95000"/>
                    <a:lumOff val="5000"/>
                  </a:schemeClr>
                </a:solidFill>
                <a:latin typeface="Century Gothic" pitchFamily="18"/>
                <a:ea typeface="Microsoft YaHei" pitchFamily="2"/>
                <a:cs typeface="Lucida Sans" pitchFamily="2"/>
              </a:rPr>
              <a:t>strategy</a:t>
            </a:r>
            <a:r>
              <a:rPr lang="fr-FR" sz="1200" dirty="0">
                <a:solidFill>
                  <a:schemeClr val="tx1">
                    <a:lumMod val="95000"/>
                    <a:lumOff val="5000"/>
                  </a:schemeClr>
                </a:solidFill>
                <a:latin typeface="Century Gothic" pitchFamily="18"/>
                <a:ea typeface="Microsoft YaHei" pitchFamily="2"/>
                <a:cs typeface="Lucida Sans" pitchFamily="2"/>
              </a:rPr>
              <a:t> : une bonne utilisation de la donnée et collaboration efficace entre tous les services grâce à une bonne gouvernance des donnés.</a:t>
            </a:r>
          </a:p>
          <a:p>
            <a:pPr marL="342900" indent="-342900">
              <a:spcBef>
                <a:spcPts val="360"/>
              </a:spcBef>
              <a:spcAft>
                <a:spcPts val="600"/>
              </a:spcAft>
              <a:buClr>
                <a:schemeClr val="tx1">
                  <a:lumMod val="95000"/>
                  <a:lumOff val="5000"/>
                </a:schemeClr>
              </a:buClr>
              <a:buSzPct val="80000"/>
              <a:buFont typeface="Arial" panose="020B0604020202020204" pitchFamily="34" charset="0"/>
              <a:buChar char="•"/>
              <a:defRPr sz="1800" b="0" i="0" u="none" strike="noStrike" kern="0" cap="none" spc="0" baseline="0">
                <a:solidFill>
                  <a:srgbClr val="000000"/>
                </a:solidFill>
                <a:uFillTx/>
              </a:defRPr>
            </a:pPr>
            <a:endParaRPr lang="fr-FR" sz="1200" dirty="0">
              <a:solidFill>
                <a:schemeClr val="tx1">
                  <a:lumMod val="95000"/>
                  <a:lumOff val="5000"/>
                </a:schemeClr>
              </a:solidFill>
              <a:latin typeface="Century Gothic" pitchFamily="18"/>
              <a:ea typeface="Microsoft YaHei" pitchFamily="2"/>
              <a:cs typeface="Lucida Sans" pitchFamily="2"/>
            </a:endParaRPr>
          </a:p>
          <a:p>
            <a:pPr marL="342900" marR="0" lvl="0" indent="-342900" algn="l" defTabSz="914400" rtl="0" eaLnBrk="1" fontAlgn="auto" latinLnBrk="0" hangingPunct="1">
              <a:lnSpc>
                <a:spcPct val="100000"/>
              </a:lnSpc>
              <a:spcBef>
                <a:spcPts val="360"/>
              </a:spcBef>
              <a:spcAft>
                <a:spcPts val="600"/>
              </a:spcAft>
              <a:buClr>
                <a:schemeClr val="tx1">
                  <a:lumMod val="95000"/>
                  <a:lumOff val="5000"/>
                </a:schemeClr>
              </a:buClr>
              <a:buSzPct val="80000"/>
              <a:buFont typeface="Arial" panose="020B0604020202020204" pitchFamily="34" charset="0"/>
              <a:buChar char="•"/>
              <a:tabLst/>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itchFamily="18"/>
                <a:ea typeface="Microsoft YaHei" pitchFamily="2"/>
                <a:cs typeface="Lucida Sans" pitchFamily="2"/>
              </a:rPr>
              <a:t>Les données collectées peuvent être utilisées, partagées et déplacées facilement au sein d’une entreprise.</a:t>
            </a:r>
          </a:p>
          <a:p>
            <a:pPr marL="342900" indent="-342900">
              <a:spcBef>
                <a:spcPts val="360"/>
              </a:spcBef>
              <a:spcAft>
                <a:spcPts val="600"/>
              </a:spcAft>
              <a:buClr>
                <a:schemeClr val="tx1">
                  <a:lumMod val="95000"/>
                  <a:lumOff val="5000"/>
                </a:schemeClr>
              </a:buClr>
              <a:buSzPct val="80000"/>
              <a:buFont typeface="Arial" panose="020B0604020202020204" pitchFamily="34" charset="0"/>
              <a:buChar char="•"/>
              <a:defRPr sz="1800" b="0" i="0" u="none" strike="noStrike" kern="0" cap="none" spc="0" baseline="0">
                <a:solidFill>
                  <a:srgbClr val="000000"/>
                </a:solidFill>
                <a:uFillTx/>
              </a:defRPr>
            </a:pPr>
            <a:endParaRPr lang="fr-FR" sz="1200" dirty="0">
              <a:solidFill>
                <a:schemeClr val="tx1">
                  <a:lumMod val="95000"/>
                  <a:lumOff val="5000"/>
                </a:schemeClr>
              </a:solidFill>
              <a:latin typeface="Century Gothic" pitchFamily="18"/>
              <a:ea typeface="Microsoft YaHei" pitchFamily="2"/>
              <a:cs typeface="Lucida Sans" pitchFamily="2"/>
            </a:endParaRPr>
          </a:p>
          <a:p>
            <a:pPr marL="342900" indent="-342900">
              <a:spcBef>
                <a:spcPts val="360"/>
              </a:spcBef>
              <a:spcAft>
                <a:spcPts val="600"/>
              </a:spcAft>
              <a:buClr>
                <a:schemeClr val="tx1">
                  <a:lumMod val="95000"/>
                  <a:lumOff val="5000"/>
                </a:schemeClr>
              </a:buClr>
              <a:buSzPct val="80000"/>
              <a:buFont typeface="Arial" panose="020B0604020202020204" pitchFamily="34" charset="0"/>
              <a:buChar char="•"/>
              <a:defRPr sz="1800" b="0" i="0" u="none" strike="noStrike" kern="0" cap="none" spc="0" baseline="0">
                <a:solidFill>
                  <a:srgbClr val="000000"/>
                </a:solidFill>
                <a:uFillTx/>
              </a:defRPr>
            </a:pPr>
            <a:endParaRPr lang="fr-FR" sz="1200" dirty="0">
              <a:solidFill>
                <a:schemeClr val="tx1">
                  <a:lumMod val="95000"/>
                  <a:lumOff val="5000"/>
                </a:schemeClr>
              </a:solidFill>
              <a:latin typeface="Century Gothic" pitchFamily="18"/>
              <a:ea typeface="Microsoft YaHei" pitchFamily="2"/>
              <a:cs typeface="Lucida Sans" pitchFamily="2"/>
            </a:endParaRPr>
          </a:p>
          <a:p>
            <a:pPr marL="342900" indent="-342900">
              <a:spcBef>
                <a:spcPts val="360"/>
              </a:spcBef>
              <a:spcAft>
                <a:spcPts val="600"/>
              </a:spcAft>
              <a:buClr>
                <a:schemeClr val="tx1">
                  <a:lumMod val="95000"/>
                  <a:lumOff val="5000"/>
                </a:schemeClr>
              </a:buClr>
              <a:buSzPct val="80000"/>
              <a:buFont typeface="Arial" panose="020B0604020202020204" pitchFamily="34" charset="0"/>
              <a:buChar char="•"/>
              <a:defRPr sz="1800" b="0" i="0" u="none" strike="noStrike" kern="0" cap="none" spc="0" baseline="0">
                <a:solidFill>
                  <a:srgbClr val="000000"/>
                </a:solidFill>
                <a:uFillTx/>
              </a:defRPr>
            </a:pPr>
            <a:endParaRPr lang="fr-FR" sz="1200" dirty="0">
              <a:solidFill>
                <a:schemeClr val="tx1">
                  <a:lumMod val="95000"/>
                  <a:lumOff val="5000"/>
                </a:schemeClr>
              </a:solidFill>
              <a:latin typeface="Century Gothic" pitchFamily="18"/>
              <a:ea typeface="Microsoft YaHei" pitchFamily="2"/>
              <a:cs typeface="Lucida Sans" pitchFamily="2"/>
            </a:endParaRP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19</a:t>
            </a:fld>
            <a:endParaRPr lang="fr-FR"/>
          </a:p>
        </p:txBody>
      </p:sp>
    </p:spTree>
    <p:extLst>
      <p:ext uri="{BB962C8B-B14F-4D97-AF65-F5344CB8AC3E}">
        <p14:creationId xmlns:p14="http://schemas.microsoft.com/office/powerpoint/2010/main" val="2091359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21</a:t>
            </a:fld>
            <a:endParaRPr lang="fr-FR"/>
          </a:p>
        </p:txBody>
      </p:sp>
    </p:spTree>
    <p:extLst>
      <p:ext uri="{BB962C8B-B14F-4D97-AF65-F5344CB8AC3E}">
        <p14:creationId xmlns:p14="http://schemas.microsoft.com/office/powerpoint/2010/main" val="1022291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22</a:t>
            </a:fld>
            <a:endParaRPr lang="fr-FR"/>
          </a:p>
        </p:txBody>
      </p:sp>
    </p:spTree>
    <p:extLst>
      <p:ext uri="{BB962C8B-B14F-4D97-AF65-F5344CB8AC3E}">
        <p14:creationId xmlns:p14="http://schemas.microsoft.com/office/powerpoint/2010/main" val="154306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buClr>
                <a:srgbClr val="FF0000"/>
              </a:buClr>
              <a:buSzPct val="130000"/>
              <a:buFont typeface="Wingdings" pitchFamily="2" charset="2"/>
              <a:buChar char="Ø"/>
            </a:pPr>
            <a:r>
              <a:rPr lang="fr-FR" sz="1200" dirty="0">
                <a:effectLst/>
                <a:latin typeface="Calibri" panose="020F0502020204030204" pitchFamily="34" charset="0"/>
                <a:ea typeface="Times New Roman" panose="02020603050405020304" pitchFamily="18" charset="0"/>
              </a:rPr>
              <a:t>Le </a:t>
            </a:r>
            <a:r>
              <a:rPr lang="fr-FR" sz="1200" b="1" dirty="0">
                <a:effectLst/>
                <a:latin typeface="Calibri" panose="020F0502020204030204" pitchFamily="34" charset="0"/>
                <a:ea typeface="Times New Roman" panose="02020603050405020304" pitchFamily="18" charset="0"/>
              </a:rPr>
              <a:t>data </a:t>
            </a:r>
            <a:r>
              <a:rPr lang="fr-FR" sz="1200" b="1" dirty="0" err="1">
                <a:effectLst/>
                <a:latin typeface="Calibri" panose="020F0502020204030204" pitchFamily="34" charset="0"/>
                <a:ea typeface="Times New Roman" panose="02020603050405020304" pitchFamily="18" charset="0"/>
              </a:rPr>
              <a:t>linéage</a:t>
            </a:r>
            <a:r>
              <a:rPr lang="fr-FR" sz="1200" b="1" dirty="0">
                <a:effectLst/>
                <a:latin typeface="Calibri" panose="020F0502020204030204" pitchFamily="34" charset="0"/>
                <a:ea typeface="Times New Roman" panose="02020603050405020304" pitchFamily="18" charset="0"/>
              </a:rPr>
              <a:t> </a:t>
            </a:r>
            <a:r>
              <a:rPr lang="fr-FR" sz="1200" dirty="0">
                <a:effectLst/>
                <a:latin typeface="Calibri" panose="020F0502020204030204" pitchFamily="34" charset="0"/>
                <a:ea typeface="Times New Roman" panose="02020603050405020304" pitchFamily="18" charset="0"/>
              </a:rPr>
              <a:t>aidera à maintenir la qualité des données dans la durée, en organisant la distinction entre processus fournisseurs et consommateurs. Il s’agit d’une cartographie de la donnée, véritable atout de la stratégie Data, qui assure la maîtrise des risques et génère des gains opérationnels.</a:t>
            </a:r>
          </a:p>
          <a:p>
            <a:pPr marL="285750" indent="-285750">
              <a:buClr>
                <a:srgbClr val="FF0000"/>
              </a:buClr>
              <a:buSzPct val="130000"/>
              <a:buFont typeface="Wingdings" pitchFamily="2" charset="2"/>
              <a:buChar char="Ø"/>
            </a:pPr>
            <a:endParaRPr lang="fr-FR" sz="1200" dirty="0">
              <a:effectLst/>
              <a:latin typeface="Times New Roman" panose="02020603050405020304" pitchFamily="18" charset="0"/>
              <a:ea typeface="Times New Roman" panose="02020603050405020304" pitchFamily="18" charset="0"/>
            </a:endParaRPr>
          </a:p>
          <a:p>
            <a:pPr marL="285750" indent="-285750">
              <a:buClr>
                <a:srgbClr val="FF0000"/>
              </a:buClr>
              <a:buSzPct val="130000"/>
              <a:buFont typeface="Wingdings" pitchFamily="2" charset="2"/>
              <a:buChar char="Ø"/>
            </a:pPr>
            <a:r>
              <a:rPr lang="fr-FR" sz="1200" dirty="0">
                <a:effectLst/>
                <a:latin typeface="Calibri" panose="020F0502020204030204" pitchFamily="34" charset="0"/>
                <a:ea typeface="Times New Roman" panose="02020603050405020304" pitchFamily="18" charset="0"/>
              </a:rPr>
              <a:t>Le data </a:t>
            </a:r>
            <a:r>
              <a:rPr lang="fr-FR" sz="1200" dirty="0" err="1">
                <a:effectLst/>
                <a:latin typeface="Calibri" panose="020F0502020204030204" pitchFamily="34" charset="0"/>
                <a:ea typeface="Times New Roman" panose="02020603050405020304" pitchFamily="18" charset="0"/>
              </a:rPr>
              <a:t>linéage</a:t>
            </a:r>
            <a:r>
              <a:rPr lang="fr-FR" sz="1200" dirty="0">
                <a:effectLst/>
                <a:latin typeface="Calibri" panose="020F0502020204030204" pitchFamily="34" charset="0"/>
                <a:ea typeface="Times New Roman" panose="02020603050405020304" pitchFamily="18" charset="0"/>
              </a:rPr>
              <a:t> va renseigner sur l’origine, les traitements successifs appliqués et les différents usages finaux appliqués à une même donnée. </a:t>
            </a:r>
            <a:r>
              <a:rPr lang="fr-FR" sz="1200" b="1" dirty="0">
                <a:effectLst/>
                <a:latin typeface="Calibri" panose="020F0502020204030204" pitchFamily="34" charset="0"/>
                <a:ea typeface="Times New Roman" panose="02020603050405020304" pitchFamily="18" charset="0"/>
              </a:rPr>
              <a:t>La donnée pourra donc être tracée et son exactitude pourra être justifiée.</a:t>
            </a:r>
            <a:r>
              <a:rPr lang="fr-FR" sz="1200" dirty="0">
                <a:effectLst/>
                <a:latin typeface="Calibri" panose="020F0502020204030204" pitchFamily="34" charset="0"/>
                <a:ea typeface="Times New Roman" panose="02020603050405020304" pitchFamily="18" charset="0"/>
              </a:rPr>
              <a:t> Il s’agit du pilier de la stratégie de qualité des données.</a:t>
            </a:r>
          </a:p>
          <a:p>
            <a:pPr marL="285750" indent="-285750">
              <a:buClr>
                <a:srgbClr val="FF0000"/>
              </a:buClr>
              <a:buSzPct val="130000"/>
              <a:buFont typeface="Wingdings" pitchFamily="2" charset="2"/>
              <a:buChar char="Ø"/>
            </a:pPr>
            <a:endParaRPr lang="fr-FR" sz="1200" dirty="0">
              <a:effectLst/>
              <a:latin typeface="Times New Roman" panose="02020603050405020304" pitchFamily="18" charset="0"/>
              <a:ea typeface="Times New Roman" panose="02020603050405020304" pitchFamily="18" charset="0"/>
            </a:endParaRPr>
          </a:p>
          <a:p>
            <a:pPr marL="285750" indent="-285750">
              <a:buClr>
                <a:srgbClr val="FF0000"/>
              </a:buClr>
              <a:buSzPct val="130000"/>
              <a:buFont typeface="Wingdings" pitchFamily="2" charset="2"/>
              <a:buChar char="Ø"/>
            </a:pPr>
            <a:r>
              <a:rPr lang="fr-FR" sz="1200" b="1" dirty="0">
                <a:effectLst/>
                <a:latin typeface="Calibri" panose="020F0502020204030204" pitchFamily="34" charset="0"/>
                <a:ea typeface="Calibri" panose="020F0502020204030204" pitchFamily="34" charset="0"/>
                <a:cs typeface="Arial" panose="020B0604020202020204" pitchFamily="34" charset="0"/>
              </a:rPr>
              <a:t>le data </a:t>
            </a:r>
            <a:r>
              <a:rPr lang="fr-FR" sz="1200" b="1" dirty="0" err="1">
                <a:effectLst/>
                <a:latin typeface="Calibri" panose="020F0502020204030204" pitchFamily="34" charset="0"/>
                <a:ea typeface="Calibri" panose="020F0502020204030204" pitchFamily="34" charset="0"/>
                <a:cs typeface="Arial" panose="020B0604020202020204" pitchFamily="34" charset="0"/>
              </a:rPr>
              <a:t>linéage</a:t>
            </a:r>
            <a:r>
              <a:rPr lang="fr-FR" sz="1200" b="1" dirty="0">
                <a:effectLst/>
                <a:latin typeface="Calibri" panose="020F0502020204030204" pitchFamily="34" charset="0"/>
                <a:ea typeface="Calibri" panose="020F0502020204030204" pitchFamily="34" charset="0"/>
                <a:cs typeface="Arial" panose="020B0604020202020204" pitchFamily="34" charset="0"/>
              </a:rPr>
              <a:t> aidera à maintenir la qualité des données dans la durée, </a:t>
            </a:r>
            <a:r>
              <a:rPr lang="fr-FR" sz="1200" dirty="0">
                <a:effectLst/>
                <a:latin typeface="Calibri" panose="020F0502020204030204" pitchFamily="34" charset="0"/>
                <a:ea typeface="Calibri" panose="020F0502020204030204" pitchFamily="34" charset="0"/>
                <a:cs typeface="Calibri" panose="020F0502020204030204" pitchFamily="34" charset="0"/>
              </a:rPr>
              <a:t>en organisant la distinction entre processus fournisseurs et consommateurs. Il s’agit d’une cartographie de la donnée, véritable atout de la stratégie Data, qui assure la maîtrise des risques et génère des gains opérationnels.</a:t>
            </a:r>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23</a:t>
            </a:fld>
            <a:endParaRPr lang="fr-FR"/>
          </a:p>
        </p:txBody>
      </p:sp>
    </p:spTree>
    <p:extLst>
      <p:ext uri="{BB962C8B-B14F-4D97-AF65-F5344CB8AC3E}">
        <p14:creationId xmlns:p14="http://schemas.microsoft.com/office/powerpoint/2010/main" val="337802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Définition</a:t>
            </a:r>
          </a:p>
          <a:p>
            <a:pPr marL="285750" indent="-28575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 Conserver la valeur des données</a:t>
            </a:r>
          </a:p>
          <a:p>
            <a:pPr marL="285750" indent="-28575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 L’évolution du data curation</a:t>
            </a:r>
          </a:p>
          <a:p>
            <a:pPr marL="285750" indent="-28575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 Pourquoi est-ce important?</a:t>
            </a:r>
          </a:p>
          <a:p>
            <a:pPr marL="285750" indent="-28575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 Active </a:t>
            </a:r>
            <a:r>
              <a:rPr lang="fr-FR" sz="1200" i="1"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Data </a:t>
            </a:r>
            <a:r>
              <a:rPr lang="fr-FR" sz="1200" i="1" dirty="0" err="1">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Lifecycle</a:t>
            </a:r>
            <a:r>
              <a:rPr lang="fr-FR" sz="1200" i="1"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 Management</a:t>
            </a:r>
          </a:p>
          <a:p>
            <a:pPr marL="285750" indent="-28575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 Le but du Data Curation dans un Data Lake</a:t>
            </a:r>
          </a:p>
          <a:p>
            <a:pPr marL="285750" indent="-28575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 Conversation continue</a:t>
            </a:r>
          </a:p>
          <a:p>
            <a:pPr marL="285750" indent="-28575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 Scenarios du Data Curation</a:t>
            </a:r>
          </a:p>
          <a:p>
            <a:pPr marL="285750" indent="-28575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 Modèles de métadonnées</a:t>
            </a:r>
          </a:p>
          <a:p>
            <a:pPr marL="285750" indent="-28575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 Modèles et Plates-formes</a:t>
            </a:r>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24</a:t>
            </a:fld>
            <a:endParaRPr lang="fr-FR"/>
          </a:p>
        </p:txBody>
      </p:sp>
    </p:spTree>
    <p:extLst>
      <p:ext uri="{BB962C8B-B14F-4D97-AF65-F5344CB8AC3E}">
        <p14:creationId xmlns:p14="http://schemas.microsoft.com/office/powerpoint/2010/main" val="1797210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spcBef>
                <a:spcPts val="360"/>
              </a:spcBef>
              <a:spcAft>
                <a:spcPts val="6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Autrefois, le terme était réservé :</a:t>
            </a:r>
          </a:p>
          <a:p>
            <a:pPr marL="1257300" lvl="2" indent="-342900">
              <a:spcBef>
                <a:spcPts val="360"/>
              </a:spcBef>
              <a:spcAft>
                <a:spcPts val="600"/>
              </a:spcAft>
              <a:buClr>
                <a:srgbClr val="FF0000"/>
              </a:buClr>
              <a:buSzPct val="10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aux collections d'artefacts dans les musées</a:t>
            </a:r>
          </a:p>
          <a:p>
            <a:pPr marL="1257300" lvl="2" indent="-342900">
              <a:spcBef>
                <a:spcPts val="360"/>
              </a:spcBef>
              <a:spcAft>
                <a:spcPts val="600"/>
              </a:spcAft>
              <a:buClr>
                <a:srgbClr val="FF0000"/>
              </a:buClr>
              <a:buSzPct val="10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aux œuvres d'art dans les galeries</a:t>
            </a:r>
          </a:p>
          <a:p>
            <a:pPr marL="342900" indent="-342900">
              <a:spcBef>
                <a:spcPts val="360"/>
              </a:spcBef>
              <a:spcAft>
                <a:spcPts val="6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Plus récemment, il est utilisé pour gérer toutes sortes de données :</a:t>
            </a:r>
          </a:p>
          <a:p>
            <a:pPr marL="1257300" lvl="2" indent="-342900">
              <a:spcBef>
                <a:spcPts val="360"/>
              </a:spcBef>
              <a:spcAft>
                <a:spcPts val="600"/>
              </a:spcAft>
              <a:buClr>
                <a:srgbClr val="FF0000"/>
              </a:buClr>
              <a:buSzPct val="10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le contenu des site Web</a:t>
            </a:r>
          </a:p>
          <a:p>
            <a:pPr marL="1257300" lvl="2" indent="-342900">
              <a:spcBef>
                <a:spcPts val="360"/>
              </a:spcBef>
              <a:spcAft>
                <a:spcPts val="600"/>
              </a:spcAft>
              <a:buClr>
                <a:srgbClr val="FF0000"/>
              </a:buClr>
              <a:buSzPct val="10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la musique et les vidéos disponibles par le biais de services de diffusion en continu</a:t>
            </a:r>
          </a:p>
          <a:p>
            <a:pPr marL="1257300" lvl="2" indent="-342900">
              <a:spcBef>
                <a:spcPts val="360"/>
              </a:spcBef>
              <a:spcAft>
                <a:spcPts val="600"/>
              </a:spcAft>
              <a:buClr>
                <a:srgbClr val="FF0000"/>
              </a:buClr>
              <a:buSzPct val="100000"/>
              <a:buFont typeface="Wingdings" pitchFamily="2" charset="2"/>
              <a:buChar char="Ø"/>
              <a:defRPr sz="1800" b="0" i="0" u="none" strike="noStrike" kern="0" cap="none" spc="0" baseline="0">
                <a:solidFill>
                  <a:srgbClr val="000000"/>
                </a:solidFill>
                <a:uFillTx/>
              </a:defRPr>
            </a:pP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Exemple</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 l'App Store d'Apple appelé "</a:t>
            </a:r>
            <a:r>
              <a:rPr lang="fr-FR" sz="2000"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curated</a:t>
            </a: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computing</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a:p>
            <a:endParaRPr lang="fr-FR" dirty="0"/>
          </a:p>
          <a:p>
            <a:pPr marL="357188">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La popularité du contenu en ligne a poussé le </a:t>
            </a:r>
            <a:r>
              <a:rPr lang="fr-FR"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New York Times </a:t>
            </a: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à étendre sa notion de conservation</a:t>
            </a:r>
          </a:p>
          <a:p>
            <a:pPr marL="493713">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“Les plus envoyés par courriel" et “Les plus consultés“  </a:t>
            </a: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25</a:t>
            </a:fld>
            <a:endParaRPr lang="fr-FR"/>
          </a:p>
        </p:txBody>
      </p:sp>
    </p:spTree>
    <p:extLst>
      <p:ext uri="{BB962C8B-B14F-4D97-AF65-F5344CB8AC3E}">
        <p14:creationId xmlns:p14="http://schemas.microsoft.com/office/powerpoint/2010/main" val="1819015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26</a:t>
            </a:fld>
            <a:endParaRPr lang="fr-FR"/>
          </a:p>
        </p:txBody>
      </p:sp>
    </p:spTree>
    <p:extLst>
      <p:ext uri="{BB962C8B-B14F-4D97-AF65-F5344CB8AC3E}">
        <p14:creationId xmlns:p14="http://schemas.microsoft.com/office/powerpoint/2010/main" val="3005075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29</a:t>
            </a:fld>
            <a:endParaRPr lang="fr-FR"/>
          </a:p>
        </p:txBody>
      </p:sp>
    </p:spTree>
    <p:extLst>
      <p:ext uri="{BB962C8B-B14F-4D97-AF65-F5344CB8AC3E}">
        <p14:creationId xmlns:p14="http://schemas.microsoft.com/office/powerpoint/2010/main" val="1366460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Plus la Donnée est utilisée, moindre est son coût</a:t>
            </a:r>
          </a:p>
          <a:p>
            <a:r>
              <a:rPr lang="fr-FR" dirty="0"/>
              <a:t>Moins la donnée est utilisée : plus important est son coût</a:t>
            </a:r>
          </a:p>
          <a:p>
            <a:r>
              <a:rPr lang="fr-FR" dirty="0"/>
              <a:t>La Data Curation sert à amoindrir ce coût.</a:t>
            </a:r>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31</a:t>
            </a:fld>
            <a:endParaRPr lang="fr-FR"/>
          </a:p>
        </p:txBody>
      </p:sp>
    </p:spTree>
    <p:extLst>
      <p:ext uri="{BB962C8B-B14F-4D97-AF65-F5344CB8AC3E}">
        <p14:creationId xmlns:p14="http://schemas.microsoft.com/office/powerpoint/2010/main" val="2855289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33</a:t>
            </a:fld>
            <a:endParaRPr lang="fr-FR"/>
          </a:p>
        </p:txBody>
      </p:sp>
    </p:spTree>
    <p:extLst>
      <p:ext uri="{BB962C8B-B14F-4D97-AF65-F5344CB8AC3E}">
        <p14:creationId xmlns:p14="http://schemas.microsoft.com/office/powerpoint/2010/main" val="299727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1" dirty="0">
                <a:effectLst/>
                <a:latin typeface="Calibri" panose="020F0502020204030204" pitchFamily="34" charset="0"/>
                <a:ea typeface="Times New Roman" panose="02020603050405020304" pitchFamily="18" charset="0"/>
              </a:rPr>
              <a:t>Le Chief Data </a:t>
            </a:r>
            <a:r>
              <a:rPr lang="fr-FR" sz="1800" b="1" dirty="0" err="1">
                <a:effectLst/>
                <a:latin typeface="Calibri" panose="020F0502020204030204" pitchFamily="34" charset="0"/>
                <a:ea typeface="Times New Roman" panose="02020603050405020304" pitchFamily="18" charset="0"/>
              </a:rPr>
              <a:t>Officer</a:t>
            </a:r>
            <a:r>
              <a:rPr lang="fr-FR" sz="1800" b="1" dirty="0">
                <a:effectLst/>
                <a:latin typeface="Calibri" panose="020F0502020204030204" pitchFamily="34" charset="0"/>
                <a:ea typeface="Times New Roman" panose="02020603050405020304" pitchFamily="18" charset="0"/>
              </a:rPr>
              <a:t> </a:t>
            </a:r>
          </a:p>
          <a:p>
            <a:endParaRPr lang="fr-FR" sz="1800" b="1" dirty="0">
              <a:effectLst/>
              <a:latin typeface="Times New Roman" panose="02020603050405020304" pitchFamily="18" charset="0"/>
              <a:ea typeface="Times New Roman" panose="02020603050405020304" pitchFamily="18" charset="0"/>
            </a:endParaRPr>
          </a:p>
          <a:p>
            <a:r>
              <a:rPr lang="fr-FR" sz="1800" b="1" dirty="0">
                <a:solidFill>
                  <a:srgbClr val="C00000"/>
                </a:solidFill>
                <a:effectLst/>
                <a:latin typeface="Calibri" panose="020F0502020204030204" pitchFamily="34" charset="0"/>
                <a:ea typeface="Times New Roman" panose="02020603050405020304" pitchFamily="18" charset="0"/>
              </a:rPr>
              <a:t>Le Chief Data </a:t>
            </a:r>
            <a:r>
              <a:rPr lang="fr-FR" sz="1800" b="1" dirty="0" err="1">
                <a:solidFill>
                  <a:srgbClr val="C00000"/>
                </a:solidFill>
                <a:effectLst/>
                <a:latin typeface="Calibri" panose="020F0502020204030204" pitchFamily="34" charset="0"/>
                <a:ea typeface="Times New Roman" panose="02020603050405020304" pitchFamily="18" charset="0"/>
              </a:rPr>
              <a:t>Officer</a:t>
            </a:r>
            <a:r>
              <a:rPr lang="fr-FR" sz="1800" b="1" dirty="0">
                <a:solidFill>
                  <a:srgbClr val="C00000"/>
                </a:solidFill>
                <a:effectLst/>
                <a:latin typeface="Calibri" panose="020F0502020204030204" pitchFamily="34" charset="0"/>
                <a:ea typeface="Times New Roman" panose="02020603050405020304" pitchFamily="18" charset="0"/>
              </a:rPr>
              <a:t> (CDO) définit les règles de gouvernance, suit la mise en œuvre et coordonne l’ensemble des activités de Data Management.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Calibri" panose="020F0502020204030204" pitchFamily="34" charset="0"/>
                <a:ea typeface="Times New Roman" panose="02020603050405020304" pitchFamily="18" charset="0"/>
              </a:rPr>
              <a:t>Le rôle du CDO :</a:t>
            </a:r>
            <a:endParaRPr lang="fr-FR"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Développer et maintenir une stratégie data,</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Organiser la gouvernance des données,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Définir et promouvoir le modèle de données d’entreprise,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Sponsoriser les projets et les services de gestion des données,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Communiquer et promouvoir les politiques, les standards et les procédures de gestion des données,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Superviser et coordonner les activités de gestion des données,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Suivre les coûts liés à la gestion des données et proposer des optimisations.</a:t>
            </a:r>
          </a:p>
          <a:p>
            <a:pPr marL="342900" lvl="0" indent="-342900">
              <a:buSzPts val="1000"/>
              <a:buFont typeface="Symbol" pitchFamily="2" charset="2"/>
              <a:buChar char=""/>
              <a:tabLst>
                <a:tab pos="457200" algn="l"/>
              </a:tabLst>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r>
              <a:rPr lang="fr-FR" sz="1800" b="1" dirty="0">
                <a:effectLst/>
                <a:latin typeface="Calibri" panose="020F0502020204030204" pitchFamily="34" charset="0"/>
                <a:ea typeface="Times New Roman" panose="02020603050405020304" pitchFamily="18" charset="0"/>
              </a:rPr>
              <a:t>Le Data Management </a:t>
            </a:r>
            <a:r>
              <a:rPr lang="fr-FR" sz="1800" b="1" dirty="0" err="1">
                <a:effectLst/>
                <a:latin typeface="Calibri" panose="020F0502020204030204" pitchFamily="34" charset="0"/>
                <a:ea typeface="Times New Roman" panose="02020603050405020304" pitchFamily="18" charset="0"/>
              </a:rPr>
              <a:t>Executive</a:t>
            </a:r>
            <a:r>
              <a:rPr lang="fr-FR" sz="1800" b="1" dirty="0">
                <a:effectLst/>
                <a:latin typeface="Calibri" panose="020F0502020204030204" pitchFamily="34" charset="0"/>
                <a:ea typeface="Times New Roman" panose="02020603050405020304" pitchFamily="18" charset="0"/>
              </a:rPr>
              <a:t> </a:t>
            </a:r>
          </a:p>
          <a:p>
            <a:endParaRPr lang="fr-FR" sz="1800" b="1" dirty="0">
              <a:effectLst/>
              <a:latin typeface="Times New Roman" panose="02020603050405020304" pitchFamily="18" charset="0"/>
              <a:ea typeface="Times New Roman" panose="02020603050405020304" pitchFamily="18" charset="0"/>
            </a:endParaRPr>
          </a:p>
          <a:p>
            <a:r>
              <a:rPr lang="fr-FR" sz="1800" b="1" dirty="0">
                <a:effectLst/>
                <a:latin typeface="Calibri" panose="020F0502020204030204" pitchFamily="34" charset="0"/>
                <a:ea typeface="Times New Roman" panose="02020603050405020304" pitchFamily="18" charset="0"/>
              </a:rPr>
              <a:t>Le Data Management </a:t>
            </a:r>
            <a:r>
              <a:rPr lang="fr-FR" sz="1800" b="1" dirty="0" err="1">
                <a:effectLst/>
                <a:latin typeface="Calibri" panose="020F0502020204030204" pitchFamily="34" charset="0"/>
                <a:ea typeface="Times New Roman" panose="02020603050405020304" pitchFamily="18" charset="0"/>
              </a:rPr>
              <a:t>Executive</a:t>
            </a:r>
            <a:r>
              <a:rPr lang="fr-FR" sz="1800" b="1" dirty="0">
                <a:effectLst/>
                <a:latin typeface="Calibri" panose="020F0502020204030204" pitchFamily="34" charset="0"/>
                <a:ea typeface="Times New Roman" panose="02020603050405020304" pitchFamily="18" charset="0"/>
              </a:rPr>
              <a:t> (DME) organise les services de gestion des données, en cherchant à développer le partage et la </a:t>
            </a:r>
            <a:r>
              <a:rPr lang="fr-FR" sz="1800" b="1" dirty="0" err="1">
                <a:effectLst/>
                <a:latin typeface="Calibri" panose="020F0502020204030204" pitchFamily="34" charset="0"/>
                <a:ea typeface="Times New Roman" panose="02020603050405020304" pitchFamily="18" charset="0"/>
              </a:rPr>
              <a:t>ré-utilisation</a:t>
            </a:r>
            <a:r>
              <a:rPr lang="fr-FR" sz="1800" b="1" dirty="0">
                <a:effectLst/>
                <a:latin typeface="Calibri" panose="020F0502020204030204" pitchFamily="34" charset="0"/>
                <a:ea typeface="Times New Roman" panose="02020603050405020304" pitchFamily="18" charset="0"/>
              </a:rPr>
              <a:t> pour plus d’efficacité et de cohérence.  </a:t>
            </a:r>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Calibri" panose="020F0502020204030204" pitchFamily="34" charset="0"/>
                <a:ea typeface="Times New Roman" panose="02020603050405020304" pitchFamily="18" charset="0"/>
              </a:rPr>
              <a:t>Ses missions consistent à :</a:t>
            </a:r>
            <a:endParaRPr lang="fr-FR"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Définir et mettre en œuvre des architectures de données répondant aux besoins métiers,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Définir et maintenir un cadre de mutualisation des services transverses liés aux données,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Coordonner et piloter les projets d’évolution de l’architecture des données,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Suivre les coûts liés à la gestion des données et proposer des optimisations,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Garantir la mise en œuvre dans le SI des contrôles permettant le respect des exigences de qualité et des contraintes réglementaires.</a:t>
            </a:r>
          </a:p>
          <a:p>
            <a:pPr marL="342900" lvl="0" indent="-342900">
              <a:buSzPts val="1000"/>
              <a:buFont typeface="Symbol" pitchFamily="2" charset="2"/>
              <a:buChar char=""/>
              <a:tabLst>
                <a:tab pos="457200" algn="l"/>
              </a:tabLst>
            </a:pPr>
            <a:endParaRPr lang="fr-FR" sz="1800" dirty="0">
              <a:effectLst/>
              <a:latin typeface="Calibri" panose="020F0502020204030204" pitchFamily="34" charset="0"/>
              <a:ea typeface="Calibri" panose="020F0502020204030204" pitchFamily="34" charset="0"/>
              <a:cs typeface="Arial" panose="020B0604020202020204" pitchFamily="34" charset="0"/>
            </a:endParaRPr>
          </a:p>
          <a:p>
            <a:r>
              <a:rPr lang="fr-FR" sz="1800" b="1" dirty="0">
                <a:effectLst/>
                <a:latin typeface="Calibri" panose="020F0502020204030204" pitchFamily="34" charset="0"/>
                <a:ea typeface="Times New Roman" panose="02020603050405020304" pitchFamily="18" charset="0"/>
              </a:rPr>
              <a:t>Le Data Steward </a:t>
            </a:r>
            <a:endParaRPr lang="fr-FR" sz="1800" b="1" dirty="0">
              <a:effectLst/>
              <a:latin typeface="Times New Roman" panose="02020603050405020304" pitchFamily="18" charset="0"/>
              <a:ea typeface="Times New Roman" panose="02020603050405020304" pitchFamily="18" charset="0"/>
            </a:endParaRPr>
          </a:p>
          <a:p>
            <a:r>
              <a:rPr lang="fr-FR" sz="1800" b="1" dirty="0">
                <a:effectLst/>
                <a:latin typeface="Calibri" panose="020F0502020204030204" pitchFamily="34" charset="0"/>
                <a:ea typeface="Times New Roman" panose="02020603050405020304" pitchFamily="18" charset="0"/>
              </a:rPr>
              <a:t>Le Data Steward (par famille de données) décrit les besoins de gestion des données dont il a la charge en fonction des usages. Il suit la mise en œuvre et veille à délivrer des données de juste qualité. </a:t>
            </a:r>
          </a:p>
          <a:p>
            <a:endParaRPr lang="fr-FR" sz="1800" dirty="0">
              <a:effectLst/>
              <a:latin typeface="Times New Roman" panose="02020603050405020304" pitchFamily="18" charset="0"/>
              <a:ea typeface="Times New Roman" panose="02020603050405020304" pitchFamily="18" charset="0"/>
            </a:endParaRPr>
          </a:p>
          <a:p>
            <a:r>
              <a:rPr lang="fr-FR" sz="1800" dirty="0">
                <a:effectLst/>
                <a:latin typeface="Calibri" panose="020F0502020204030204" pitchFamily="34" charset="0"/>
                <a:ea typeface="Times New Roman" panose="02020603050405020304" pitchFamily="18" charset="0"/>
              </a:rPr>
              <a:t>Son rôle consiste à :</a:t>
            </a:r>
            <a:endParaRPr lang="fr-FR"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Comprendre les processus liés à la collecte de la donnée et à sa consommation,</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Recenser les besoins et les exigences relatifs aux données, les hiérarchiser, et proposer des solutions / services en coordination avec le DME,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Mettre en œuvre les bonnes pratiques de gestion des données en coordination avec le CDO,</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Gérer et résoudre les problèmes liés aux données,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Suivre les coûts liés au Data Management sur son périmètre et proposer des optimisations.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7</a:t>
            </a:fld>
            <a:endParaRPr lang="fr-FR"/>
          </a:p>
        </p:txBody>
      </p:sp>
    </p:spTree>
    <p:extLst>
      <p:ext uri="{BB962C8B-B14F-4D97-AF65-F5344CB8AC3E}">
        <p14:creationId xmlns:p14="http://schemas.microsoft.com/office/powerpoint/2010/main" val="1885615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35</a:t>
            </a:fld>
            <a:endParaRPr lang="fr-FR"/>
          </a:p>
        </p:txBody>
      </p:sp>
    </p:spTree>
    <p:extLst>
      <p:ext uri="{BB962C8B-B14F-4D97-AF65-F5344CB8AC3E}">
        <p14:creationId xmlns:p14="http://schemas.microsoft.com/office/powerpoint/2010/main" val="1334210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50000"/>
              </a:lnSpc>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1200" b="1" dirty="0">
                <a:effectLst/>
                <a:latin typeface="Times New Roman" panose="02020603050405020304" pitchFamily="18" charset="0"/>
                <a:ea typeface="Times New Roman" panose="02020603050405020304" pitchFamily="18" charset="0"/>
                <a:cs typeface="Arial" panose="020B0604020202020204" pitchFamily="34" charset="0"/>
              </a:rPr>
              <a:t>COBIT</a:t>
            </a:r>
            <a:r>
              <a:rPr lang="fr-FR" sz="1200" dirty="0">
                <a:effectLst/>
                <a:latin typeface="Times New Roman" panose="02020603050405020304" pitchFamily="18" charset="0"/>
                <a:ea typeface="Times New Roman" panose="02020603050405020304" pitchFamily="18" charset="0"/>
                <a:cs typeface="Arial" panose="020B0604020202020204" pitchFamily="34" charset="0"/>
              </a:rPr>
              <a:t> </a:t>
            </a:r>
          </a:p>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1200" b="1" dirty="0">
                <a:effectLst/>
                <a:latin typeface="Calibri" panose="020F0502020204030204" pitchFamily="34" charset="0"/>
                <a:ea typeface="Times New Roman" panose="02020603050405020304" pitchFamily="18" charset="0"/>
                <a:cs typeface="Calibri" panose="020F0502020204030204" pitchFamily="34" charset="0"/>
              </a:rPr>
              <a:t>COBIT</a:t>
            </a:r>
            <a:r>
              <a:rPr lang="fr-FR" sz="1200" dirty="0">
                <a:effectLst/>
                <a:latin typeface="Calibri" panose="020F0502020204030204" pitchFamily="34" charset="0"/>
                <a:ea typeface="Times New Roman" panose="02020603050405020304" pitchFamily="18" charset="0"/>
                <a:cs typeface="Calibri" panose="020F0502020204030204" pitchFamily="34" charset="0"/>
              </a:rPr>
              <a:t> (Control Objectives for Information and </a:t>
            </a:r>
            <a:r>
              <a:rPr lang="fr-FR" sz="1200" dirty="0" err="1">
                <a:effectLst/>
                <a:latin typeface="Calibri" panose="020F0502020204030204" pitchFamily="34" charset="0"/>
                <a:ea typeface="Times New Roman" panose="02020603050405020304" pitchFamily="18" charset="0"/>
                <a:cs typeface="Calibri" panose="020F0502020204030204" pitchFamily="34" charset="0"/>
              </a:rPr>
              <a:t>Related</a:t>
            </a:r>
            <a:r>
              <a:rPr lang="fr-FR" sz="1200" dirty="0">
                <a:effectLst/>
                <a:latin typeface="Calibri" panose="020F0502020204030204" pitchFamily="34" charset="0"/>
                <a:ea typeface="Times New Roman" panose="02020603050405020304" pitchFamily="18" charset="0"/>
                <a:cs typeface="Calibri" panose="020F0502020204030204" pitchFamily="34" charset="0"/>
              </a:rPr>
              <a:t> </a:t>
            </a:r>
            <a:r>
              <a:rPr lang="fr-FR" sz="1200" dirty="0" err="1">
                <a:effectLst/>
                <a:latin typeface="Calibri" panose="020F0502020204030204" pitchFamily="34" charset="0"/>
                <a:ea typeface="Times New Roman" panose="02020603050405020304" pitchFamily="18" charset="0"/>
                <a:cs typeface="Calibri" panose="020F0502020204030204" pitchFamily="34" charset="0"/>
              </a:rPr>
              <a:t>Technology</a:t>
            </a:r>
            <a:r>
              <a:rPr lang="fr-FR" sz="1200" dirty="0">
                <a:effectLst/>
                <a:latin typeface="Calibri" panose="020F0502020204030204" pitchFamily="34" charset="0"/>
                <a:ea typeface="Times New Roman" panose="02020603050405020304" pitchFamily="18" charset="0"/>
                <a:cs typeface="Calibri" panose="020F0502020204030204" pitchFamily="34" charset="0"/>
              </a:rPr>
              <a:t>) est un cadre de contrôles de gouvernance IT aidant les entreprises à faire face aux enjeux commerciaux dans les domaines de la conformité règlementaire, de la gestion des risques et de l'alignement de la stratégie IT avec des objectifs organisationnels.</a:t>
            </a:r>
            <a:endParaRPr lang="fr-FR" sz="1200" dirty="0">
              <a:effectLst/>
              <a:latin typeface="Calibri" panose="020F0502020204030204" pitchFamily="34" charset="0"/>
              <a:ea typeface="Calibri" panose="020F0502020204030204" pitchFamily="34" charset="0"/>
              <a:cs typeface="Calibri" panose="020F0502020204030204" pitchFamily="34" charset="0"/>
            </a:endParaRPr>
          </a:p>
          <a:p>
            <a:r>
              <a:rPr lang="fr-FR" sz="1200" dirty="0">
                <a:solidFill>
                  <a:srgbClr val="FFFFFF"/>
                </a:solidFill>
                <a:effectLst/>
                <a:latin typeface="Times New Roman" panose="02020603050405020304" pitchFamily="18" charset="0"/>
                <a:ea typeface="Times New Roman" panose="02020603050405020304" pitchFamily="18" charset="0"/>
                <a:cs typeface="Arial" panose="020B0604020202020204" pitchFamily="34" charset="0"/>
              </a:rPr>
              <a:t>7</a:t>
            </a:r>
            <a:endParaRPr lang="fr-FR" sz="1200" dirty="0">
              <a:effectLst/>
              <a:latin typeface="Calibri" panose="020F0502020204030204" pitchFamily="34" charset="0"/>
              <a:ea typeface="Calibri" panose="020F0502020204030204" pitchFamily="34" charset="0"/>
              <a:cs typeface="Arial" panose="020B0604020202020204" pitchFamily="34" charset="0"/>
            </a:endParaRPr>
          </a:p>
          <a:p>
            <a:r>
              <a:rPr lang="fr-FR" sz="1200" dirty="0">
                <a:effectLst/>
                <a:latin typeface="Calibri" panose="020F0502020204030204" pitchFamily="34" charset="0"/>
                <a:ea typeface="Times New Roman" panose="02020603050405020304" pitchFamily="18" charset="0"/>
                <a:cs typeface="Calibri" panose="020F0502020204030204" pitchFamily="34" charset="0"/>
              </a:rPr>
              <a:t>Le référentiel </a:t>
            </a:r>
            <a:r>
              <a:rPr lang="fr-FR" sz="1200" b="1" dirty="0" err="1">
                <a:effectLst/>
                <a:latin typeface="Calibri" panose="020F0502020204030204" pitchFamily="34" charset="0"/>
                <a:ea typeface="Times New Roman" panose="02020603050405020304" pitchFamily="18" charset="0"/>
                <a:cs typeface="Calibri" panose="020F0502020204030204" pitchFamily="34" charset="0"/>
              </a:rPr>
              <a:t>CobiT</a:t>
            </a:r>
            <a:r>
              <a:rPr lang="fr-FR" sz="1200" dirty="0">
                <a:effectLst/>
                <a:latin typeface="Calibri" panose="020F0502020204030204" pitchFamily="34" charset="0"/>
                <a:ea typeface="Times New Roman" panose="02020603050405020304" pitchFamily="18" charset="0"/>
                <a:cs typeface="Calibri" panose="020F0502020204030204" pitchFamily="34" charset="0"/>
              </a:rPr>
              <a:t> (Control </a:t>
            </a:r>
            <a:r>
              <a:rPr lang="fr-FR" sz="1200" dirty="0" err="1">
                <a:effectLst/>
                <a:latin typeface="Calibri" panose="020F0502020204030204" pitchFamily="34" charset="0"/>
                <a:ea typeface="Times New Roman" panose="02020603050405020304" pitchFamily="18" charset="0"/>
                <a:cs typeface="Calibri" panose="020F0502020204030204" pitchFamily="34" charset="0"/>
              </a:rPr>
              <a:t>OBjectives</a:t>
            </a:r>
            <a:r>
              <a:rPr lang="fr-FR" sz="1200" dirty="0">
                <a:effectLst/>
                <a:latin typeface="Calibri" panose="020F0502020204030204" pitchFamily="34" charset="0"/>
                <a:ea typeface="Times New Roman" panose="02020603050405020304" pitchFamily="18" charset="0"/>
                <a:cs typeface="Calibri" panose="020F0502020204030204" pitchFamily="34" charset="0"/>
              </a:rPr>
              <a:t> for Information &amp; </a:t>
            </a:r>
            <a:r>
              <a:rPr lang="fr-FR" sz="1200" dirty="0" err="1">
                <a:effectLst/>
                <a:latin typeface="Calibri" panose="020F0502020204030204" pitchFamily="34" charset="0"/>
                <a:ea typeface="Times New Roman" panose="02020603050405020304" pitchFamily="18" charset="0"/>
                <a:cs typeface="Calibri" panose="020F0502020204030204" pitchFamily="34" charset="0"/>
              </a:rPr>
              <a:t>related</a:t>
            </a:r>
            <a:r>
              <a:rPr lang="fr-FR" sz="1200" dirty="0">
                <a:effectLst/>
                <a:latin typeface="Calibri" panose="020F0502020204030204" pitchFamily="34" charset="0"/>
                <a:ea typeface="Times New Roman" panose="02020603050405020304" pitchFamily="18" charset="0"/>
                <a:cs typeface="Calibri" panose="020F0502020204030204" pitchFamily="34" charset="0"/>
              </a:rPr>
              <a:t> </a:t>
            </a:r>
            <a:r>
              <a:rPr lang="fr-FR" sz="1200" dirty="0" err="1">
                <a:effectLst/>
                <a:latin typeface="Calibri" panose="020F0502020204030204" pitchFamily="34" charset="0"/>
                <a:ea typeface="Times New Roman" panose="02020603050405020304" pitchFamily="18" charset="0"/>
                <a:cs typeface="Calibri" panose="020F0502020204030204" pitchFamily="34" charset="0"/>
              </a:rPr>
              <a:t>Technology</a:t>
            </a:r>
            <a:r>
              <a:rPr lang="fr-FR" sz="1200" dirty="0">
                <a:effectLst/>
                <a:latin typeface="Calibri" panose="020F0502020204030204" pitchFamily="34" charset="0"/>
                <a:ea typeface="Times New Roman" panose="02020603050405020304" pitchFamily="18" charset="0"/>
                <a:cs typeface="Calibri" panose="020F0502020204030204" pitchFamily="34" charset="0"/>
              </a:rPr>
              <a:t>) est une méthode de Maîtrise des Systèmes d’Information (IT Gouvernance) et d'audit de systèmes d'information, éditée par l’Information System Audit &amp; Control Association (ISACA) en 1996. C'est un cadre de </a:t>
            </a:r>
            <a:r>
              <a:rPr lang="fr-FR" sz="12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contrôle</a:t>
            </a:r>
            <a:r>
              <a:rPr lang="fr-FR" sz="1200" dirty="0">
                <a:effectLst/>
                <a:latin typeface="Calibri" panose="020F0502020204030204" pitchFamily="34" charset="0"/>
                <a:ea typeface="Times New Roman" panose="02020603050405020304" pitchFamily="18" charset="0"/>
                <a:cs typeface="Calibri" panose="020F0502020204030204" pitchFamily="34" charset="0"/>
              </a:rPr>
              <a:t> qui vise à aider le management à gérer les risques (sécurité, </a:t>
            </a:r>
            <a:r>
              <a:rPr lang="fr-FR" sz="12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4"/>
              </a:rPr>
              <a:t>fiabilité</a:t>
            </a:r>
            <a:r>
              <a:rPr lang="fr-FR" sz="1200" dirty="0">
                <a:effectLst/>
                <a:latin typeface="Calibri" panose="020F0502020204030204" pitchFamily="34" charset="0"/>
                <a:ea typeface="Times New Roman" panose="02020603050405020304" pitchFamily="18" charset="0"/>
                <a:cs typeface="Calibri" panose="020F0502020204030204" pitchFamily="34" charset="0"/>
              </a:rPr>
              <a:t>, conformité) et les investissements.</a:t>
            </a:r>
            <a:endParaRPr lang="fr-FR" sz="1200" dirty="0">
              <a:effectLst/>
              <a:latin typeface="Calibri" panose="020F0502020204030204" pitchFamily="34" charset="0"/>
              <a:ea typeface="Calibri" panose="020F0502020204030204" pitchFamily="34" charset="0"/>
              <a:cs typeface="Calibri" panose="020F0502020204030204" pitchFamily="34" charset="0"/>
            </a:endParaRPr>
          </a:p>
          <a:p>
            <a:r>
              <a:rPr lang="fr-FR" sz="12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5"/>
              </a:rPr>
              <a:t>Cobit</a:t>
            </a:r>
            <a:r>
              <a:rPr lang="fr-FR" sz="1200" dirty="0">
                <a:effectLst/>
                <a:latin typeface="Calibri" panose="020F0502020204030204" pitchFamily="34" charset="0"/>
                <a:ea typeface="Times New Roman" panose="02020603050405020304" pitchFamily="18" charset="0"/>
                <a:cs typeface="Calibri" panose="020F0502020204030204" pitchFamily="34" charset="0"/>
              </a:rPr>
              <a:t> est une approche orientée processus : les tâches et activités définies sont intégrées dans les 34 processus établis, ces derniers sont eux-mêmes regroupés en 4 domaines de processus.</a:t>
            </a:r>
            <a:endParaRPr lang="fr-FR" sz="1200" dirty="0">
              <a:effectLst/>
              <a:latin typeface="Calibri" panose="020F0502020204030204" pitchFamily="34" charset="0"/>
              <a:ea typeface="Calibri" panose="020F0502020204030204" pitchFamily="34" charset="0"/>
              <a:cs typeface="Calibri" panose="020F0502020204030204" pitchFamily="34" charset="0"/>
            </a:endParaRPr>
          </a:p>
          <a:p>
            <a:r>
              <a:rPr lang="fr-FR" sz="1200" dirty="0">
                <a:effectLst/>
                <a:latin typeface="Calibri" panose="020F0502020204030204" pitchFamily="34" charset="0"/>
                <a:ea typeface="Times New Roman" panose="02020603050405020304" pitchFamily="18" charset="0"/>
                <a:cs typeface="Calibri" panose="020F0502020204030204" pitchFamily="34" charset="0"/>
              </a:rPr>
              <a:t>Cobit est une approche </a:t>
            </a:r>
            <a:r>
              <a:rPr lang="fr-FR" sz="1200" dirty="0" err="1">
                <a:effectLst/>
                <a:latin typeface="Calibri" panose="020F0502020204030204" pitchFamily="34" charset="0"/>
                <a:ea typeface="Times New Roman" panose="02020603050405020304" pitchFamily="18" charset="0"/>
                <a:cs typeface="Calibri" panose="020F0502020204030204" pitchFamily="34" charset="0"/>
              </a:rPr>
              <a:t>multi-critères</a:t>
            </a:r>
            <a:r>
              <a:rPr lang="fr-FR" sz="1200" dirty="0">
                <a:effectLst/>
                <a:latin typeface="Calibri" panose="020F0502020204030204" pitchFamily="34" charset="0"/>
                <a:ea typeface="Times New Roman" panose="02020603050405020304" pitchFamily="18" charset="0"/>
                <a:cs typeface="Calibri" panose="020F0502020204030204" pitchFamily="34" charset="0"/>
              </a:rPr>
              <a:t>, qui permet à chaque utilisateur de ce référentiel d'obtenir pour chaque processus les informations qui l'intéressent.</a:t>
            </a:r>
          </a:p>
          <a:p>
            <a:r>
              <a:rPr lang="fr-FR" sz="1200" dirty="0">
                <a:effectLst/>
                <a:latin typeface="Calibri" panose="020F0502020204030204" pitchFamily="34" charset="0"/>
                <a:ea typeface="Times New Roman" panose="02020603050405020304" pitchFamily="18" charset="0"/>
                <a:cs typeface="Calibri" panose="020F0502020204030204" pitchFamily="34" charset="0"/>
              </a:rPr>
              <a:t>Il existe un grand nombre de référentiels qui reflètent les bonnes pratiques mises au point au fil des années. Cependant, COBIT® reste le cadre de référence pour la Gouvernance informatique.</a:t>
            </a:r>
          </a:p>
          <a:p>
            <a:endParaRPr lang="fr-FR" sz="1200" dirty="0">
              <a:latin typeface="Calibri" panose="020F0502020204030204" pitchFamily="34" charset="0"/>
              <a:ea typeface="Calibri" panose="020F0502020204030204" pitchFamily="34" charset="0"/>
              <a:cs typeface="Calibri" panose="020F0502020204030204" pitchFamily="34" charset="0"/>
            </a:endParaRPr>
          </a:p>
          <a:p>
            <a:r>
              <a:rPr lang="fr-FR" sz="1200" b="1" dirty="0">
                <a:effectLst/>
                <a:latin typeface="Calibri" panose="020F0502020204030204" pitchFamily="34" charset="0"/>
                <a:ea typeface="Times New Roman" panose="02020603050405020304" pitchFamily="18" charset="0"/>
                <a:cs typeface="Calibri" panose="020F0502020204030204" pitchFamily="34" charset="0"/>
              </a:rPr>
              <a:t>La gouvernance des Technologies de l’Information</a:t>
            </a:r>
            <a:r>
              <a:rPr lang="fr-FR" sz="1200" dirty="0">
                <a:effectLst/>
                <a:latin typeface="Calibri" panose="020F0502020204030204" pitchFamily="34" charset="0"/>
                <a:ea typeface="Times New Roman" panose="02020603050405020304" pitchFamily="18" charset="0"/>
                <a:cs typeface="Calibri" panose="020F0502020204030204" pitchFamily="34" charset="0"/>
              </a:rPr>
              <a:t> (TI) regroupe l’ensemble du système de management (processus, procédures, organisation) permettant de piloter ces technologies. Cette préoccupation est une déclinaison de la volonté d’assurer une gouvernance d’entreprise (</a:t>
            </a:r>
            <a:r>
              <a:rPr lang="fr-FR" sz="1200" dirty="0" err="1">
                <a:effectLst/>
                <a:latin typeface="Calibri" panose="020F0502020204030204" pitchFamily="34" charset="0"/>
                <a:ea typeface="Times New Roman" panose="02020603050405020304" pitchFamily="18" charset="0"/>
                <a:cs typeface="Calibri" panose="020F0502020204030204" pitchFamily="34" charset="0"/>
              </a:rPr>
              <a:t>corporate</a:t>
            </a:r>
            <a:r>
              <a:rPr lang="fr-FR" sz="1200" dirty="0">
                <a:effectLst/>
                <a:latin typeface="Calibri" panose="020F0502020204030204" pitchFamily="34" charset="0"/>
                <a:ea typeface="Times New Roman" panose="02020603050405020304" pitchFamily="18" charset="0"/>
                <a:cs typeface="Calibri" panose="020F0502020204030204" pitchFamily="34" charset="0"/>
              </a:rPr>
              <a:t> gouvernance). </a:t>
            </a:r>
            <a:endParaRPr lang="fr-FR" sz="1200" dirty="0">
              <a:effectLst/>
              <a:latin typeface="Calibri" panose="020F0502020204030204" pitchFamily="34" charset="0"/>
              <a:ea typeface="Calibri" panose="020F0502020204030204" pitchFamily="34" charset="0"/>
              <a:cs typeface="Calibri" panose="020F050202020403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37</a:t>
            </a:fld>
            <a:endParaRPr lang="fr-FR"/>
          </a:p>
        </p:txBody>
      </p:sp>
    </p:spTree>
    <p:extLst>
      <p:ext uri="{BB962C8B-B14F-4D97-AF65-F5344CB8AC3E}">
        <p14:creationId xmlns:p14="http://schemas.microsoft.com/office/powerpoint/2010/main" val="1978517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effectLst/>
                <a:latin typeface="Calibri" panose="020F0502020204030204" pitchFamily="34" charset="0"/>
                <a:ea typeface="Times New Roman" panose="02020603050405020304" pitchFamily="18" charset="0"/>
                <a:cs typeface="Calibri" panose="020F0502020204030204" pitchFamily="34" charset="0"/>
              </a:rPr>
              <a:t>Le référentiel </a:t>
            </a:r>
            <a:r>
              <a:rPr lang="fr-FR" sz="1200" b="1" dirty="0">
                <a:effectLst/>
                <a:latin typeface="Calibri" panose="020F0502020204030204" pitchFamily="34" charset="0"/>
                <a:ea typeface="Times New Roman" panose="02020603050405020304" pitchFamily="18" charset="0"/>
                <a:cs typeface="Calibri" panose="020F0502020204030204" pitchFamily="34" charset="0"/>
              </a:rPr>
              <a:t>TOGAF</a:t>
            </a:r>
            <a:r>
              <a:rPr lang="fr-FR" sz="1200" dirty="0">
                <a:effectLst/>
                <a:latin typeface="Calibri" panose="020F0502020204030204" pitchFamily="34" charset="0"/>
                <a:ea typeface="Times New Roman" panose="02020603050405020304" pitchFamily="18" charset="0"/>
                <a:cs typeface="Calibri" panose="020F0502020204030204" pitchFamily="34" charset="0"/>
              </a:rPr>
              <a:t>® est une </a:t>
            </a:r>
            <a:r>
              <a:rPr lang="fr-FR" sz="1200" i="1" dirty="0">
                <a:effectLst/>
                <a:latin typeface="Calibri" panose="020F0502020204030204" pitchFamily="34" charset="0"/>
                <a:ea typeface="Times New Roman" panose="02020603050405020304" pitchFamily="18" charset="0"/>
                <a:cs typeface="Calibri" panose="020F0502020204030204" pitchFamily="34" charset="0"/>
              </a:rPr>
              <a:t>approche de développement architectural</a:t>
            </a:r>
            <a:r>
              <a:rPr lang="fr-FR" sz="1200" dirty="0">
                <a:effectLst/>
                <a:latin typeface="Calibri" panose="020F0502020204030204" pitchFamily="34" charset="0"/>
                <a:ea typeface="Times New Roman" panose="02020603050405020304" pitchFamily="18" charset="0"/>
                <a:cs typeface="Calibri" panose="020F0502020204030204" pitchFamily="34" charset="0"/>
              </a:rPr>
              <a:t> « rapide » et de gouvernance efficace. Il ne prescrit pas les modèles à utiliser pour représenter l’architecture, mais guide le processus lors de la création de l’</a:t>
            </a:r>
            <a:r>
              <a:rPr lang="fr-FR" sz="1200" i="1" dirty="0">
                <a:effectLst/>
                <a:latin typeface="Calibri" panose="020F0502020204030204" pitchFamily="34" charset="0"/>
                <a:ea typeface="Times New Roman" panose="02020603050405020304" pitchFamily="18" charset="0"/>
                <a:cs typeface="Calibri" panose="020F0502020204030204" pitchFamily="34" charset="0"/>
              </a:rPr>
              <a:t>architecture</a:t>
            </a:r>
            <a:r>
              <a:rPr lang="fr-FR" sz="1200" dirty="0">
                <a:effectLst/>
                <a:latin typeface="Calibri" panose="020F0502020204030204" pitchFamily="34" charset="0"/>
                <a:ea typeface="Times New Roman" panose="02020603050405020304" pitchFamily="18" charset="0"/>
                <a:cs typeface="Calibri" panose="020F0502020204030204" pitchFamily="34" charset="0"/>
              </a:rPr>
              <a:t>. </a:t>
            </a:r>
          </a:p>
          <a:p>
            <a:endParaRPr lang="fr-FR" dirty="0">
              <a:latin typeface="Calibri" panose="020F0502020204030204" pitchFamily="34" charset="0"/>
              <a:ea typeface="Times New Roman" panose="02020603050405020304" pitchFamily="18" charset="0"/>
              <a:cs typeface="Calibri" panose="020F0502020204030204" pitchFamily="34" charset="0"/>
            </a:endParaRPr>
          </a:p>
          <a:p>
            <a:r>
              <a:rPr lang="fr-FR" sz="1200" dirty="0">
                <a:effectLst/>
                <a:latin typeface="Calibri" panose="020F0502020204030204" pitchFamily="34" charset="0"/>
                <a:ea typeface="Times New Roman" panose="02020603050405020304" pitchFamily="18" charset="0"/>
                <a:cs typeface="Calibri" panose="020F0502020204030204" pitchFamily="34" charset="0"/>
              </a:rPr>
              <a:t>Grâce à son évolutivité, il peut être utilisé pour les organisations gouvernementales, les grandes entreprises et même les petites et moyennes entreprises. En examinant les différents niveaux d’architecture qu’un </a:t>
            </a:r>
            <a:r>
              <a:rPr lang="fr-FR" sz="1200" dirty="0" err="1">
                <a:effectLst/>
                <a:latin typeface="Calibri" panose="020F0502020204030204" pitchFamily="34" charset="0"/>
                <a:ea typeface="Times New Roman" panose="02020603050405020304" pitchFamily="18" charset="0"/>
                <a:cs typeface="Calibri" panose="020F0502020204030204" pitchFamily="34" charset="0"/>
              </a:rPr>
              <a:t>framework</a:t>
            </a:r>
            <a:r>
              <a:rPr lang="fr-FR" sz="1200" dirty="0">
                <a:effectLst/>
                <a:latin typeface="Calibri" panose="020F0502020204030204" pitchFamily="34" charset="0"/>
                <a:ea typeface="Times New Roman" panose="02020603050405020304" pitchFamily="18" charset="0"/>
                <a:cs typeface="Calibri" panose="020F0502020204030204" pitchFamily="34" charset="0"/>
              </a:rPr>
              <a:t> peut prendre en charge, </a:t>
            </a:r>
          </a:p>
          <a:p>
            <a:r>
              <a:rPr lang="fr-FR" sz="1200" b="1" dirty="0">
                <a:effectLst/>
                <a:latin typeface="Calibri" panose="020F0502020204030204" pitchFamily="34" charset="0"/>
                <a:ea typeface="Times New Roman" panose="02020603050405020304" pitchFamily="18" charset="0"/>
                <a:cs typeface="Calibri" panose="020F0502020204030204" pitchFamily="34" charset="0"/>
              </a:rPr>
              <a:t>TOGAF</a:t>
            </a:r>
            <a:r>
              <a:rPr lang="fr-FR" sz="1200" dirty="0">
                <a:effectLst/>
                <a:latin typeface="Calibri" panose="020F0502020204030204" pitchFamily="34" charset="0"/>
                <a:ea typeface="Times New Roman" panose="02020603050405020304" pitchFamily="18" charset="0"/>
                <a:cs typeface="Calibri" panose="020F0502020204030204" pitchFamily="34" charset="0"/>
              </a:rPr>
              <a:t>® permet de prendre en charge tous les niveaux, allant de l’architecture d’entreprise, de données, d’application à l’architecture technologique.</a:t>
            </a:r>
          </a:p>
          <a:p>
            <a:endParaRPr lang="fr-FR" sz="1200" dirty="0">
              <a:effectLst/>
              <a:latin typeface="Calibri" panose="020F0502020204030204" pitchFamily="34" charset="0"/>
              <a:ea typeface="Times New Roman" panose="02020603050405020304" pitchFamily="18" charset="0"/>
              <a:cs typeface="Calibri" panose="020F0502020204030204" pitchFamily="34" charset="0"/>
            </a:endParaRPr>
          </a:p>
          <a:p>
            <a:r>
              <a:rPr lang="fr-FR" sz="1200" dirty="0">
                <a:effectLst/>
                <a:latin typeface="Calibri" panose="020F0502020204030204" pitchFamily="34" charset="0"/>
                <a:ea typeface="Times New Roman" panose="02020603050405020304" pitchFamily="18" charset="0"/>
                <a:cs typeface="Calibri" panose="020F0502020204030204" pitchFamily="34" charset="0"/>
              </a:rPr>
              <a:t>La structure </a:t>
            </a:r>
            <a:r>
              <a:rPr lang="fr-FR" sz="1200" b="1" dirty="0">
                <a:effectLst/>
                <a:latin typeface="Calibri" panose="020F0502020204030204" pitchFamily="34" charset="0"/>
                <a:ea typeface="Times New Roman" panose="02020603050405020304" pitchFamily="18" charset="0"/>
                <a:cs typeface="Calibri" panose="020F0502020204030204" pitchFamily="34" charset="0"/>
              </a:rPr>
              <a:t>TOGAF</a:t>
            </a:r>
            <a:r>
              <a:rPr lang="fr-FR" sz="1200" dirty="0">
                <a:effectLst/>
                <a:latin typeface="Calibri" panose="020F0502020204030204" pitchFamily="34" charset="0"/>
                <a:ea typeface="Times New Roman" panose="02020603050405020304" pitchFamily="18" charset="0"/>
                <a:cs typeface="Calibri" panose="020F0502020204030204" pitchFamily="34" charset="0"/>
              </a:rPr>
              <a:t>® est composée des principales parties suivantes :  (W - W  - W - H-W –W)</a:t>
            </a:r>
          </a:p>
          <a:p>
            <a:pPr marL="342900" lvl="0" indent="-342900">
              <a:buSzPts val="1000"/>
              <a:buFont typeface="Symbol" pitchFamily="2" charset="2"/>
              <a:buChar char=""/>
              <a:tabLst>
                <a:tab pos="457200" algn="l"/>
              </a:tabLst>
            </a:pPr>
            <a:r>
              <a:rPr lang="fr-FR" sz="1200" b="1" dirty="0" err="1">
                <a:effectLst/>
                <a:latin typeface="Calibri" panose="020F0502020204030204" pitchFamily="34" charset="0"/>
                <a:ea typeface="Calibri" panose="020F0502020204030204" pitchFamily="34" charset="0"/>
                <a:cs typeface="Calibri" panose="020F0502020204030204" pitchFamily="34" charset="0"/>
              </a:rPr>
              <a:t>Who</a:t>
            </a:r>
            <a:r>
              <a:rPr lang="fr-FR" sz="1200" dirty="0">
                <a:effectLst/>
                <a:latin typeface="Calibri" panose="020F0502020204030204" pitchFamily="34" charset="0"/>
                <a:ea typeface="Calibri" panose="020F0502020204030204" pitchFamily="34" charset="0"/>
                <a:cs typeface="Calibri" panose="020F0502020204030204" pitchFamily="34" charset="0"/>
              </a:rPr>
              <a:t> ? Qui devrait être impliqué ?</a:t>
            </a:r>
          </a:p>
          <a:p>
            <a:pPr marL="342900" lvl="0" indent="-342900">
              <a:buSzPts val="1000"/>
              <a:buFont typeface="Symbol" pitchFamily="2" charset="2"/>
              <a:buChar char=""/>
              <a:tabLst>
                <a:tab pos="457200" algn="l"/>
              </a:tabLst>
            </a:pPr>
            <a:r>
              <a:rPr lang="en-US" sz="1200" b="1" dirty="0">
                <a:effectLst/>
                <a:latin typeface="Calibri" panose="020F0502020204030204" pitchFamily="34" charset="0"/>
                <a:ea typeface="Calibri" panose="020F0502020204030204" pitchFamily="34" charset="0"/>
                <a:cs typeface="Calibri" panose="020F0502020204030204" pitchFamily="34" charset="0"/>
              </a:rPr>
              <a:t>What</a:t>
            </a:r>
            <a:r>
              <a:rPr lang="en-US" sz="1200" dirty="0">
                <a:effectLst/>
                <a:latin typeface="Calibri" panose="020F0502020204030204" pitchFamily="34" charset="0"/>
                <a:ea typeface="Calibri" panose="020F0502020204030204" pitchFamily="34" charset="0"/>
                <a:cs typeface="Calibri" panose="020F0502020204030204" pitchFamily="34" charset="0"/>
              </a:rPr>
              <a:t> ? </a:t>
            </a:r>
            <a:r>
              <a:rPr lang="fr-FR" sz="1200" dirty="0">
                <a:effectLst/>
                <a:latin typeface="Calibri" panose="020F0502020204030204" pitchFamily="34" charset="0"/>
                <a:ea typeface="Calibri" panose="020F0502020204030204" pitchFamily="34" charset="0"/>
                <a:cs typeface="Calibri" panose="020F0502020204030204" pitchFamily="34" charset="0"/>
              </a:rPr>
              <a:t>Que faire ?</a:t>
            </a:r>
          </a:p>
          <a:p>
            <a:pPr marL="342900" lvl="0" indent="-342900">
              <a:buSzPts val="1000"/>
              <a:buFont typeface="Symbol" pitchFamily="2" charset="2"/>
              <a:buChar char=""/>
              <a:tabLst>
                <a:tab pos="457200" algn="l"/>
              </a:tabLst>
            </a:pPr>
            <a:r>
              <a:rPr lang="fr-FR" sz="1200" b="1" dirty="0">
                <a:effectLst/>
                <a:latin typeface="Calibri" panose="020F0502020204030204" pitchFamily="34" charset="0"/>
                <a:ea typeface="Calibri" panose="020F0502020204030204" pitchFamily="34" charset="0"/>
                <a:cs typeface="Calibri" panose="020F0502020204030204" pitchFamily="34" charset="0"/>
              </a:rPr>
              <a:t>How</a:t>
            </a:r>
            <a:r>
              <a:rPr lang="fr-FR" sz="1200" dirty="0">
                <a:effectLst/>
                <a:latin typeface="Calibri" panose="020F0502020204030204" pitchFamily="34" charset="0"/>
                <a:ea typeface="Calibri" panose="020F0502020204030204" pitchFamily="34" charset="0"/>
                <a:cs typeface="Calibri" panose="020F0502020204030204" pitchFamily="34" charset="0"/>
              </a:rPr>
              <a:t> ? Comment faire ?</a:t>
            </a:r>
          </a:p>
          <a:p>
            <a:pPr marL="342900" lvl="0" indent="-342900">
              <a:buSzPts val="1000"/>
              <a:buFont typeface="Symbol" pitchFamily="2" charset="2"/>
              <a:buChar char=""/>
              <a:tabLst>
                <a:tab pos="457200" algn="l"/>
              </a:tabLst>
            </a:pPr>
            <a:r>
              <a:rPr lang="fr-FR" sz="1200" b="1" dirty="0" err="1">
                <a:effectLst/>
                <a:latin typeface="Calibri" panose="020F0502020204030204" pitchFamily="34" charset="0"/>
                <a:ea typeface="Calibri" panose="020F0502020204030204" pitchFamily="34" charset="0"/>
                <a:cs typeface="Calibri" panose="020F0502020204030204" pitchFamily="34" charset="0"/>
              </a:rPr>
              <a:t>Which</a:t>
            </a:r>
            <a:r>
              <a:rPr lang="fr-FR" sz="1200" dirty="0">
                <a:effectLst/>
                <a:latin typeface="Calibri" panose="020F0502020204030204" pitchFamily="34" charset="0"/>
                <a:ea typeface="Calibri" panose="020F0502020204030204" pitchFamily="34" charset="0"/>
                <a:cs typeface="Calibri" panose="020F0502020204030204" pitchFamily="34" charset="0"/>
              </a:rPr>
              <a:t> ? Quelle documentation produire ?</a:t>
            </a:r>
          </a:p>
          <a:p>
            <a:pPr marL="342900" lvl="0" indent="-342900">
              <a:buSzPts val="1000"/>
              <a:buFont typeface="Symbol" pitchFamily="2" charset="2"/>
              <a:buChar char=""/>
              <a:tabLst>
                <a:tab pos="457200" algn="l"/>
              </a:tabLst>
            </a:pPr>
            <a:r>
              <a:rPr lang="fr-FR" sz="1200" b="1" dirty="0" err="1">
                <a:effectLst/>
                <a:latin typeface="Calibri" panose="020F0502020204030204" pitchFamily="34" charset="0"/>
                <a:ea typeface="Calibri" panose="020F0502020204030204" pitchFamily="34" charset="0"/>
                <a:cs typeface="Calibri" panose="020F0502020204030204" pitchFamily="34" charset="0"/>
              </a:rPr>
              <a:t>Where</a:t>
            </a:r>
            <a:r>
              <a:rPr lang="fr-FR" sz="1200" dirty="0">
                <a:effectLst/>
                <a:latin typeface="Calibri" panose="020F0502020204030204" pitchFamily="34" charset="0"/>
                <a:ea typeface="Calibri" panose="020F0502020204030204" pitchFamily="34" charset="0"/>
                <a:cs typeface="Calibri" panose="020F0502020204030204" pitchFamily="34" charset="0"/>
              </a:rPr>
              <a:t> ? Où stocker la documentation ?</a:t>
            </a:r>
            <a:endParaRPr lang="fr-FR" sz="105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39</a:t>
            </a:fld>
            <a:endParaRPr lang="fr-FR"/>
          </a:p>
        </p:txBody>
      </p:sp>
    </p:spTree>
    <p:extLst>
      <p:ext uri="{BB962C8B-B14F-4D97-AF65-F5344CB8AC3E}">
        <p14:creationId xmlns:p14="http://schemas.microsoft.com/office/powerpoint/2010/main" val="3744465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Times New Roman" panose="02020603050405020304" pitchFamily="18" charset="0"/>
                <a:ea typeface="Times New Roman" panose="02020603050405020304" pitchFamily="18" charset="0"/>
              </a:rPr>
              <a:t>Les plans DMP les plus efficaces définissent de nombreux détails granulaires, en particulier :</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Formats de fichiers préférentiels</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Conventions de nommage</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Paramètres d’accès pour différents types d’utilisateur</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Processus de sauvegarde et d’archivage</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Partenaires désignés, services livrés par ceux-ci et leurs conditions générales</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Documentation complète et détaillée</a:t>
            </a:r>
          </a:p>
          <a:p>
            <a:pPr marL="342900" lvl="0" indent="-342900">
              <a:buSzPts val="1000"/>
              <a:buFont typeface="Symbol" pitchFamily="2" charset="2"/>
              <a:buChar char=""/>
              <a:tabLst>
                <a:tab pos="457200" algn="l"/>
              </a:tabLst>
            </a:pPr>
            <a:endParaRPr lang="fr-FR"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endParaRPr lang="fr-FR" sz="1800" dirty="0">
              <a:effectLst/>
              <a:latin typeface="Times New Roman" panose="02020603050405020304" pitchFamily="18" charset="0"/>
              <a:ea typeface="Times New Roman" panose="02020603050405020304" pitchFamily="18" charset="0"/>
            </a:endParaRPr>
          </a:p>
          <a:p>
            <a:r>
              <a:rPr lang="fr-FR" sz="1800" b="1" dirty="0">
                <a:effectLst/>
                <a:latin typeface="Times New Roman" panose="02020603050405020304" pitchFamily="18" charset="0"/>
                <a:ea typeface="Times New Roman" panose="02020603050405020304" pitchFamily="18" charset="0"/>
              </a:rPr>
              <a:t>Stocker vos données</a:t>
            </a:r>
          </a:p>
          <a:p>
            <a:r>
              <a:rPr lang="fr-FR" sz="1800" dirty="0">
                <a:effectLst/>
                <a:latin typeface="Times New Roman" panose="02020603050405020304" pitchFamily="18" charset="0"/>
                <a:ea typeface="Times New Roman" panose="02020603050405020304" pitchFamily="18" charset="0"/>
              </a:rPr>
              <a:t>Les besoins de stockage seront mieux servis par un data warehouse ou par un </a:t>
            </a:r>
            <a:r>
              <a:rPr lang="fr-FR" sz="1800" u="sng" dirty="0">
                <a:solidFill>
                  <a:srgbClr val="0000FF"/>
                </a:solidFill>
                <a:effectLst/>
                <a:latin typeface="Times New Roman" panose="02020603050405020304" pitchFamily="18" charset="0"/>
                <a:ea typeface="Times New Roman" panose="02020603050405020304" pitchFamily="18" charset="0"/>
                <a:hlinkClick r:id="rId3"/>
              </a:rPr>
              <a:t>data lake</a:t>
            </a:r>
            <a:r>
              <a:rPr lang="fr-FR" sz="1800" dirty="0">
                <a:effectLst/>
                <a:latin typeface="Times New Roman" panose="02020603050405020304" pitchFamily="18" charset="0"/>
                <a:ea typeface="Times New Roman" panose="02020603050405020304" pitchFamily="18" charset="0"/>
              </a:rPr>
              <a:t> (ou les deux), et si les données doivent être stockées sur site ou </a:t>
            </a:r>
            <a:r>
              <a:rPr lang="fr-FR" sz="1800" u="sng" dirty="0">
                <a:solidFill>
                  <a:srgbClr val="0000FF"/>
                </a:solidFill>
                <a:effectLst/>
                <a:latin typeface="Times New Roman" panose="02020603050405020304" pitchFamily="18" charset="0"/>
                <a:ea typeface="Times New Roman" panose="02020603050405020304" pitchFamily="18" charset="0"/>
                <a:hlinkClick r:id="rId4"/>
              </a:rPr>
              <a:t>dans le cloud</a:t>
            </a:r>
            <a:r>
              <a:rPr lang="fr-FR" sz="1800" dirty="0">
                <a:effectLst/>
                <a:latin typeface="Times New Roman" panose="02020603050405020304" pitchFamily="18" charset="0"/>
                <a:ea typeface="Times New Roman" panose="02020603050405020304" pitchFamily="18" charset="0"/>
              </a:rPr>
              <a:t>.</a:t>
            </a:r>
          </a:p>
          <a:p>
            <a:pPr>
              <a:spcBef>
                <a:spcPts val="200"/>
              </a:spcBef>
            </a:pPr>
            <a:r>
              <a:rPr lang="fr-FR"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p>
          <a:p>
            <a:pPr>
              <a:spcBef>
                <a:spcPts val="200"/>
              </a:spcBef>
            </a:pPr>
            <a:r>
              <a:rPr lang="fr-FR"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Sécurité et sauvegardes</a:t>
            </a:r>
          </a:p>
          <a:p>
            <a:r>
              <a:rPr lang="fr-FR" sz="1800" dirty="0">
                <a:effectLst/>
                <a:latin typeface="Times New Roman" panose="02020603050405020304" pitchFamily="18" charset="0"/>
                <a:ea typeface="Times New Roman" panose="02020603050405020304" pitchFamily="18" charset="0"/>
              </a:rPr>
              <a:t>le </a:t>
            </a:r>
            <a:r>
              <a:rPr lang="fr-FR" sz="1800" u="sng" dirty="0">
                <a:solidFill>
                  <a:srgbClr val="0000FF"/>
                </a:solidFill>
                <a:effectLst/>
                <a:latin typeface="Times New Roman" panose="02020603050405020304" pitchFamily="18" charset="0"/>
                <a:ea typeface="Times New Roman" panose="02020603050405020304" pitchFamily="18" charset="0"/>
                <a:hlinkClick r:id="rId5"/>
              </a:rPr>
              <a:t>RGPD</a:t>
            </a:r>
            <a:r>
              <a:rPr lang="fr-FR" sz="1800" dirty="0">
                <a:effectLst/>
                <a:latin typeface="Times New Roman" panose="02020603050405020304" pitchFamily="18" charset="0"/>
                <a:ea typeface="Times New Roman" panose="02020603050405020304" pitchFamily="18" charset="0"/>
              </a:rPr>
              <a:t> de l’Union européenne, qui</a:t>
            </a:r>
          </a:p>
          <a:p>
            <a:r>
              <a:rPr lang="fr-FR" sz="1800" dirty="0">
                <a:effectLst/>
                <a:latin typeface="Times New Roman" panose="02020603050405020304" pitchFamily="18" charset="0"/>
                <a:ea typeface="Times New Roman" panose="02020603050405020304" pitchFamily="18" charset="0"/>
              </a:rPr>
              <a:t> ajoutent des exigences de sécurité – par exemple, un audit à intervalles réguliers.</a:t>
            </a:r>
          </a:p>
          <a:p>
            <a:r>
              <a:rPr lang="fr-FR" sz="1800" dirty="0">
                <a:effectLst/>
                <a:latin typeface="Times New Roman" panose="02020603050405020304" pitchFamily="18" charset="0"/>
                <a:ea typeface="Times New Roman" panose="02020603050405020304" pitchFamily="18" charset="0"/>
              </a:rPr>
              <a:t> </a:t>
            </a:r>
          </a:p>
          <a:p>
            <a:r>
              <a:rPr lang="fr-FR" sz="1800" dirty="0">
                <a:effectLst/>
                <a:latin typeface="Times New Roman" panose="02020603050405020304" pitchFamily="18" charset="0"/>
                <a:ea typeface="Times New Roman" panose="02020603050405020304" pitchFamily="18" charset="0"/>
              </a:rPr>
              <a:t>Les modèles traditionnels exigeaient trois copies pour les données importantes : l’original, une copie stockée en local et une copie stockée sur un site distant. Par contraste, les nouveaux modèles en cloud assurent la duplication décentralisée des données et proposent toujours plus d’options de sauvegarde avec des coûts de stockage et transfert toujours plus bas.</a:t>
            </a:r>
          </a:p>
          <a:p>
            <a:r>
              <a:rPr lang="fr-FR" sz="1800" dirty="0">
                <a:effectLst/>
                <a:latin typeface="Times New Roman" panose="02020603050405020304" pitchFamily="18" charset="0"/>
                <a:ea typeface="Times New Roman" panose="02020603050405020304" pitchFamily="18" charset="0"/>
              </a:rPr>
              <a:t> </a:t>
            </a:r>
          </a:p>
          <a:p>
            <a:pPr>
              <a:spcBef>
                <a:spcPts val="200"/>
              </a:spcBef>
            </a:pPr>
            <a:r>
              <a:rPr lang="fr-FR"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La documentation est essentielle !</a:t>
            </a:r>
          </a:p>
          <a:p>
            <a:r>
              <a:rPr lang="fr-FR" sz="1800" dirty="0">
                <a:effectLst/>
                <a:latin typeface="Times New Roman" panose="02020603050405020304" pitchFamily="18" charset="0"/>
                <a:ea typeface="Times New Roman" panose="02020603050405020304" pitchFamily="18" charset="0"/>
              </a:rPr>
              <a:t>Chaque fois qu’un aspect est important, vous devez le </a:t>
            </a:r>
            <a:r>
              <a:rPr lang="fr-FR" sz="1800" u="sng" dirty="0">
                <a:solidFill>
                  <a:srgbClr val="0000FF"/>
                </a:solidFill>
                <a:effectLst/>
                <a:latin typeface="Times New Roman" panose="02020603050405020304" pitchFamily="18" charset="0"/>
                <a:ea typeface="Times New Roman" panose="02020603050405020304" pitchFamily="18" charset="0"/>
                <a:hlinkClick r:id="rId6"/>
              </a:rPr>
              <a:t>documenter</a:t>
            </a:r>
            <a:r>
              <a:rPr lang="fr-FR" sz="1800" dirty="0">
                <a:effectLst/>
                <a:latin typeface="Times New Roman" panose="02020603050405020304" pitchFamily="18" charset="0"/>
                <a:ea typeface="Times New Roman" panose="02020603050405020304" pitchFamily="18" charset="0"/>
              </a:rPr>
              <a:t>.</a:t>
            </a:r>
          </a:p>
          <a:p>
            <a:r>
              <a:rPr lang="fr-FR" sz="1800" dirty="0">
                <a:effectLst/>
                <a:latin typeface="Times New Roman" panose="02020603050405020304" pitchFamily="18" charset="0"/>
                <a:ea typeface="Times New Roman" panose="02020603050405020304" pitchFamily="18" charset="0"/>
              </a:rPr>
              <a:t>En l’absence d’une documentation complète et détaillée, la connaissance des systèmes et solutions est limitée à leurs propriétaires, qui ne font pas toujours partie d’une approche de gestion des données holistique et à long terme.</a:t>
            </a:r>
          </a:p>
          <a:p>
            <a:pPr marL="0" lvl="0" indent="0">
              <a:buSzPts val="1000"/>
              <a:buFont typeface="Symbol" pitchFamily="2" charset="2"/>
              <a:buNone/>
              <a:tabLst>
                <a:tab pos="457200" algn="l"/>
              </a:tabLst>
            </a:pPr>
            <a:endParaRPr lang="fr-FR"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43</a:t>
            </a:fld>
            <a:endParaRPr lang="fr-FR"/>
          </a:p>
        </p:txBody>
      </p:sp>
    </p:spTree>
    <p:extLst>
      <p:ext uri="{BB962C8B-B14F-4D97-AF65-F5344CB8AC3E}">
        <p14:creationId xmlns:p14="http://schemas.microsoft.com/office/powerpoint/2010/main" val="3966453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Times New Roman" panose="02020603050405020304" pitchFamily="18" charset="0"/>
                <a:ea typeface="Times New Roman" panose="02020603050405020304" pitchFamily="18" charset="0"/>
              </a:rPr>
              <a:t>Les plans DMP les plus efficaces définissent de nombreux détails granulaires, en particulier :</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Formats de fichiers préférentiels</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Conventions de nommage</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Paramètres d’accès pour différents types d’utilisateur</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Processus de sauvegarde et d’archivage</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Partenaires désignés, services livrés par ceux-ci et leurs conditions générales</a:t>
            </a:r>
          </a:p>
          <a:p>
            <a:pPr marL="342900" lvl="0" indent="-342900">
              <a:buSzPts val="1000"/>
              <a:buFont typeface="Symbol" pitchFamily="2" charset="2"/>
              <a:buChar char=""/>
              <a:tabLst>
                <a:tab pos="457200" algn="l"/>
              </a:tabLst>
            </a:pPr>
            <a:r>
              <a:rPr lang="fr-FR" sz="1800" dirty="0">
                <a:effectLst/>
                <a:latin typeface="Times New Roman" panose="02020603050405020304" pitchFamily="18" charset="0"/>
                <a:ea typeface="Times New Roman" panose="02020603050405020304" pitchFamily="18" charset="0"/>
              </a:rPr>
              <a:t>Documentation complète et détaillée</a:t>
            </a:r>
          </a:p>
          <a:p>
            <a:pPr marL="342900" lvl="0" indent="-342900">
              <a:buSzPts val="1000"/>
              <a:buFont typeface="Symbol" pitchFamily="2" charset="2"/>
              <a:buChar char=""/>
              <a:tabLst>
                <a:tab pos="457200" algn="l"/>
              </a:tabLst>
            </a:pPr>
            <a:endParaRPr lang="fr-FR"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endParaRPr lang="fr-FR" sz="1800" dirty="0">
              <a:effectLst/>
              <a:latin typeface="Times New Roman" panose="02020603050405020304" pitchFamily="18" charset="0"/>
              <a:ea typeface="Times New Roman" panose="02020603050405020304" pitchFamily="18" charset="0"/>
            </a:endParaRPr>
          </a:p>
          <a:p>
            <a:r>
              <a:rPr lang="fr-FR" sz="1800" b="1" dirty="0">
                <a:effectLst/>
                <a:latin typeface="Times New Roman" panose="02020603050405020304" pitchFamily="18" charset="0"/>
                <a:ea typeface="Times New Roman" panose="02020603050405020304" pitchFamily="18" charset="0"/>
              </a:rPr>
              <a:t>Stocker vos données</a:t>
            </a:r>
          </a:p>
          <a:p>
            <a:r>
              <a:rPr lang="fr-FR" sz="1800" dirty="0">
                <a:effectLst/>
                <a:latin typeface="Times New Roman" panose="02020603050405020304" pitchFamily="18" charset="0"/>
                <a:ea typeface="Times New Roman" panose="02020603050405020304" pitchFamily="18" charset="0"/>
              </a:rPr>
              <a:t>Les besoins de stockage seront mieux servis par un data warehouse ou par un </a:t>
            </a:r>
            <a:r>
              <a:rPr lang="fr-FR" sz="1800" u="sng" dirty="0">
                <a:solidFill>
                  <a:srgbClr val="0000FF"/>
                </a:solidFill>
                <a:effectLst/>
                <a:latin typeface="Times New Roman" panose="02020603050405020304" pitchFamily="18" charset="0"/>
                <a:ea typeface="Times New Roman" panose="02020603050405020304" pitchFamily="18" charset="0"/>
                <a:hlinkClick r:id="rId3"/>
              </a:rPr>
              <a:t>data lake</a:t>
            </a:r>
            <a:r>
              <a:rPr lang="fr-FR" sz="1800" dirty="0">
                <a:effectLst/>
                <a:latin typeface="Times New Roman" panose="02020603050405020304" pitchFamily="18" charset="0"/>
                <a:ea typeface="Times New Roman" panose="02020603050405020304" pitchFamily="18" charset="0"/>
              </a:rPr>
              <a:t> (ou les deux), et si les données doivent être stockées sur site ou </a:t>
            </a:r>
            <a:r>
              <a:rPr lang="fr-FR" sz="1800" u="sng" dirty="0">
                <a:solidFill>
                  <a:srgbClr val="0000FF"/>
                </a:solidFill>
                <a:effectLst/>
                <a:latin typeface="Times New Roman" panose="02020603050405020304" pitchFamily="18" charset="0"/>
                <a:ea typeface="Times New Roman" panose="02020603050405020304" pitchFamily="18" charset="0"/>
                <a:hlinkClick r:id="rId4"/>
              </a:rPr>
              <a:t>dans le cloud</a:t>
            </a:r>
            <a:r>
              <a:rPr lang="fr-FR" sz="1800" dirty="0">
                <a:effectLst/>
                <a:latin typeface="Times New Roman" panose="02020603050405020304" pitchFamily="18" charset="0"/>
                <a:ea typeface="Times New Roman" panose="02020603050405020304" pitchFamily="18" charset="0"/>
              </a:rPr>
              <a:t>.</a:t>
            </a:r>
          </a:p>
          <a:p>
            <a:pPr>
              <a:spcBef>
                <a:spcPts val="200"/>
              </a:spcBef>
            </a:pPr>
            <a:r>
              <a:rPr lang="fr-FR"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p>
          <a:p>
            <a:pPr>
              <a:spcBef>
                <a:spcPts val="200"/>
              </a:spcBef>
            </a:pPr>
            <a:r>
              <a:rPr lang="fr-FR"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Sécurité et sauvegardes</a:t>
            </a:r>
          </a:p>
          <a:p>
            <a:r>
              <a:rPr lang="fr-FR" sz="1800" dirty="0">
                <a:effectLst/>
                <a:latin typeface="Times New Roman" panose="02020603050405020304" pitchFamily="18" charset="0"/>
                <a:ea typeface="Times New Roman" panose="02020603050405020304" pitchFamily="18" charset="0"/>
              </a:rPr>
              <a:t>le </a:t>
            </a:r>
            <a:r>
              <a:rPr lang="fr-FR" sz="1800" u="sng" dirty="0">
                <a:solidFill>
                  <a:srgbClr val="0000FF"/>
                </a:solidFill>
                <a:effectLst/>
                <a:latin typeface="Times New Roman" panose="02020603050405020304" pitchFamily="18" charset="0"/>
                <a:ea typeface="Times New Roman" panose="02020603050405020304" pitchFamily="18" charset="0"/>
                <a:hlinkClick r:id="rId5"/>
              </a:rPr>
              <a:t>RGPD</a:t>
            </a:r>
            <a:r>
              <a:rPr lang="fr-FR" sz="1800" dirty="0">
                <a:effectLst/>
                <a:latin typeface="Times New Roman" panose="02020603050405020304" pitchFamily="18" charset="0"/>
                <a:ea typeface="Times New Roman" panose="02020603050405020304" pitchFamily="18" charset="0"/>
              </a:rPr>
              <a:t> de l’Union européenne, qui</a:t>
            </a:r>
          </a:p>
          <a:p>
            <a:r>
              <a:rPr lang="fr-FR" sz="1800" dirty="0">
                <a:effectLst/>
                <a:latin typeface="Times New Roman" panose="02020603050405020304" pitchFamily="18" charset="0"/>
                <a:ea typeface="Times New Roman" panose="02020603050405020304" pitchFamily="18" charset="0"/>
              </a:rPr>
              <a:t> ajoutent des exigences de sécurité – par exemple, un audit à intervalles réguliers.</a:t>
            </a:r>
          </a:p>
          <a:p>
            <a:r>
              <a:rPr lang="fr-FR" sz="1800" dirty="0">
                <a:effectLst/>
                <a:latin typeface="Times New Roman" panose="02020603050405020304" pitchFamily="18" charset="0"/>
                <a:ea typeface="Times New Roman" panose="02020603050405020304" pitchFamily="18" charset="0"/>
              </a:rPr>
              <a:t> </a:t>
            </a:r>
          </a:p>
          <a:p>
            <a:r>
              <a:rPr lang="fr-FR" sz="1800" dirty="0">
                <a:effectLst/>
                <a:latin typeface="Times New Roman" panose="02020603050405020304" pitchFamily="18" charset="0"/>
                <a:ea typeface="Times New Roman" panose="02020603050405020304" pitchFamily="18" charset="0"/>
              </a:rPr>
              <a:t>Les modèles traditionnels exigeaient trois copies pour les données importantes : l’original, une copie stockée en local et une copie stockée sur un site distant. Par contraste, les nouveaux modèles en cloud assurent la duplication décentralisée des données et proposent toujours plus d’options de sauvegarde avec des coûts de stockage et transfert toujours plus bas.</a:t>
            </a:r>
          </a:p>
          <a:p>
            <a:r>
              <a:rPr lang="fr-FR" sz="1800" dirty="0">
                <a:effectLst/>
                <a:latin typeface="Times New Roman" panose="02020603050405020304" pitchFamily="18" charset="0"/>
                <a:ea typeface="Times New Roman" panose="02020603050405020304" pitchFamily="18" charset="0"/>
              </a:rPr>
              <a:t> </a:t>
            </a:r>
          </a:p>
          <a:p>
            <a:pPr>
              <a:spcBef>
                <a:spcPts val="200"/>
              </a:spcBef>
            </a:pPr>
            <a:r>
              <a:rPr lang="fr-FR"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La documentation est essentielle !</a:t>
            </a:r>
          </a:p>
          <a:p>
            <a:r>
              <a:rPr lang="fr-FR" sz="1800" dirty="0">
                <a:effectLst/>
                <a:latin typeface="Times New Roman" panose="02020603050405020304" pitchFamily="18" charset="0"/>
                <a:ea typeface="Times New Roman" panose="02020603050405020304" pitchFamily="18" charset="0"/>
              </a:rPr>
              <a:t>Chaque fois qu’un aspect est important, vous devez le </a:t>
            </a:r>
            <a:r>
              <a:rPr lang="fr-FR" sz="1800" u="sng" dirty="0">
                <a:solidFill>
                  <a:srgbClr val="0000FF"/>
                </a:solidFill>
                <a:effectLst/>
                <a:latin typeface="Times New Roman" panose="02020603050405020304" pitchFamily="18" charset="0"/>
                <a:ea typeface="Times New Roman" panose="02020603050405020304" pitchFamily="18" charset="0"/>
                <a:hlinkClick r:id="rId6"/>
              </a:rPr>
              <a:t>documenter</a:t>
            </a:r>
            <a:r>
              <a:rPr lang="fr-FR" sz="1800" dirty="0">
                <a:effectLst/>
                <a:latin typeface="Times New Roman" panose="02020603050405020304" pitchFamily="18" charset="0"/>
                <a:ea typeface="Times New Roman" panose="02020603050405020304" pitchFamily="18" charset="0"/>
              </a:rPr>
              <a:t>.</a:t>
            </a:r>
          </a:p>
          <a:p>
            <a:r>
              <a:rPr lang="fr-FR" sz="1800" dirty="0">
                <a:effectLst/>
                <a:latin typeface="Times New Roman" panose="02020603050405020304" pitchFamily="18" charset="0"/>
                <a:ea typeface="Times New Roman" panose="02020603050405020304" pitchFamily="18" charset="0"/>
              </a:rPr>
              <a:t>En l’absence d’une documentation complète et détaillée, la connaissance des systèmes et solutions est limitée à leurs propriétaires, qui ne font pas toujours partie d’une approche de gestion des données holistique et à long terme.</a:t>
            </a:r>
          </a:p>
          <a:p>
            <a:pPr marL="0" lvl="0" indent="0">
              <a:buSzPts val="1000"/>
              <a:buFont typeface="Symbol" pitchFamily="2" charset="2"/>
              <a:buNone/>
              <a:tabLst>
                <a:tab pos="457200" algn="l"/>
              </a:tabLst>
            </a:pPr>
            <a:endParaRPr lang="fr-FR" sz="1800" dirty="0">
              <a:effectLst/>
              <a:latin typeface="Times New Roman" panose="02020603050405020304" pitchFamily="18" charset="0"/>
              <a:ea typeface="Times New Roman" panose="02020603050405020304" pitchFamily="18" charset="0"/>
            </a:endParaRPr>
          </a:p>
          <a:p>
            <a:pPr marL="342900" lvl="0" indent="-342900">
              <a:buSzPts val="1000"/>
              <a:buFont typeface="Symbol" pitchFamily="2" charset="2"/>
              <a:buChar char=""/>
              <a:tabLst>
                <a:tab pos="457200" algn="l"/>
              </a:tabLst>
            </a:pP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44</a:t>
            </a:fld>
            <a:endParaRPr lang="fr-FR"/>
          </a:p>
        </p:txBody>
      </p:sp>
    </p:spTree>
    <p:extLst>
      <p:ext uri="{BB962C8B-B14F-4D97-AF65-F5344CB8AC3E}">
        <p14:creationId xmlns:p14="http://schemas.microsoft.com/office/powerpoint/2010/main" val="3990766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a:solidFill>
                  <a:schemeClr val="tx1"/>
                </a:solidFill>
                <a:effectLst/>
                <a:latin typeface="+mn-lt"/>
                <a:ea typeface="+mn-ea"/>
                <a:cs typeface="+mn-cs"/>
              </a:rPr>
              <a:t>Ce positionnement fonctionne bien avec l'un ou l'autre des modèles de placement, en parallèle avec le Data Lake ou à l'intérieur du Data Lake.</a:t>
            </a:r>
          </a:p>
          <a:p>
            <a:endParaRPr lang="fr-FR" sz="1200" kern="1200">
              <a:solidFill>
                <a:schemeClr val="tx1"/>
              </a:solidFill>
              <a:effectLst/>
              <a:latin typeface="+mn-lt"/>
              <a:ea typeface="+mn-ea"/>
              <a:cs typeface="+mn-cs"/>
            </a:endParaRPr>
          </a:p>
          <a:p>
            <a:pPr marL="628650" lvl="1" indent="-171450">
              <a:buFont typeface="Arial" charset="0"/>
              <a:buChar char="•"/>
            </a:pPr>
            <a:r>
              <a:rPr lang="fr-FR" sz="1200" kern="1200">
                <a:solidFill>
                  <a:schemeClr val="tx1"/>
                </a:solidFill>
                <a:effectLst/>
                <a:latin typeface="+mn-lt"/>
                <a:ea typeface="+mn-ea"/>
                <a:cs typeface="+mn-cs"/>
              </a:rPr>
              <a:t>Les entrepôt de données doivent être repensés dans la durée. </a:t>
            </a:r>
          </a:p>
          <a:p>
            <a:pPr marL="628650" lvl="1" indent="-171450">
              <a:buFont typeface="Arial" charset="0"/>
              <a:buChar char="•"/>
            </a:pPr>
            <a:r>
              <a:rPr lang="fr-FR" sz="1200" kern="1200">
                <a:solidFill>
                  <a:schemeClr val="tx1"/>
                </a:solidFill>
                <a:effectLst/>
                <a:latin typeface="+mn-lt"/>
                <a:ea typeface="+mn-ea"/>
                <a:cs typeface="+mn-cs"/>
              </a:rPr>
              <a:t>L'architecture de l’ED ne peut plus être autonome.</a:t>
            </a:r>
          </a:p>
          <a:p>
            <a:pPr marL="628650" lvl="1" indent="-171450">
              <a:buFont typeface="Arial" charset="0"/>
              <a:buChar char="•"/>
            </a:pPr>
            <a:r>
              <a:rPr lang="fr-FR" sz="1200" kern="1200">
                <a:solidFill>
                  <a:schemeClr val="tx1"/>
                </a:solidFill>
                <a:effectLst/>
                <a:latin typeface="+mn-lt"/>
                <a:ea typeface="+mn-ea"/>
                <a:cs typeface="+mn-cs"/>
              </a:rPr>
              <a:t>On doit  réfléchir à l'objectif, au Placement et au positionnement de l’ED dans une architecture plus large de management de données.</a:t>
            </a:r>
          </a:p>
          <a:p>
            <a:endParaRPr lang="fr-FR"/>
          </a:p>
        </p:txBody>
      </p:sp>
      <p:sp>
        <p:nvSpPr>
          <p:cNvPr id="4" name="Espace réservé du numéro de diapositive 3"/>
          <p:cNvSpPr>
            <a:spLocks noGrp="1"/>
          </p:cNvSpPr>
          <p:nvPr>
            <p:ph type="sldNum" sz="quarter" idx="10"/>
          </p:nvPr>
        </p:nvSpPr>
        <p:spPr/>
        <p:txBody>
          <a:bodyPr/>
          <a:lstStyle/>
          <a:p>
            <a:fld id="{DE066ADB-279E-6D4E-98AA-6CD300F3D49E}" type="slidenum">
              <a:rPr lang="fr-FR" smtClean="0"/>
              <a:t>48</a:t>
            </a:fld>
            <a:endParaRPr lang="fr-FR"/>
          </a:p>
        </p:txBody>
      </p:sp>
    </p:spTree>
    <p:extLst>
      <p:ext uri="{BB962C8B-B14F-4D97-AF65-F5344CB8AC3E}">
        <p14:creationId xmlns:p14="http://schemas.microsoft.com/office/powerpoint/2010/main" val="2424833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a:solidFill>
                  <a:schemeClr val="tx1"/>
                </a:solidFill>
                <a:effectLst/>
                <a:latin typeface="+mn-lt"/>
                <a:ea typeface="+mn-ea"/>
                <a:cs typeface="+mn-cs"/>
              </a:rPr>
              <a:t>Intégration de l'entrepôt de données dans une architecture de management des données :</a:t>
            </a:r>
          </a:p>
          <a:p>
            <a:r>
              <a:rPr lang="fr-FR" sz="1200" kern="1200">
                <a:solidFill>
                  <a:schemeClr val="tx1"/>
                </a:solidFill>
                <a:effectLst/>
                <a:latin typeface="+mn-lt"/>
                <a:ea typeface="+mn-ea"/>
                <a:cs typeface="+mn-cs"/>
              </a:rPr>
              <a:t> </a:t>
            </a:r>
          </a:p>
          <a:p>
            <a:pPr marL="628650" lvl="1" indent="-171450">
              <a:buFont typeface="Arial" charset="0"/>
              <a:buChar char="•"/>
            </a:pPr>
            <a:r>
              <a:rPr lang="fr-FR" sz="1200" kern="1200">
                <a:solidFill>
                  <a:schemeClr val="tx1"/>
                </a:solidFill>
                <a:effectLst/>
                <a:latin typeface="+mn-lt"/>
                <a:ea typeface="+mn-ea"/>
                <a:cs typeface="+mn-cs"/>
              </a:rPr>
              <a:t>Quel est le but de l'entrepôt de données ?</a:t>
            </a:r>
          </a:p>
          <a:p>
            <a:pPr marL="628650" lvl="1" indent="-171450">
              <a:buFont typeface="Arial" charset="0"/>
              <a:buChar char="•"/>
            </a:pPr>
            <a:r>
              <a:rPr lang="fr-FR" sz="1200" kern="1200">
                <a:solidFill>
                  <a:schemeClr val="tx1"/>
                </a:solidFill>
                <a:effectLst/>
                <a:latin typeface="+mn-lt"/>
                <a:ea typeface="+mn-ea"/>
                <a:cs typeface="+mn-cs"/>
              </a:rPr>
              <a:t>Comment l'entrepôt de données est-il lié aux lacs de données et autres magasins de données ?</a:t>
            </a:r>
          </a:p>
          <a:p>
            <a:pPr marL="628650" lvl="1" indent="-171450">
              <a:buFont typeface="Arial" charset="0"/>
              <a:buChar char="•"/>
            </a:pPr>
            <a:r>
              <a:rPr lang="fr-FR" sz="1200" kern="1200">
                <a:solidFill>
                  <a:schemeClr val="tx1"/>
                </a:solidFill>
                <a:effectLst/>
                <a:latin typeface="+mn-lt"/>
                <a:ea typeface="+mn-ea"/>
                <a:cs typeface="+mn-cs"/>
              </a:rPr>
              <a:t>Quelles étapes du cycle de vie des données l'entrepôt de données sert-il ?</a:t>
            </a:r>
          </a:p>
          <a:p>
            <a:r>
              <a:rPr lang="fr-FR" sz="1200" kern="1200">
                <a:solidFill>
                  <a:schemeClr val="tx1"/>
                </a:solidFill>
                <a:effectLst/>
                <a:latin typeface="+mn-lt"/>
                <a:ea typeface="+mn-ea"/>
                <a:cs typeface="+mn-cs"/>
              </a:rPr>
              <a:t> </a:t>
            </a:r>
          </a:p>
          <a:p>
            <a:r>
              <a:rPr lang="fr-FR" sz="1200" kern="1200">
                <a:solidFill>
                  <a:schemeClr val="tx1"/>
                </a:solidFill>
                <a:effectLst/>
                <a:latin typeface="+mn-lt"/>
                <a:ea typeface="+mn-ea"/>
                <a:cs typeface="+mn-cs"/>
              </a:rPr>
              <a:t>Data </a:t>
            </a:r>
            <a:r>
              <a:rPr lang="fr-FR" sz="1200" kern="1200" err="1">
                <a:solidFill>
                  <a:schemeClr val="tx1"/>
                </a:solidFill>
                <a:effectLst/>
                <a:latin typeface="+mn-lt"/>
                <a:ea typeface="+mn-ea"/>
                <a:cs typeface="+mn-cs"/>
              </a:rPr>
              <a:t>warehouse</a:t>
            </a:r>
            <a:r>
              <a:rPr lang="fr-FR" sz="1200" kern="1200">
                <a:solidFill>
                  <a:schemeClr val="tx1"/>
                </a:solidFill>
                <a:effectLst/>
                <a:latin typeface="+mn-lt"/>
                <a:ea typeface="+mn-ea"/>
                <a:cs typeface="+mn-cs"/>
              </a:rPr>
              <a:t> as part of modern data management architecture.</a:t>
            </a:r>
          </a:p>
          <a:p>
            <a:r>
              <a:rPr lang="fr-FR" sz="1200" kern="1200">
                <a:solidFill>
                  <a:schemeClr val="tx1"/>
                </a:solidFill>
                <a:effectLst/>
                <a:latin typeface="+mn-lt"/>
                <a:ea typeface="+mn-ea"/>
                <a:cs typeface="+mn-cs"/>
              </a:rPr>
              <a:t> </a:t>
            </a:r>
          </a:p>
          <a:p>
            <a:endParaRPr lang="fr-FR"/>
          </a:p>
        </p:txBody>
      </p:sp>
      <p:sp>
        <p:nvSpPr>
          <p:cNvPr id="4" name="Espace réservé du numéro de diapositive 3"/>
          <p:cNvSpPr>
            <a:spLocks noGrp="1"/>
          </p:cNvSpPr>
          <p:nvPr>
            <p:ph type="sldNum" sz="quarter" idx="10"/>
          </p:nvPr>
        </p:nvSpPr>
        <p:spPr/>
        <p:txBody>
          <a:bodyPr/>
          <a:lstStyle/>
          <a:p>
            <a:fld id="{DE066ADB-279E-6D4E-98AA-6CD300F3D49E}" type="slidenum">
              <a:rPr lang="fr-FR" smtClean="0"/>
              <a:t>49</a:t>
            </a:fld>
            <a:endParaRPr lang="fr-FR"/>
          </a:p>
        </p:txBody>
      </p:sp>
    </p:spTree>
    <p:extLst>
      <p:ext uri="{BB962C8B-B14F-4D97-AF65-F5344CB8AC3E}">
        <p14:creationId xmlns:p14="http://schemas.microsoft.com/office/powerpoint/2010/main" val="1953781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50</a:t>
            </a:fld>
            <a:endParaRPr lang="fr-FR"/>
          </a:p>
        </p:txBody>
      </p:sp>
    </p:spTree>
    <p:extLst>
      <p:ext uri="{BB962C8B-B14F-4D97-AF65-F5344CB8AC3E}">
        <p14:creationId xmlns:p14="http://schemas.microsoft.com/office/powerpoint/2010/main" val="4179605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51</a:t>
            </a:fld>
            <a:endParaRPr lang="fr-FR"/>
          </a:p>
        </p:txBody>
      </p:sp>
    </p:spTree>
    <p:extLst>
      <p:ext uri="{BB962C8B-B14F-4D97-AF65-F5344CB8AC3E}">
        <p14:creationId xmlns:p14="http://schemas.microsoft.com/office/powerpoint/2010/main" val="374272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Times New Roman" panose="02020603050405020304" pitchFamily="18" charset="0"/>
                <a:ea typeface="Times New Roman" panose="02020603050405020304" pitchFamily="18" charset="0"/>
                <a:cs typeface="Arial" panose="020B0604020202020204" pitchFamily="34" charset="0"/>
              </a:rPr>
              <a:t>La définition d’une donnée de mauvaise qualité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b="1" dirty="0">
                <a:effectLst/>
                <a:latin typeface="Times New Roman" panose="02020603050405020304" pitchFamily="18" charset="0"/>
                <a:ea typeface="Times New Roman" panose="02020603050405020304" pitchFamily="18" charset="0"/>
                <a:cs typeface="Arial" panose="020B0604020202020204" pitchFamily="34" charset="0"/>
              </a:rPr>
              <a:t>Inexacte </a:t>
            </a:r>
            <a:r>
              <a:rPr lang="fr-FR" sz="1800" dirty="0">
                <a:effectLst/>
                <a:latin typeface="Times New Roman" panose="02020603050405020304" pitchFamily="18" charset="0"/>
                <a:ea typeface="Times New Roman" panose="02020603050405020304" pitchFamily="18" charset="0"/>
                <a:cs typeface="Arial" panose="020B0604020202020204" pitchFamily="34" charset="0"/>
              </a:rPr>
              <a:t>: informations manquantes, incomplètes, chiffres faux, fautes d’orthographes…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b="1" dirty="0">
                <a:effectLst/>
                <a:latin typeface="Times New Roman" panose="02020603050405020304" pitchFamily="18" charset="0"/>
                <a:ea typeface="Times New Roman" panose="02020603050405020304" pitchFamily="18" charset="0"/>
                <a:cs typeface="Arial" panose="020B0604020202020204" pitchFamily="34" charset="0"/>
              </a:rPr>
              <a:t>Non-conforme </a:t>
            </a:r>
            <a:r>
              <a:rPr lang="fr-FR" sz="1800" dirty="0">
                <a:effectLst/>
                <a:latin typeface="Times New Roman" panose="02020603050405020304" pitchFamily="18" charset="0"/>
                <a:ea typeface="Times New Roman" panose="02020603050405020304" pitchFamily="18" charset="0"/>
                <a:cs typeface="Arial" panose="020B0604020202020204" pitchFamily="34" charset="0"/>
              </a:rPr>
              <a:t>: par sa nature ou sa forme, la donnée ne respecte pas la législation ou les normes en vigueur.</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b="1" dirty="0">
                <a:effectLst/>
                <a:latin typeface="Times New Roman" panose="02020603050405020304" pitchFamily="18" charset="0"/>
                <a:ea typeface="Times New Roman" panose="02020603050405020304" pitchFamily="18" charset="0"/>
                <a:cs typeface="Arial" panose="020B0604020202020204" pitchFamily="34" charset="0"/>
              </a:rPr>
              <a:t>Non-contrôlée </a:t>
            </a:r>
            <a:r>
              <a:rPr lang="fr-FR" sz="1800" dirty="0">
                <a:effectLst/>
                <a:latin typeface="Times New Roman" panose="02020603050405020304" pitchFamily="18" charset="0"/>
                <a:ea typeface="Times New Roman" panose="02020603050405020304" pitchFamily="18" charset="0"/>
                <a:cs typeface="Arial" panose="020B0604020202020204" pitchFamily="34" charset="0"/>
              </a:rPr>
              <a:t>: un suivi insuffisant est porté sur la donnée qui peut doublonner avec une autre ou bien se dégrader avec le temps.</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b="1" dirty="0">
                <a:effectLst/>
                <a:latin typeface="Times New Roman" panose="02020603050405020304" pitchFamily="18" charset="0"/>
                <a:ea typeface="Times New Roman" panose="02020603050405020304" pitchFamily="18" charset="0"/>
                <a:cs typeface="Arial" panose="020B0604020202020204" pitchFamily="34" charset="0"/>
              </a:rPr>
              <a:t>Non-sécurisée ou </a:t>
            </a:r>
            <a:r>
              <a:rPr lang="fr-FR" sz="1800" b="1" dirty="0" err="1">
                <a:effectLst/>
                <a:latin typeface="Times New Roman" panose="02020603050405020304" pitchFamily="18" charset="0"/>
                <a:ea typeface="Times New Roman" panose="02020603050405020304" pitchFamily="18" charset="0"/>
                <a:cs typeface="Arial" panose="020B0604020202020204" pitchFamily="34" charset="0"/>
              </a:rPr>
              <a:t>non-fiable</a:t>
            </a:r>
            <a:r>
              <a:rPr lang="fr-FR" sz="1800" b="1" dirty="0">
                <a:effectLst/>
                <a:latin typeface="Times New Roman" panose="02020603050405020304" pitchFamily="18" charset="0"/>
                <a:ea typeface="Times New Roman" panose="02020603050405020304" pitchFamily="18" charset="0"/>
                <a:cs typeface="Arial" panose="020B0604020202020204" pitchFamily="34" charset="0"/>
              </a:rPr>
              <a:t> </a:t>
            </a:r>
            <a:r>
              <a:rPr lang="fr-FR" sz="1800" dirty="0">
                <a:effectLst/>
                <a:latin typeface="Times New Roman" panose="02020603050405020304" pitchFamily="18" charset="0"/>
                <a:ea typeface="Times New Roman" panose="02020603050405020304" pitchFamily="18" charset="0"/>
                <a:cs typeface="Arial" panose="020B0604020202020204" pitchFamily="34" charset="0"/>
              </a:rPr>
              <a:t>: si aucun contrôle n’est appliqué, les données deviennent des cibles pour le piratage de par leur vulnérabilité.</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b="1" dirty="0">
                <a:effectLst/>
                <a:latin typeface="Times New Roman" panose="02020603050405020304" pitchFamily="18" charset="0"/>
                <a:ea typeface="Times New Roman" panose="02020603050405020304" pitchFamily="18" charset="0"/>
                <a:cs typeface="Arial" panose="020B0604020202020204" pitchFamily="34" charset="0"/>
              </a:rPr>
              <a:t>Statique </a:t>
            </a:r>
            <a:r>
              <a:rPr lang="fr-FR" sz="1800" dirty="0">
                <a:effectLst/>
                <a:latin typeface="Times New Roman" panose="02020603050405020304" pitchFamily="18" charset="0"/>
                <a:ea typeface="Times New Roman" panose="02020603050405020304" pitchFamily="18" charset="0"/>
                <a:cs typeface="Arial" panose="020B0604020202020204" pitchFamily="34" charset="0"/>
              </a:rPr>
              <a:t>: les données qui ne sont pas actualisées deviennent obsolètes et perdent leur utilité.</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itchFamily="2" charset="2"/>
              <a:buChar char=""/>
              <a:tabLst>
                <a:tab pos="457200" algn="l"/>
              </a:tabLst>
            </a:pPr>
            <a:r>
              <a:rPr lang="fr-FR" sz="1800" b="1" dirty="0">
                <a:effectLst/>
                <a:latin typeface="Times New Roman" panose="02020603050405020304" pitchFamily="18" charset="0"/>
                <a:ea typeface="Times New Roman" panose="02020603050405020304" pitchFamily="18" charset="0"/>
                <a:cs typeface="Arial" panose="020B0604020202020204" pitchFamily="34" charset="0"/>
              </a:rPr>
              <a:t>Dormante </a:t>
            </a:r>
            <a:r>
              <a:rPr lang="fr-FR" sz="1800" dirty="0">
                <a:effectLst/>
                <a:latin typeface="Times New Roman" panose="02020603050405020304" pitchFamily="18" charset="0"/>
                <a:ea typeface="Times New Roman" panose="02020603050405020304" pitchFamily="18" charset="0"/>
                <a:cs typeface="Arial" panose="020B0604020202020204" pitchFamily="34" charset="0"/>
              </a:rPr>
              <a:t>: sans actualisation ni partage, une donnée devient un poids mort dans votre référentiel et n’a plus de valeur.</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53</a:t>
            </a:fld>
            <a:endParaRPr lang="fr-FR"/>
          </a:p>
        </p:txBody>
      </p:sp>
    </p:spTree>
    <p:extLst>
      <p:ext uri="{BB962C8B-B14F-4D97-AF65-F5344CB8AC3E}">
        <p14:creationId xmlns:p14="http://schemas.microsoft.com/office/powerpoint/2010/main" val="82465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800" dirty="0"/>
              <a:t>A Data </a:t>
            </a:r>
            <a:r>
              <a:rPr lang="fr-FR" sz="2800" dirty="0" err="1"/>
              <a:t>Owner</a:t>
            </a:r>
            <a:r>
              <a:rPr lang="fr-FR" sz="2800" dirty="0"/>
              <a:t> </a:t>
            </a:r>
            <a:r>
              <a:rPr lang="fr-FR" sz="2800" dirty="0" err="1"/>
              <a:t>is</a:t>
            </a:r>
            <a:r>
              <a:rPr lang="fr-FR" sz="2800" dirty="0"/>
              <a:t> the </a:t>
            </a:r>
            <a:r>
              <a:rPr lang="fr-FR" sz="2800" dirty="0" err="1"/>
              <a:t>person</a:t>
            </a:r>
            <a:r>
              <a:rPr lang="fr-FR" sz="2800" dirty="0"/>
              <a:t> </a:t>
            </a:r>
            <a:r>
              <a:rPr lang="fr-FR" sz="2800" dirty="0" err="1"/>
              <a:t>accountable</a:t>
            </a:r>
            <a:r>
              <a:rPr lang="fr-FR" sz="2800" dirty="0"/>
              <a:t> for the classification, protection, use, and </a:t>
            </a:r>
            <a:r>
              <a:rPr lang="fr-FR" sz="2800" dirty="0" err="1"/>
              <a:t>quality</a:t>
            </a:r>
            <a:r>
              <a:rPr lang="fr-FR" sz="2800" dirty="0"/>
              <a:t> of one or more data sets </a:t>
            </a:r>
            <a:r>
              <a:rPr lang="fr-FR" sz="2800" dirty="0" err="1"/>
              <a:t>within</a:t>
            </a:r>
            <a:r>
              <a:rPr lang="fr-FR" sz="2800" dirty="0"/>
              <a:t> an </a:t>
            </a:r>
            <a:r>
              <a:rPr lang="fr-FR" sz="2800" dirty="0" err="1"/>
              <a:t>organizatio</a:t>
            </a:r>
            <a:endParaRPr lang="fr-FR" sz="1800" i="1" dirty="0">
              <a:solidFill>
                <a:srgbClr val="000000"/>
              </a:solidFill>
              <a:effectLst/>
              <a:latin typeface="Calibri" panose="020F0502020204030204" pitchFamily="34" charset="0"/>
              <a:ea typeface="Times New Roman" panose="02020603050405020304" pitchFamily="18" charset="0"/>
            </a:endParaRPr>
          </a:p>
          <a:p>
            <a:endParaRPr lang="fr-FR" sz="1800" i="1" dirty="0">
              <a:solidFill>
                <a:srgbClr val="000000"/>
              </a:solidFill>
              <a:effectLst/>
              <a:latin typeface="Calibri" panose="020F0502020204030204" pitchFamily="34" charset="0"/>
              <a:ea typeface="Times New Roman" panose="02020603050405020304" pitchFamily="18" charset="0"/>
            </a:endParaRPr>
          </a:p>
          <a:p>
            <a:endParaRPr lang="fr-FR" sz="1800" i="1" dirty="0">
              <a:solidFill>
                <a:srgbClr val="000000"/>
              </a:solidFill>
              <a:effectLst/>
              <a:latin typeface="Calibri" panose="020F0502020204030204" pitchFamily="34" charset="0"/>
              <a:ea typeface="Times New Roman" panose="02020603050405020304" pitchFamily="18" charset="0"/>
            </a:endParaRPr>
          </a:p>
          <a:p>
            <a:endParaRPr lang="fr-FR" sz="1800" i="1" dirty="0">
              <a:solidFill>
                <a:srgbClr val="000000"/>
              </a:solidFill>
              <a:effectLst/>
              <a:latin typeface="Calibri" panose="020F0502020204030204" pitchFamily="34" charset="0"/>
              <a:ea typeface="Times New Roman" panose="02020603050405020304" pitchFamily="18" charset="0"/>
            </a:endParaRPr>
          </a:p>
          <a:p>
            <a:endParaRPr lang="fr-FR" sz="1800" i="1" dirty="0">
              <a:solidFill>
                <a:srgbClr val="000000"/>
              </a:solidFill>
              <a:effectLst/>
              <a:latin typeface="Calibri" panose="020F0502020204030204" pitchFamily="34" charset="0"/>
              <a:ea typeface="Times New Roman" panose="02020603050405020304" pitchFamily="18" charset="0"/>
            </a:endParaRPr>
          </a:p>
          <a:p>
            <a:r>
              <a:rPr lang="fr-FR" sz="1800" i="1" dirty="0">
                <a:solidFill>
                  <a:srgbClr val="000000"/>
                </a:solidFill>
                <a:effectLst/>
                <a:latin typeface="Calibri" panose="020F0502020204030204" pitchFamily="34" charset="0"/>
                <a:ea typeface="Times New Roman" panose="02020603050405020304" pitchFamily="18" charset="0"/>
              </a:rPr>
              <a:t>(</a:t>
            </a:r>
            <a:r>
              <a:rPr lang="fr-FR" i="1" dirty="0">
                <a:solidFill>
                  <a:srgbClr val="000000"/>
                </a:solidFill>
                <a:effectLst/>
                <a:latin typeface="Calibri" panose="020F0502020204030204" pitchFamily="34" charset="0"/>
                <a:ea typeface="Times New Roman" panose="02020603050405020304" pitchFamily="18" charset="0"/>
              </a:rPr>
              <a:t>L'établissement de valeurs est un outil essentiel dans le monde des affaires, qui montre les principes directeurs et la vision d'une organisation. </a:t>
            </a:r>
            <a:endParaRPr lang="fr-FR" dirty="0">
              <a:effectLst/>
              <a:latin typeface="Times New Roman" panose="02020603050405020304" pitchFamily="18" charset="0"/>
              <a:ea typeface="Times New Roman" panose="02020603050405020304" pitchFamily="18" charset="0"/>
            </a:endParaRPr>
          </a:p>
          <a:p>
            <a:r>
              <a:rPr lang="fr-FR" i="1" dirty="0">
                <a:solidFill>
                  <a:srgbClr val="000000"/>
                </a:solidFill>
                <a:effectLst/>
                <a:latin typeface="Calibri" panose="020F0502020204030204" pitchFamily="34" charset="0"/>
                <a:ea typeface="Times New Roman" panose="02020603050405020304" pitchFamily="18" charset="0"/>
              </a:rPr>
              <a:t>L'établissement de valeurs alignent les objectifs des petits programmes sur les valeurs primordiales de l'ensemble de l'organisation. </a:t>
            </a:r>
            <a:endParaRPr lang="fr-FR" dirty="0">
              <a:effectLst/>
              <a:latin typeface="Times New Roman" panose="02020603050405020304" pitchFamily="18" charset="0"/>
              <a:ea typeface="Times New Roman" panose="02020603050405020304" pitchFamily="18" charset="0"/>
            </a:endParaRPr>
          </a:p>
          <a:p>
            <a:r>
              <a:rPr lang="fr-FR" i="1" dirty="0">
                <a:solidFill>
                  <a:srgbClr val="000000"/>
                </a:solidFill>
                <a:effectLst/>
                <a:latin typeface="Calibri" panose="020F0502020204030204" pitchFamily="34" charset="0"/>
                <a:ea typeface="Times New Roman" panose="02020603050405020304" pitchFamily="18" charset="0"/>
              </a:rPr>
              <a:t>L'objectif principal de la création de valeurs  à atteindre est de les garder simples et concises.</a:t>
            </a:r>
            <a:endParaRPr lang="fr-FR" dirty="0">
              <a:effectLst/>
              <a:latin typeface="Times New Roman" panose="02020603050405020304" pitchFamily="18" charset="0"/>
              <a:ea typeface="Times New Roman" panose="02020603050405020304" pitchFamily="18" charset="0"/>
            </a:endParaRPr>
          </a:p>
          <a:p>
            <a:r>
              <a:rPr lang="fr-FR" i="1" dirty="0">
                <a:solidFill>
                  <a:srgbClr val="000000"/>
                </a:solidFill>
                <a:effectLst/>
                <a:latin typeface="Calibri" panose="020F0502020204030204" pitchFamily="34" charset="0"/>
                <a:ea typeface="Times New Roman" panose="02020603050405020304" pitchFamily="18" charset="0"/>
              </a:rPr>
              <a:t>Il existe différentes formules que vous pouvez utiliser pour de telles propositions, mais deux formules bien connues dans le monde de la gouvernance des données fonctionnent comme suit : </a:t>
            </a:r>
            <a:endParaRPr lang="fr-FR"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fr-FR" i="1" dirty="0">
                <a:solidFill>
                  <a:srgbClr val="000000"/>
                </a:solidFill>
                <a:effectLst/>
                <a:latin typeface="Calibri" panose="020F0502020204030204" pitchFamily="34" charset="0"/>
                <a:ea typeface="Times New Roman" panose="02020603050405020304" pitchFamily="18" charset="0"/>
              </a:rPr>
              <a:t>Si nous faisons (X), alors nous pouvons nous attendre à gagner (Y) - (</a:t>
            </a:r>
            <a:r>
              <a:rPr lang="fr-FR" i="1" dirty="0">
                <a:solidFill>
                  <a:srgbClr val="C00000"/>
                </a:solidFill>
                <a:effectLst/>
                <a:latin typeface="Calibri" panose="020F0502020204030204" pitchFamily="34" charset="0"/>
                <a:ea typeface="Times New Roman" panose="02020603050405020304" pitchFamily="18" charset="0"/>
              </a:rPr>
              <a:t>Robert S. Seiner</a:t>
            </a:r>
            <a:r>
              <a:rPr lang="fr-FR" i="1" dirty="0">
                <a:solidFill>
                  <a:srgbClr val="000000"/>
                </a:solidFill>
                <a:effectLst/>
                <a:latin typeface="Calibri" panose="020F0502020204030204" pitchFamily="34" charset="0"/>
                <a:ea typeface="Times New Roman" panose="02020603050405020304" pitchFamily="18" charset="0"/>
              </a:rPr>
              <a:t>) </a:t>
            </a:r>
            <a:endParaRPr lang="fr-FR"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fr-FR" i="1" dirty="0">
                <a:solidFill>
                  <a:srgbClr val="000000"/>
                </a:solidFill>
                <a:effectLst/>
                <a:latin typeface="Calibri" panose="020F0502020204030204" pitchFamily="34" charset="0"/>
                <a:ea typeface="Times New Roman" panose="02020603050405020304" pitchFamily="18" charset="0"/>
              </a:rPr>
              <a:t>Si nous faisons (A), alors nous pouvons nous attendre à (B), qui devrait conduire à (C) - (</a:t>
            </a:r>
            <a:r>
              <a:rPr lang="fr-FR" i="1" dirty="0">
                <a:solidFill>
                  <a:srgbClr val="C00000"/>
                </a:solidFill>
                <a:effectLst/>
                <a:latin typeface="Calibri" panose="020F0502020204030204" pitchFamily="34" charset="0"/>
                <a:ea typeface="Times New Roman" panose="02020603050405020304" pitchFamily="18" charset="0"/>
              </a:rPr>
              <a:t>Data Governance Institute</a:t>
            </a:r>
            <a:r>
              <a:rPr lang="fr-FR" i="1" dirty="0">
                <a:solidFill>
                  <a:srgbClr val="000000"/>
                </a:solidFill>
                <a:effectLst/>
                <a:latin typeface="Calibri" panose="020F0502020204030204" pitchFamily="34" charset="0"/>
                <a:ea typeface="Times New Roman" panose="02020603050405020304" pitchFamily="18" charset="0"/>
              </a:rPr>
              <a:t>)</a:t>
            </a:r>
            <a:endParaRPr lang="fr-FR" dirty="0">
              <a:effectLst/>
              <a:latin typeface="Times New Roman" panose="02020603050405020304" pitchFamily="18" charset="0"/>
              <a:ea typeface="Times New Roman" panose="02020603050405020304" pitchFamily="18" charset="0"/>
            </a:endParaRPr>
          </a:p>
          <a:p>
            <a:r>
              <a:rPr lang="fr-FR" sz="1800" i="1" dirty="0">
                <a:solidFill>
                  <a:srgbClr val="000000"/>
                </a:solidFill>
                <a:effectLst/>
                <a:latin typeface="Calibri" panose="020F0502020204030204" pitchFamily="34" charset="0"/>
                <a:ea typeface="Times New Roman" panose="02020603050405020304" pitchFamily="18" charset="0"/>
              </a:rPr>
              <a:t> )</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8</a:t>
            </a:fld>
            <a:endParaRPr lang="fr-FR"/>
          </a:p>
        </p:txBody>
      </p:sp>
    </p:spTree>
    <p:extLst>
      <p:ext uri="{BB962C8B-B14F-4D97-AF65-F5344CB8AC3E}">
        <p14:creationId xmlns:p14="http://schemas.microsoft.com/office/powerpoint/2010/main" val="526964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u="sng" dirty="0">
                <a:solidFill>
                  <a:srgbClr val="0000FF"/>
                </a:solidFill>
                <a:effectLst/>
                <a:latin typeface="Times New Roman" panose="02020603050405020304" pitchFamily="18" charset="0"/>
                <a:ea typeface="Times New Roman" panose="02020603050405020304" pitchFamily="18" charset="0"/>
                <a:hlinkClick r:id="rId3"/>
              </a:rPr>
              <a:t>Harvard Business Review</a:t>
            </a:r>
            <a:r>
              <a:rPr lang="fr-FR" sz="1200" dirty="0">
                <a:effectLst/>
                <a:latin typeface="Times New Roman" panose="02020603050405020304" pitchFamily="18" charset="0"/>
                <a:ea typeface="Times New Roman" panose="02020603050405020304" pitchFamily="18" charset="0"/>
              </a:rPr>
              <a:t> estimait en 2017 qu’une tâche effectuée avec une donnée erronée engageait </a:t>
            </a:r>
            <a:r>
              <a:rPr lang="fr-FR" sz="1200" b="1" dirty="0">
                <a:effectLst/>
                <a:latin typeface="Times New Roman" panose="02020603050405020304" pitchFamily="18" charset="0"/>
                <a:ea typeface="Times New Roman" panose="02020603050405020304" pitchFamily="18" charset="0"/>
              </a:rPr>
              <a:t>un coût 100 fois supérieur à celui d’une tâche réalisée à partir d’une donnée initialement vérifiée et correcte</a:t>
            </a:r>
            <a:r>
              <a:rPr lang="fr-FR" sz="1200" dirty="0">
                <a:effectLst/>
                <a:latin typeface="Times New Roman" panose="02020603050405020304" pitchFamily="18" charset="0"/>
                <a:ea typeface="Times New Roman" panose="02020603050405020304" pitchFamily="18" charset="0"/>
              </a:rPr>
              <a:t>.</a:t>
            </a:r>
          </a:p>
          <a:p>
            <a:endParaRPr lang="fr-FR" dirty="0"/>
          </a:p>
          <a:p>
            <a:r>
              <a:rPr lang="fr-FR" sz="1200" dirty="0">
                <a:effectLst/>
                <a:latin typeface="Calibri" panose="020F0502020204030204" pitchFamily="34" charset="0"/>
                <a:ea typeface="Calibri" panose="020F0502020204030204" pitchFamily="34" charset="0"/>
                <a:cs typeface="Arial" panose="020B0604020202020204" pitchFamily="34" charset="0"/>
              </a:rPr>
              <a:t>, </a:t>
            </a:r>
            <a:r>
              <a:rPr lang="fr-FR" sz="1200" b="1" dirty="0">
                <a:effectLst/>
                <a:latin typeface="Calibri" panose="020F0502020204030204" pitchFamily="34" charset="0"/>
                <a:ea typeface="Calibri" panose="020F0502020204030204" pitchFamily="34" charset="0"/>
                <a:cs typeface="Arial" panose="020B0604020202020204" pitchFamily="34" charset="0"/>
              </a:rPr>
              <a:t>plus de 25 % des données critiques des plus grandes entreprises sont erronées,</a:t>
            </a:r>
            <a:r>
              <a:rPr lang="fr-FR" sz="1200" dirty="0">
                <a:effectLst/>
                <a:latin typeface="Calibri" panose="020F0502020204030204" pitchFamily="34" charset="0"/>
                <a:ea typeface="Calibri" panose="020F0502020204030204" pitchFamily="34" charset="0"/>
                <a:cs typeface="Arial" panose="020B0604020202020204" pitchFamily="34" charset="0"/>
              </a:rPr>
              <a:t> au point que le coût moyen d’une mauvaise qualité des données pourrait s’élever à </a:t>
            </a:r>
            <a:r>
              <a:rPr lang="fr-FR" sz="1200" b="1" dirty="0">
                <a:effectLst/>
                <a:latin typeface="Calibri" panose="020F0502020204030204" pitchFamily="34" charset="0"/>
                <a:ea typeface="Calibri" panose="020F0502020204030204" pitchFamily="34" charset="0"/>
                <a:cs typeface="Arial" panose="020B0604020202020204" pitchFamily="34" charset="0"/>
              </a:rPr>
              <a:t>11M€ par an</a:t>
            </a:r>
            <a:r>
              <a:rPr lang="fr-FR" sz="1200" dirty="0">
                <a:effectLst/>
                <a:latin typeface="Calibri" panose="020F0502020204030204" pitchFamily="34" charset="0"/>
                <a:ea typeface="Calibri" panose="020F0502020204030204" pitchFamily="34" charset="0"/>
                <a:cs typeface="Arial" panose="020B0604020202020204" pitchFamily="34" charset="0"/>
              </a:rPr>
              <a:t> pour les organisations.</a:t>
            </a:r>
            <a:r>
              <a:rPr lang="fr-FR" dirty="0">
                <a:effectLst/>
              </a:rPr>
              <a:t> </a:t>
            </a:r>
          </a:p>
          <a:p>
            <a:endParaRPr lang="fr-FR"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Times New Roman" panose="02020603050405020304" pitchFamily="18" charset="0"/>
                <a:ea typeface="Times New Roman" panose="02020603050405020304" pitchFamily="18" charset="0"/>
              </a:rPr>
              <a:t>Cependant, </a:t>
            </a:r>
            <a:r>
              <a:rPr lang="fr-FR" sz="1200" b="1" dirty="0">
                <a:effectLst/>
                <a:latin typeface="Times New Roman" panose="02020603050405020304" pitchFamily="18" charset="0"/>
                <a:ea typeface="Times New Roman" panose="02020603050405020304" pitchFamily="18" charset="0"/>
              </a:rPr>
              <a:t>ces processus de gestion de données demeurent souvent cloisonnés,</a:t>
            </a:r>
            <a:r>
              <a:rPr lang="fr-FR" sz="1200" dirty="0">
                <a:effectLst/>
                <a:latin typeface="Times New Roman" panose="02020603050405020304" pitchFamily="18" charset="0"/>
                <a:ea typeface="Times New Roman" panose="02020603050405020304" pitchFamily="18" charset="0"/>
              </a:rPr>
              <a:t> respectant les silos d’organisation existants et ne sont pas transverses au fonctionnement des entreprises. </a:t>
            </a:r>
            <a:r>
              <a:rPr lang="fr-FR" sz="1200" b="1" dirty="0">
                <a:effectLst/>
                <a:latin typeface="Times New Roman" panose="02020603050405020304" pitchFamily="18" charset="0"/>
                <a:ea typeface="Times New Roman" panose="02020603050405020304" pitchFamily="18" charset="0"/>
              </a:rPr>
              <a:t>Seule une démarche organisationnelle peut améliorer la qualité des données</a:t>
            </a:r>
            <a:r>
              <a:rPr lang="fr-FR" sz="1200" dirty="0">
                <a:effectLst/>
                <a:latin typeface="Times New Roman" panose="02020603050405020304" pitchFamily="18" charset="0"/>
                <a:ea typeface="Times New Roman" panose="02020603050405020304" pitchFamily="18" charset="0"/>
              </a:rPr>
              <a:t>, en adaptant les investissements aux enjeux business liés à ces questions de qualité.</a:t>
            </a: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54</a:t>
            </a:fld>
            <a:endParaRPr lang="fr-FR"/>
          </a:p>
        </p:txBody>
      </p:sp>
    </p:spTree>
    <p:extLst>
      <p:ext uri="{BB962C8B-B14F-4D97-AF65-F5344CB8AC3E}">
        <p14:creationId xmlns:p14="http://schemas.microsoft.com/office/powerpoint/2010/main" val="1055468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55</a:t>
            </a:fld>
            <a:endParaRPr lang="fr-FR"/>
          </a:p>
        </p:txBody>
      </p:sp>
    </p:spTree>
    <p:extLst>
      <p:ext uri="{BB962C8B-B14F-4D97-AF65-F5344CB8AC3E}">
        <p14:creationId xmlns:p14="http://schemas.microsoft.com/office/powerpoint/2010/main" val="199860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56</a:t>
            </a:fld>
            <a:endParaRPr lang="fr-FR"/>
          </a:p>
        </p:txBody>
      </p:sp>
    </p:spTree>
    <p:extLst>
      <p:ext uri="{BB962C8B-B14F-4D97-AF65-F5344CB8AC3E}">
        <p14:creationId xmlns:p14="http://schemas.microsoft.com/office/powerpoint/2010/main" val="3299335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57</a:t>
            </a:fld>
            <a:endParaRPr lang="fr-FR"/>
          </a:p>
        </p:txBody>
      </p:sp>
    </p:spTree>
    <p:extLst>
      <p:ext uri="{BB962C8B-B14F-4D97-AF65-F5344CB8AC3E}">
        <p14:creationId xmlns:p14="http://schemas.microsoft.com/office/powerpoint/2010/main" val="2270464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1" u="sng" dirty="0"/>
              <a:t>QQOQCP :</a:t>
            </a:r>
          </a:p>
          <a:p>
            <a:endParaRPr lang="fr-FR" b="1" i="1" u="sng" dirty="0"/>
          </a:p>
          <a:p>
            <a:r>
              <a:rPr lang="fr-FR" sz="1800" dirty="0">
                <a:effectLst/>
                <a:latin typeface="Times New Roman" panose="02020603050405020304" pitchFamily="18" charset="0"/>
              </a:rPr>
              <a:t>- </a:t>
            </a:r>
            <a:r>
              <a:rPr lang="fr-FR" sz="1800" dirty="0">
                <a:effectLst/>
                <a:latin typeface="Times New Roman,Bold" pitchFamily="2" charset="0"/>
              </a:rPr>
              <a:t>Quoi ? : </a:t>
            </a:r>
            <a:r>
              <a:rPr lang="fr-FR" sz="1800" dirty="0">
                <a:effectLst/>
                <a:latin typeface="Times New Roman" panose="02020603050405020304" pitchFamily="18" charset="0"/>
              </a:rPr>
              <a:t>Que voulons-nous faire ? « </a:t>
            </a:r>
            <a:r>
              <a:rPr lang="fr-FR" sz="1800" dirty="0">
                <a:effectLst/>
                <a:latin typeface="Times New Roman,Bold" pitchFamily="2" charset="0"/>
              </a:rPr>
              <a:t>Pourquoi ? </a:t>
            </a:r>
            <a:r>
              <a:rPr lang="fr-FR" sz="1800" dirty="0">
                <a:effectLst/>
                <a:latin typeface="Times New Roman" panose="02020603050405020304" pitchFamily="18" charset="0"/>
              </a:rPr>
              <a:t>»</a:t>
            </a:r>
            <a:br>
              <a:rPr lang="fr-FR" sz="1800" dirty="0">
                <a:effectLst/>
                <a:latin typeface="Times New Roman" panose="02020603050405020304" pitchFamily="18" charset="0"/>
              </a:rPr>
            </a:br>
            <a:r>
              <a:rPr lang="fr-FR" sz="1800" dirty="0">
                <a:effectLst/>
                <a:latin typeface="Times New Roman" panose="02020603050405020304" pitchFamily="18" charset="0"/>
              </a:rPr>
              <a:t>- </a:t>
            </a:r>
            <a:r>
              <a:rPr lang="fr-FR" sz="1800" dirty="0">
                <a:effectLst/>
                <a:latin typeface="Times New Roman,Bold" pitchFamily="2" charset="0"/>
              </a:rPr>
              <a:t>Qui ? : </a:t>
            </a:r>
            <a:r>
              <a:rPr lang="fr-FR" sz="1800" dirty="0">
                <a:effectLst/>
                <a:latin typeface="Times New Roman" panose="02020603050405020304" pitchFamily="18" charset="0"/>
              </a:rPr>
              <a:t>Qui est concerné dans la mise en œuvre de la solution </a:t>
            </a:r>
            <a:r>
              <a:rPr lang="fr-FR" sz="1800" dirty="0" err="1">
                <a:effectLst/>
                <a:latin typeface="Times New Roman" panose="02020603050405020304" pitchFamily="18" charset="0"/>
              </a:rPr>
              <a:t>préconisée</a:t>
            </a:r>
            <a:r>
              <a:rPr lang="fr-FR" sz="1800" dirty="0">
                <a:effectLst/>
                <a:latin typeface="Times New Roman" panose="02020603050405020304" pitchFamily="18" charset="0"/>
              </a:rPr>
              <a:t>? «</a:t>
            </a:r>
            <a:r>
              <a:rPr lang="fr-FR" sz="1800" dirty="0">
                <a:effectLst/>
                <a:latin typeface="Times New Roman,Bold" pitchFamily="2" charset="0"/>
              </a:rPr>
              <a:t>Pourquoi ? </a:t>
            </a:r>
            <a:r>
              <a:rPr lang="fr-FR" sz="1800" dirty="0">
                <a:effectLst/>
                <a:latin typeface="Times New Roman" panose="02020603050405020304" pitchFamily="18" charset="0"/>
              </a:rPr>
              <a:t>» Qui va faire quoi dans ce projet ? « </a:t>
            </a:r>
            <a:r>
              <a:rPr lang="fr-FR" sz="1800" dirty="0">
                <a:effectLst/>
                <a:latin typeface="Times New Roman,Bold" pitchFamily="2" charset="0"/>
              </a:rPr>
              <a:t>Pourquoi ? </a:t>
            </a:r>
            <a:r>
              <a:rPr lang="fr-FR" sz="1800" dirty="0">
                <a:effectLst/>
                <a:latin typeface="Times New Roman" panose="02020603050405020304" pitchFamily="18" charset="0"/>
              </a:rPr>
              <a:t>» </a:t>
            </a:r>
            <a:endParaRPr lang="fr-FR" dirty="0"/>
          </a:p>
          <a:p>
            <a:r>
              <a:rPr lang="fr-FR" sz="1800" dirty="0">
                <a:effectLst/>
                <a:latin typeface="Times New Roman" panose="02020603050405020304" pitchFamily="18" charset="0"/>
              </a:rPr>
              <a:t>- </a:t>
            </a:r>
            <a:r>
              <a:rPr lang="fr-FR" sz="1800" dirty="0">
                <a:effectLst/>
                <a:latin typeface="Times New Roman,Bold" pitchFamily="2" charset="0"/>
              </a:rPr>
              <a:t>Où ? : </a:t>
            </a:r>
            <a:r>
              <a:rPr lang="fr-FR" sz="1800" dirty="0">
                <a:effectLst/>
                <a:latin typeface="Times New Roman" panose="02020603050405020304" pitchFamily="18" charset="0"/>
              </a:rPr>
              <a:t>Dans quel(s) secteur(s) l’action va-t-elle </a:t>
            </a:r>
            <a:r>
              <a:rPr lang="fr-FR" sz="1800" dirty="0" err="1">
                <a:effectLst/>
                <a:latin typeface="Times New Roman" panose="02020603050405020304" pitchFamily="18" charset="0"/>
              </a:rPr>
              <a:t>être</a:t>
            </a:r>
            <a:r>
              <a:rPr lang="fr-FR" sz="1800" dirty="0">
                <a:effectLst/>
                <a:latin typeface="Times New Roman" panose="02020603050405020304" pitchFamily="18" charset="0"/>
              </a:rPr>
              <a:t> </a:t>
            </a:r>
            <a:r>
              <a:rPr lang="fr-FR" sz="1800" dirty="0" err="1">
                <a:effectLst/>
                <a:latin typeface="Times New Roman" panose="02020603050405020304" pitchFamily="18" charset="0"/>
              </a:rPr>
              <a:t>réalisée</a:t>
            </a:r>
            <a:r>
              <a:rPr lang="fr-FR" sz="1800" dirty="0">
                <a:effectLst/>
                <a:latin typeface="Times New Roman" panose="02020603050405020304" pitchFamily="18" charset="0"/>
              </a:rPr>
              <a:t> ? « </a:t>
            </a:r>
            <a:r>
              <a:rPr lang="fr-FR" sz="1800" dirty="0">
                <a:effectLst/>
                <a:latin typeface="Times New Roman,Bold" pitchFamily="2" charset="0"/>
              </a:rPr>
              <a:t>Pourquoi ? </a:t>
            </a:r>
            <a:r>
              <a:rPr lang="fr-FR" sz="1800" dirty="0">
                <a:effectLst/>
                <a:latin typeface="Times New Roman" panose="02020603050405020304" pitchFamily="18" charset="0"/>
              </a:rPr>
              <a:t>»</a:t>
            </a:r>
            <a:br>
              <a:rPr lang="fr-FR" sz="1800" dirty="0">
                <a:effectLst/>
                <a:latin typeface="Times New Roman" panose="02020603050405020304" pitchFamily="18" charset="0"/>
              </a:rPr>
            </a:br>
            <a:r>
              <a:rPr lang="fr-FR" sz="1800" dirty="0">
                <a:effectLst/>
                <a:latin typeface="Times New Roman" panose="02020603050405020304" pitchFamily="18" charset="0"/>
              </a:rPr>
              <a:t>- </a:t>
            </a:r>
            <a:r>
              <a:rPr lang="fr-FR" sz="1800" dirty="0">
                <a:effectLst/>
                <a:latin typeface="Times New Roman,Bold" pitchFamily="2" charset="0"/>
              </a:rPr>
              <a:t>Quand ? : </a:t>
            </a:r>
            <a:r>
              <a:rPr lang="fr-FR" sz="1800" dirty="0">
                <a:effectLst/>
                <a:latin typeface="Times New Roman" panose="02020603050405020304" pitchFamily="18" charset="0"/>
              </a:rPr>
              <a:t>À quel moment l’action devra-t-elle </a:t>
            </a:r>
            <a:r>
              <a:rPr lang="fr-FR" sz="1800" dirty="0" err="1">
                <a:effectLst/>
                <a:latin typeface="Times New Roman" panose="02020603050405020304" pitchFamily="18" charset="0"/>
              </a:rPr>
              <a:t>être</a:t>
            </a:r>
            <a:r>
              <a:rPr lang="fr-FR" sz="1800" dirty="0">
                <a:effectLst/>
                <a:latin typeface="Times New Roman" panose="02020603050405020304" pitchFamily="18" charset="0"/>
              </a:rPr>
              <a:t> mise en application ? Sur quelle </a:t>
            </a:r>
            <a:r>
              <a:rPr lang="fr-FR" sz="1800" dirty="0" err="1">
                <a:effectLst/>
                <a:latin typeface="Times New Roman" panose="02020603050405020304" pitchFamily="18" charset="0"/>
              </a:rPr>
              <a:t>durée</a:t>
            </a:r>
            <a:r>
              <a:rPr lang="fr-FR" sz="1800" dirty="0">
                <a:effectLst/>
                <a:latin typeface="Times New Roman" panose="02020603050405020304" pitchFamily="18" charset="0"/>
              </a:rPr>
              <a:t> ou à quelle </a:t>
            </a:r>
            <a:r>
              <a:rPr lang="fr-FR" sz="1800" dirty="0" err="1">
                <a:effectLst/>
                <a:latin typeface="Times New Roman" panose="02020603050405020304" pitchFamily="18" charset="0"/>
              </a:rPr>
              <a:t>fréquence</a:t>
            </a:r>
            <a:r>
              <a:rPr lang="fr-FR" sz="1800" dirty="0">
                <a:effectLst/>
                <a:latin typeface="Times New Roman" panose="02020603050405020304" pitchFamily="18" charset="0"/>
              </a:rPr>
              <a:t> ? « </a:t>
            </a:r>
            <a:r>
              <a:rPr lang="fr-FR" sz="1800" dirty="0">
                <a:effectLst/>
                <a:latin typeface="Times New Roman,Bold" pitchFamily="2" charset="0"/>
              </a:rPr>
              <a:t>Pourquoi ? </a:t>
            </a:r>
            <a:r>
              <a:rPr lang="fr-FR" sz="1800" dirty="0">
                <a:effectLst/>
                <a:latin typeface="Times New Roman" panose="02020603050405020304" pitchFamily="18" charset="0"/>
              </a:rPr>
              <a:t>»</a:t>
            </a:r>
            <a:br>
              <a:rPr lang="fr-FR" sz="1800" dirty="0">
                <a:effectLst/>
                <a:latin typeface="Times New Roman" panose="02020603050405020304" pitchFamily="18" charset="0"/>
              </a:rPr>
            </a:br>
            <a:r>
              <a:rPr lang="fr-FR" sz="1800" dirty="0">
                <a:effectLst/>
                <a:latin typeface="Times New Roman" panose="02020603050405020304" pitchFamily="18" charset="0"/>
              </a:rPr>
              <a:t>- </a:t>
            </a:r>
            <a:r>
              <a:rPr lang="fr-FR" sz="1800" dirty="0">
                <a:effectLst/>
                <a:latin typeface="Times New Roman,Bold" pitchFamily="2" charset="0"/>
              </a:rPr>
              <a:t>Comment ? : </a:t>
            </a:r>
            <a:r>
              <a:rPr lang="fr-FR" sz="1800" dirty="0">
                <a:effectLst/>
                <a:latin typeface="Times New Roman" panose="02020603050405020304" pitchFamily="18" charset="0"/>
              </a:rPr>
              <a:t>Comment allons-nous </a:t>
            </a:r>
            <a:r>
              <a:rPr lang="fr-FR" sz="1800" dirty="0" err="1">
                <a:effectLst/>
                <a:latin typeface="Times New Roman" panose="02020603050405020304" pitchFamily="18" charset="0"/>
              </a:rPr>
              <a:t>procéder</a:t>
            </a:r>
            <a:r>
              <a:rPr lang="fr-FR" sz="1800" dirty="0">
                <a:effectLst/>
                <a:latin typeface="Times New Roman" panose="02020603050405020304" pitchFamily="18" charset="0"/>
              </a:rPr>
              <a:t>, en termes d’</a:t>
            </a:r>
            <a:r>
              <a:rPr lang="fr-FR" sz="1800" dirty="0" err="1">
                <a:effectLst/>
                <a:latin typeface="Times New Roman" panose="02020603050405020304" pitchFamily="18" charset="0"/>
              </a:rPr>
              <a:t>étapes</a:t>
            </a:r>
            <a:r>
              <a:rPr lang="fr-FR" sz="1800" dirty="0">
                <a:effectLst/>
                <a:latin typeface="Times New Roman" panose="02020603050405020304" pitchFamily="18" charset="0"/>
              </a:rPr>
              <a:t>, de </a:t>
            </a:r>
            <a:r>
              <a:rPr lang="fr-FR" sz="1800" dirty="0" err="1">
                <a:effectLst/>
                <a:latin typeface="Times New Roman" panose="02020603050405020304" pitchFamily="18" charset="0"/>
              </a:rPr>
              <a:t>modalités</a:t>
            </a:r>
            <a:r>
              <a:rPr lang="fr-FR" sz="1800" dirty="0">
                <a:effectLst/>
                <a:latin typeface="Times New Roman" panose="02020603050405020304" pitchFamily="18" charset="0"/>
              </a:rPr>
              <a:t> de </a:t>
            </a:r>
            <a:r>
              <a:rPr lang="fr-FR" sz="1800" dirty="0" err="1">
                <a:effectLst/>
                <a:latin typeface="Times New Roman" panose="02020603050405020304" pitchFamily="18" charset="0"/>
              </a:rPr>
              <a:t>réalisation</a:t>
            </a:r>
            <a:r>
              <a:rPr lang="fr-FR" sz="1800" dirty="0">
                <a:effectLst/>
                <a:latin typeface="Times New Roman" panose="02020603050405020304" pitchFamily="18" charset="0"/>
              </a:rPr>
              <a:t>, de moyens </a:t>
            </a:r>
            <a:r>
              <a:rPr lang="fr-FR" sz="1800" dirty="0" err="1">
                <a:effectLst/>
                <a:latin typeface="Times New Roman" panose="02020603050405020304" pitchFamily="18" charset="0"/>
              </a:rPr>
              <a:t>associés</a:t>
            </a:r>
            <a:r>
              <a:rPr lang="fr-FR" sz="1800" dirty="0">
                <a:effectLst/>
                <a:latin typeface="Times New Roman" panose="02020603050405020304" pitchFamily="18" charset="0"/>
              </a:rPr>
              <a:t> ... ? « </a:t>
            </a:r>
            <a:r>
              <a:rPr lang="fr-FR" sz="1800" dirty="0">
                <a:effectLst/>
                <a:latin typeface="Times New Roman,Bold" pitchFamily="2" charset="0"/>
              </a:rPr>
              <a:t>Pourquoi ? </a:t>
            </a:r>
            <a:r>
              <a:rPr lang="fr-FR" sz="1800" dirty="0">
                <a:effectLst/>
                <a:latin typeface="Times New Roman" panose="02020603050405020304" pitchFamily="18" charset="0"/>
              </a:rPr>
              <a:t>» </a:t>
            </a:r>
            <a:endParaRPr lang="fr-FR" dirty="0"/>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1" u="sng" dirty="0">
                <a:effectLst/>
                <a:latin typeface="Times New Roman,Bold" pitchFamily="2" charset="0"/>
              </a:rPr>
              <a:t>Diagramme cause-effet (5M) </a:t>
            </a:r>
            <a:endParaRPr lang="fr-FR" b="1" i="1" u="sng" dirty="0"/>
          </a:p>
          <a:p>
            <a:endParaRPr lang="fr-FR" b="1" i="1" u="sng" dirty="0"/>
          </a:p>
          <a:p>
            <a:pPr>
              <a:buFont typeface="Arial" panose="020B0604020202020204" pitchFamily="34" charset="0"/>
              <a:buNone/>
            </a:pPr>
            <a:r>
              <a:rPr lang="fr-FR" sz="1800" dirty="0">
                <a:effectLst/>
                <a:latin typeface="Symbol" pitchFamily="2" charset="2"/>
              </a:rPr>
              <a:t>  </a:t>
            </a:r>
            <a:r>
              <a:rPr lang="fr-FR" sz="1800" dirty="0">
                <a:effectLst/>
                <a:latin typeface="Times New Roman" panose="02020603050405020304" pitchFamily="18" charset="0"/>
              </a:rPr>
              <a:t>Main-d’œuvre : les professionnels de toute </a:t>
            </a:r>
            <a:r>
              <a:rPr lang="fr-FR" sz="1800" dirty="0" err="1">
                <a:effectLst/>
                <a:latin typeface="Times New Roman" panose="02020603050405020304" pitchFamily="18" charset="0"/>
              </a:rPr>
              <a:t>catégorie</a:t>
            </a:r>
            <a:r>
              <a:rPr lang="fr-FR" sz="1800" dirty="0">
                <a:effectLst/>
                <a:latin typeface="Times New Roman" panose="02020603050405020304" pitchFamily="18" charset="0"/>
              </a:rPr>
              <a:t>, en y incluant la </a:t>
            </a:r>
            <a:r>
              <a:rPr lang="fr-FR" sz="1800" dirty="0" err="1">
                <a:effectLst/>
                <a:latin typeface="Times New Roman" panose="02020603050405020304" pitchFamily="18" charset="0"/>
              </a:rPr>
              <a:t>hiérarchie</a:t>
            </a:r>
            <a:r>
              <a:rPr lang="fr-FR" sz="1800" dirty="0">
                <a:effectLst/>
                <a:latin typeface="Times New Roman" panose="02020603050405020304" pitchFamily="18" charset="0"/>
              </a:rPr>
              <a:t>. </a:t>
            </a:r>
            <a:endParaRPr lang="fr-FR" dirty="0">
              <a:effectLst/>
            </a:endParaRPr>
          </a:p>
          <a:p>
            <a:pPr>
              <a:buFont typeface="Arial" panose="020B0604020202020204" pitchFamily="34" charset="0"/>
              <a:buNone/>
            </a:pPr>
            <a:r>
              <a:rPr lang="fr-FR" sz="1800" dirty="0">
                <a:effectLst/>
                <a:latin typeface="Symbol" pitchFamily="2" charset="2"/>
              </a:rPr>
              <a:t>  </a:t>
            </a:r>
            <a:r>
              <a:rPr lang="fr-FR" sz="1800" dirty="0" err="1">
                <a:effectLst/>
                <a:latin typeface="Times New Roman" panose="02020603050405020304" pitchFamily="18" charset="0"/>
              </a:rPr>
              <a:t>Matériel</a:t>
            </a:r>
            <a:r>
              <a:rPr lang="fr-FR" sz="1800" dirty="0">
                <a:effectLst/>
                <a:latin typeface="Times New Roman" panose="02020603050405020304" pitchFamily="18" charset="0"/>
              </a:rPr>
              <a:t> : l’</a:t>
            </a:r>
            <a:r>
              <a:rPr lang="fr-FR" sz="1800" dirty="0" err="1">
                <a:effectLst/>
                <a:latin typeface="Times New Roman" panose="02020603050405020304" pitchFamily="18" charset="0"/>
              </a:rPr>
              <a:t>équipement</a:t>
            </a:r>
            <a:r>
              <a:rPr lang="fr-FR" sz="1800" dirty="0">
                <a:effectLst/>
                <a:latin typeface="Times New Roman" panose="02020603050405020304" pitchFamily="18" charset="0"/>
              </a:rPr>
              <a:t>, les machines, le petit </a:t>
            </a:r>
            <a:r>
              <a:rPr lang="fr-FR" sz="1800" dirty="0" err="1">
                <a:effectLst/>
                <a:latin typeface="Times New Roman" panose="02020603050405020304" pitchFamily="18" charset="0"/>
              </a:rPr>
              <a:t>matériel</a:t>
            </a:r>
            <a:r>
              <a:rPr lang="fr-FR" sz="1800" dirty="0">
                <a:effectLst/>
                <a:latin typeface="Times New Roman" panose="02020603050405020304" pitchFamily="18" charset="0"/>
              </a:rPr>
              <a:t>, les locaux... </a:t>
            </a:r>
            <a:endParaRPr lang="fr-FR" dirty="0">
              <a:effectLst/>
            </a:endParaRPr>
          </a:p>
          <a:p>
            <a:pPr>
              <a:buFont typeface="Arial" panose="020B0604020202020204" pitchFamily="34" charset="0"/>
              <a:buNone/>
            </a:pPr>
            <a:r>
              <a:rPr lang="fr-FR" sz="1800" dirty="0">
                <a:effectLst/>
                <a:latin typeface="Symbol" pitchFamily="2" charset="2"/>
              </a:rPr>
              <a:t>  </a:t>
            </a:r>
            <a:r>
              <a:rPr lang="fr-FR" sz="1800" dirty="0" err="1">
                <a:effectLst/>
                <a:latin typeface="Times New Roman" panose="02020603050405020304" pitchFamily="18" charset="0"/>
              </a:rPr>
              <a:t>Matière</a:t>
            </a:r>
            <a:r>
              <a:rPr lang="fr-FR" sz="1800" dirty="0">
                <a:effectLst/>
                <a:latin typeface="Times New Roman" panose="02020603050405020304" pitchFamily="18" charset="0"/>
              </a:rPr>
              <a:t> : tout ce qui est consommable ou l’</a:t>
            </a:r>
            <a:r>
              <a:rPr lang="fr-FR" sz="1800" dirty="0" err="1">
                <a:effectLst/>
                <a:latin typeface="Times New Roman" panose="02020603050405020304" pitchFamily="18" charset="0"/>
              </a:rPr>
              <a:t>élément</a:t>
            </a:r>
            <a:r>
              <a:rPr lang="fr-FR" sz="1800" dirty="0">
                <a:effectLst/>
                <a:latin typeface="Times New Roman" panose="02020603050405020304" pitchFamily="18" charset="0"/>
              </a:rPr>
              <a:t> qui est à transformer par le processus. </a:t>
            </a:r>
            <a:endParaRPr lang="fr-FR" dirty="0">
              <a:effectLst/>
            </a:endParaRPr>
          </a:p>
          <a:p>
            <a:pPr>
              <a:buFont typeface="Arial" panose="020B0604020202020204" pitchFamily="34" charset="0"/>
              <a:buNone/>
            </a:pPr>
            <a:r>
              <a:rPr lang="fr-FR" sz="1800" dirty="0">
                <a:effectLst/>
                <a:latin typeface="Symbol" pitchFamily="2" charset="2"/>
              </a:rPr>
              <a:t>  </a:t>
            </a:r>
            <a:r>
              <a:rPr lang="fr-FR" sz="1800" dirty="0" err="1">
                <a:effectLst/>
                <a:latin typeface="Times New Roman" panose="02020603050405020304" pitchFamily="18" charset="0"/>
              </a:rPr>
              <a:t>Méthode</a:t>
            </a:r>
            <a:r>
              <a:rPr lang="fr-FR" sz="1800" dirty="0">
                <a:effectLst/>
                <a:latin typeface="Times New Roman" panose="02020603050405020304" pitchFamily="18" charset="0"/>
              </a:rPr>
              <a:t> : correspond à la </a:t>
            </a:r>
            <a:r>
              <a:rPr lang="fr-FR" sz="1800" dirty="0" err="1">
                <a:effectLst/>
                <a:latin typeface="Times New Roman" panose="02020603050405020304" pitchFamily="18" charset="0"/>
              </a:rPr>
              <a:t>façon</a:t>
            </a:r>
            <a:r>
              <a:rPr lang="fr-FR" sz="1800" dirty="0">
                <a:effectLst/>
                <a:latin typeface="Times New Roman" panose="02020603050405020304" pitchFamily="18" charset="0"/>
              </a:rPr>
              <a:t> de faire, orale ou </a:t>
            </a:r>
            <a:r>
              <a:rPr lang="fr-FR" sz="1800" dirty="0" err="1">
                <a:effectLst/>
                <a:latin typeface="Times New Roman" panose="02020603050405020304" pitchFamily="18" charset="0"/>
              </a:rPr>
              <a:t>écrite</a:t>
            </a:r>
            <a:r>
              <a:rPr lang="fr-FR" sz="1800" dirty="0">
                <a:effectLst/>
                <a:latin typeface="Times New Roman" panose="02020603050405020304" pitchFamily="18" charset="0"/>
              </a:rPr>
              <a:t> (</a:t>
            </a:r>
            <a:r>
              <a:rPr lang="fr-FR" sz="1800" dirty="0" err="1">
                <a:effectLst/>
                <a:latin typeface="Times New Roman" panose="02020603050405020304" pitchFamily="18" charset="0"/>
              </a:rPr>
              <a:t>procédures</a:t>
            </a:r>
            <a:r>
              <a:rPr lang="fr-FR" sz="1800" dirty="0">
                <a:effectLst/>
                <a:latin typeface="Times New Roman" panose="02020603050405020304" pitchFamily="18" charset="0"/>
              </a:rPr>
              <a:t>, instructions...). </a:t>
            </a:r>
            <a:endParaRPr lang="fr-FR" dirty="0">
              <a:effectLst/>
            </a:endParaRPr>
          </a:p>
          <a:p>
            <a:pPr>
              <a:buFont typeface="Arial" panose="020B0604020202020204" pitchFamily="34" charset="0"/>
              <a:buNone/>
            </a:pPr>
            <a:r>
              <a:rPr lang="fr-FR" sz="1800" dirty="0">
                <a:effectLst/>
                <a:latin typeface="Symbol" pitchFamily="2" charset="2"/>
              </a:rPr>
              <a:t>  </a:t>
            </a:r>
            <a:r>
              <a:rPr lang="fr-FR" sz="1800" dirty="0">
                <a:effectLst/>
                <a:latin typeface="Times New Roman" panose="02020603050405020304" pitchFamily="18" charset="0"/>
              </a:rPr>
              <a:t>Milieu : environnement physique et humain, conditions de travail, aspect relationnel...</a:t>
            </a:r>
            <a:br>
              <a:rPr lang="fr-FR" sz="1800" dirty="0">
                <a:effectLst/>
                <a:latin typeface="Times New Roman" panose="02020603050405020304" pitchFamily="18" charset="0"/>
              </a:rPr>
            </a:br>
            <a:endParaRPr lang="fr-FR"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dirty="0">
                <a:effectLst/>
                <a:latin typeface="Times New Roman" panose="02020603050405020304" pitchFamily="18" charset="0"/>
              </a:rPr>
              <a:t>Les principaux objectifs de ce diagramme :</a:t>
            </a:r>
            <a:br>
              <a:rPr lang="fr-FR" sz="1800" dirty="0">
                <a:effectLst/>
                <a:latin typeface="Times New Roman" panose="02020603050405020304" pitchFamily="18" charset="0"/>
              </a:rPr>
            </a:br>
            <a:r>
              <a:rPr lang="fr-FR" sz="1800" dirty="0">
                <a:effectLst/>
                <a:latin typeface="Times New Roman" panose="02020603050405020304" pitchFamily="18" charset="0"/>
              </a:rPr>
              <a:t>- </a:t>
            </a:r>
            <a:r>
              <a:rPr lang="fr-FR" sz="1800" dirty="0" err="1">
                <a:effectLst/>
                <a:latin typeface="Times New Roman" panose="02020603050405020304" pitchFamily="18" charset="0"/>
              </a:rPr>
              <a:t>Représenter</a:t>
            </a:r>
            <a:r>
              <a:rPr lang="fr-FR" sz="1800" dirty="0">
                <a:effectLst/>
                <a:latin typeface="Times New Roman" panose="02020603050405020304" pitchFamily="18" charset="0"/>
              </a:rPr>
              <a:t> les causes d’un dysfonctionnement ou d’un </a:t>
            </a:r>
            <a:r>
              <a:rPr lang="fr-FR" sz="1800" dirty="0" err="1">
                <a:effectLst/>
                <a:latin typeface="Times New Roman" panose="02020603050405020304" pitchFamily="18" charset="0"/>
              </a:rPr>
              <a:t>problème</a:t>
            </a:r>
            <a:r>
              <a:rPr lang="fr-FR" sz="1800" dirty="0">
                <a:effectLst/>
                <a:latin typeface="Times New Roman" panose="02020603050405020304" pitchFamily="18" charset="0"/>
              </a:rPr>
              <a:t> de </a:t>
            </a:r>
            <a:r>
              <a:rPr lang="fr-FR" sz="1800" dirty="0" err="1">
                <a:effectLst/>
                <a:latin typeface="Times New Roman" panose="02020603050405020304" pitchFamily="18" charset="0"/>
              </a:rPr>
              <a:t>façon</a:t>
            </a:r>
            <a:r>
              <a:rPr lang="fr-FR" sz="1800" dirty="0">
                <a:effectLst/>
                <a:latin typeface="Times New Roman" panose="02020603050405020304" pitchFamily="18" charset="0"/>
              </a:rPr>
              <a:t> claire et </a:t>
            </a:r>
            <a:r>
              <a:rPr lang="fr-FR" sz="1800" dirty="0" err="1">
                <a:effectLst/>
                <a:latin typeface="Times New Roman" panose="02020603050405020304" pitchFamily="18" charset="0"/>
              </a:rPr>
              <a:t>structurée</a:t>
            </a:r>
            <a:r>
              <a:rPr lang="fr-FR" sz="1800" dirty="0">
                <a:effectLst/>
                <a:latin typeface="Times New Roman" panose="02020603050405020304" pitchFamily="18" charset="0"/>
              </a:rPr>
              <a:t>.</a:t>
            </a:r>
            <a:br>
              <a:rPr lang="fr-FR" sz="1800" dirty="0">
                <a:effectLst/>
                <a:latin typeface="Times New Roman" panose="02020603050405020304" pitchFamily="18" charset="0"/>
              </a:rPr>
            </a:br>
            <a:r>
              <a:rPr lang="fr-FR" sz="1800" dirty="0">
                <a:effectLst/>
                <a:latin typeface="Times New Roman" panose="02020603050405020304" pitchFamily="18" charset="0"/>
              </a:rPr>
              <a:t>- Classer les causes d’un dysfonctionnement ou d’un </a:t>
            </a:r>
            <a:r>
              <a:rPr lang="fr-FR" sz="1800" dirty="0" err="1">
                <a:effectLst/>
                <a:latin typeface="Times New Roman" panose="02020603050405020304" pitchFamily="18" charset="0"/>
              </a:rPr>
              <a:t>problème</a:t>
            </a:r>
            <a:r>
              <a:rPr lang="fr-FR" sz="1800" dirty="0">
                <a:effectLst/>
                <a:latin typeface="Times New Roman" panose="02020603050405020304" pitchFamily="18" charset="0"/>
              </a:rPr>
              <a:t>, en grandes familles </a:t>
            </a:r>
            <a:r>
              <a:rPr lang="fr-FR" sz="1800" dirty="0">
                <a:effectLst/>
                <a:latin typeface="Times New Roman,Bold" pitchFamily="2" charset="0"/>
              </a:rPr>
              <a:t>[2]. </a:t>
            </a:r>
            <a:endParaRPr lang="fr-FR" sz="2800" dirty="0">
              <a:effectLst/>
            </a:endParaRPr>
          </a:p>
          <a:p>
            <a:pPr>
              <a:buFont typeface="Arial" panose="020B0604020202020204" pitchFamily="34" charset="0"/>
              <a:buChar char="•"/>
            </a:pPr>
            <a:endParaRPr lang="fr-FR" sz="1800" dirty="0">
              <a:effectLst/>
              <a:latin typeface="Times New Roman" panose="02020603050405020304" pitchFamily="18" charset="0"/>
            </a:endParaRPr>
          </a:p>
          <a:p>
            <a:r>
              <a:rPr lang="fr-FR" sz="1800" b="1" i="1" u="sng" dirty="0">
                <a:effectLst/>
                <a:latin typeface="Times New Roman,Bold" pitchFamily="2" charset="0"/>
              </a:rPr>
              <a:t>Brainstorming (</a:t>
            </a:r>
            <a:r>
              <a:rPr lang="fr-FR" sz="1800" b="1" i="1" u="sng" dirty="0" err="1">
                <a:effectLst/>
                <a:latin typeface="Times New Roman,Bold" pitchFamily="2" charset="0"/>
              </a:rPr>
              <a:t>remue-méninges</a:t>
            </a:r>
            <a:r>
              <a:rPr lang="fr-FR" sz="1800" b="1" i="1" u="sng" dirty="0">
                <a:effectLst/>
                <a:latin typeface="Times New Roman,Bold" pitchFamily="2" charset="0"/>
              </a:rPr>
              <a:t>) </a:t>
            </a:r>
          </a:p>
          <a:p>
            <a:endParaRPr lang="fr-FR" sz="1800" b="1" i="1" u="sng" dirty="0">
              <a:effectLst/>
              <a:latin typeface="Times New Roman,Bold" pitchFamily="2" charset="0"/>
            </a:endParaRPr>
          </a:p>
          <a:p>
            <a:r>
              <a:rPr lang="fr-FR" sz="1800" dirty="0">
                <a:effectLst/>
                <a:latin typeface="Times New Roman" panose="02020603050405020304" pitchFamily="18" charset="0"/>
              </a:rPr>
              <a:t>Il s’agit d’une </a:t>
            </a:r>
            <a:r>
              <a:rPr lang="fr-FR" sz="1800" dirty="0" err="1">
                <a:effectLst/>
                <a:latin typeface="Times New Roman" panose="02020603050405020304" pitchFamily="18" charset="0"/>
              </a:rPr>
              <a:t>séance</a:t>
            </a:r>
            <a:r>
              <a:rPr lang="fr-FR" sz="1800" dirty="0">
                <a:effectLst/>
                <a:latin typeface="Times New Roman" panose="02020603050405020304" pitchFamily="18" charset="0"/>
              </a:rPr>
              <a:t> de travail permettant de produire, en groupe, un maximum d’</a:t>
            </a:r>
            <a:r>
              <a:rPr lang="fr-FR" sz="1800" dirty="0" err="1">
                <a:effectLst/>
                <a:latin typeface="Times New Roman" panose="02020603050405020304" pitchFamily="18" charset="0"/>
              </a:rPr>
              <a:t>idées</a:t>
            </a:r>
            <a:r>
              <a:rPr lang="fr-FR" sz="1800" dirty="0">
                <a:effectLst/>
                <a:latin typeface="Times New Roman" panose="02020603050405020304" pitchFamily="18" charset="0"/>
              </a:rPr>
              <a:t>, dans un minimum de temps sur un </a:t>
            </a:r>
            <a:r>
              <a:rPr lang="fr-FR" sz="1800" dirty="0" err="1">
                <a:effectLst/>
                <a:latin typeface="Times New Roman" panose="02020603050405020304" pitchFamily="18" charset="0"/>
              </a:rPr>
              <a:t>thème</a:t>
            </a:r>
            <a:r>
              <a:rPr lang="fr-FR" sz="1800" dirty="0">
                <a:effectLst/>
                <a:latin typeface="Times New Roman" panose="02020603050405020304" pitchFamily="18" charset="0"/>
              </a:rPr>
              <a:t> donné.</a:t>
            </a:r>
            <a:br>
              <a:rPr lang="fr-FR" sz="1800" dirty="0">
                <a:effectLst/>
                <a:latin typeface="Times New Roman" panose="02020603050405020304" pitchFamily="18" charset="0"/>
              </a:rPr>
            </a:br>
            <a:r>
              <a:rPr lang="fr-FR" sz="1800" dirty="0">
                <a:effectLst/>
                <a:latin typeface="Times New Roman" panose="02020603050405020304" pitchFamily="18" charset="0"/>
              </a:rPr>
              <a:t>Cette technique est </a:t>
            </a:r>
            <a:r>
              <a:rPr lang="fr-FR" sz="1800" dirty="0" err="1">
                <a:effectLst/>
                <a:latin typeface="Times New Roman" panose="02020603050405020304" pitchFamily="18" charset="0"/>
              </a:rPr>
              <a:t>utilisée</a:t>
            </a:r>
            <a:r>
              <a:rPr lang="fr-FR" sz="1800" dirty="0">
                <a:effectLst/>
                <a:latin typeface="Times New Roman" panose="02020603050405020304" pitchFamily="18" charset="0"/>
              </a:rPr>
              <a:t> dans la plupart des </a:t>
            </a:r>
            <a:r>
              <a:rPr lang="fr-FR" sz="1800" dirty="0" err="1">
                <a:effectLst/>
                <a:latin typeface="Times New Roman" panose="02020603050405020304" pitchFamily="18" charset="0"/>
              </a:rPr>
              <a:t>étapes</a:t>
            </a:r>
            <a:r>
              <a:rPr lang="fr-FR" sz="1800" dirty="0">
                <a:effectLst/>
                <a:latin typeface="Times New Roman" panose="02020603050405020304" pitchFamily="18" charset="0"/>
              </a:rPr>
              <a:t> de la </a:t>
            </a:r>
            <a:r>
              <a:rPr lang="fr-FR" sz="1800" dirty="0" err="1">
                <a:effectLst/>
                <a:latin typeface="Times New Roman" panose="02020603050405020304" pitchFamily="18" charset="0"/>
              </a:rPr>
              <a:t>résolution</a:t>
            </a:r>
            <a:r>
              <a:rPr lang="fr-FR" sz="1800" dirty="0">
                <a:effectLst/>
                <a:latin typeface="Times New Roman" panose="02020603050405020304" pitchFamily="18" charset="0"/>
              </a:rPr>
              <a:t> de </a:t>
            </a:r>
            <a:r>
              <a:rPr lang="fr-FR" sz="1800" dirty="0" err="1">
                <a:effectLst/>
                <a:latin typeface="Times New Roman" panose="02020603050405020304" pitchFamily="18" charset="0"/>
              </a:rPr>
              <a:t>problèmes</a:t>
            </a:r>
            <a:r>
              <a:rPr lang="fr-FR" sz="1800" dirty="0">
                <a:effectLst/>
                <a:latin typeface="Times New Roman" panose="02020603050405020304" pitchFamily="18" charset="0"/>
              </a:rPr>
              <a:t> pour : </a:t>
            </a:r>
            <a:endParaRPr lang="fr-FR" dirty="0"/>
          </a:p>
          <a:p>
            <a:pPr>
              <a:buFont typeface="Arial" panose="020B0604020202020204" pitchFamily="34" charset="0"/>
              <a:buNone/>
            </a:pPr>
            <a:r>
              <a:rPr lang="fr-FR" sz="1800" dirty="0">
                <a:effectLst/>
                <a:latin typeface="Symbol" pitchFamily="2" charset="2"/>
              </a:rPr>
              <a:t>  </a:t>
            </a:r>
            <a:r>
              <a:rPr lang="fr-FR" sz="1800" dirty="0">
                <a:effectLst/>
                <a:latin typeface="Times New Roman" panose="02020603050405020304" pitchFamily="18" charset="0"/>
              </a:rPr>
              <a:t>identifier le </a:t>
            </a:r>
            <a:r>
              <a:rPr lang="fr-FR" sz="1800" dirty="0" err="1">
                <a:effectLst/>
                <a:latin typeface="Times New Roman" panose="02020603050405020304" pitchFamily="18" charset="0"/>
              </a:rPr>
              <a:t>problème</a:t>
            </a:r>
            <a:r>
              <a:rPr lang="fr-FR" sz="1800" dirty="0">
                <a:effectLst/>
                <a:latin typeface="Times New Roman" panose="02020603050405020304" pitchFamily="18" charset="0"/>
              </a:rPr>
              <a:t>, </a:t>
            </a:r>
            <a:endParaRPr lang="fr-FR" dirty="0">
              <a:effectLst/>
            </a:endParaRPr>
          </a:p>
          <a:p>
            <a:pPr>
              <a:buFont typeface="Arial" panose="020B0604020202020204" pitchFamily="34" charset="0"/>
              <a:buNone/>
            </a:pPr>
            <a:r>
              <a:rPr lang="fr-FR" sz="1800" dirty="0">
                <a:effectLst/>
                <a:latin typeface="Symbol" pitchFamily="2" charset="2"/>
              </a:rPr>
              <a:t>  </a:t>
            </a:r>
            <a:r>
              <a:rPr lang="fr-FR" sz="1800" dirty="0">
                <a:effectLst/>
                <a:latin typeface="Times New Roman" panose="02020603050405020304" pitchFamily="18" charset="0"/>
              </a:rPr>
              <a:t>rechercher ses causes, </a:t>
            </a:r>
            <a:endParaRPr lang="fr-FR" dirty="0">
              <a:effectLst/>
            </a:endParaRPr>
          </a:p>
          <a:p>
            <a:pPr>
              <a:buFont typeface="Arial" panose="020B0604020202020204" pitchFamily="34" charset="0"/>
              <a:buNone/>
            </a:pPr>
            <a:r>
              <a:rPr lang="fr-FR" sz="1800" dirty="0">
                <a:effectLst/>
                <a:latin typeface="Symbol" pitchFamily="2" charset="2"/>
              </a:rPr>
              <a:t>  </a:t>
            </a:r>
            <a:r>
              <a:rPr lang="fr-FR" sz="1800" dirty="0">
                <a:effectLst/>
                <a:latin typeface="Times New Roman" panose="02020603050405020304" pitchFamily="18" charset="0"/>
              </a:rPr>
              <a:t>proposer des solutions à ce </a:t>
            </a:r>
            <a:r>
              <a:rPr lang="fr-FR" sz="1800" dirty="0" err="1">
                <a:effectLst/>
                <a:latin typeface="Times New Roman" panose="02020603050405020304" pitchFamily="18" charset="0"/>
              </a:rPr>
              <a:t>problème</a:t>
            </a:r>
            <a:r>
              <a:rPr lang="fr-FR" sz="1800" dirty="0">
                <a:effectLst/>
                <a:latin typeface="Times New Roman" panose="02020603050405020304" pitchFamily="18" charset="0"/>
              </a:rPr>
              <a:t>.</a:t>
            </a:r>
          </a:p>
          <a:p>
            <a:pPr>
              <a:buFont typeface="Arial" panose="020B0604020202020204" pitchFamily="34" charset="0"/>
              <a:buNone/>
            </a:pPr>
            <a:endParaRPr lang="fr-FR" sz="1800" dirty="0">
              <a:effectLst/>
              <a:latin typeface="Times New Roman" panose="02020603050405020304" pitchFamily="18" charset="0"/>
            </a:endParaRPr>
          </a:p>
          <a:p>
            <a:r>
              <a:rPr lang="fr-FR" sz="1800" dirty="0">
                <a:effectLst/>
                <a:latin typeface="Times New Roman" panose="02020603050405020304" pitchFamily="18" charset="0"/>
              </a:rPr>
              <a:t>Il s’agit d’une </a:t>
            </a:r>
            <a:r>
              <a:rPr lang="fr-FR" sz="1800" dirty="0" err="1">
                <a:effectLst/>
                <a:latin typeface="Times New Roman" panose="02020603050405020304" pitchFamily="18" charset="0"/>
              </a:rPr>
              <a:t>séance</a:t>
            </a:r>
            <a:r>
              <a:rPr lang="fr-FR" sz="1800" dirty="0">
                <a:effectLst/>
                <a:latin typeface="Times New Roman" panose="02020603050405020304" pitchFamily="18" charset="0"/>
              </a:rPr>
              <a:t> de travail permettant de produire, en groupe, un maximum d’</a:t>
            </a:r>
            <a:r>
              <a:rPr lang="fr-FR" sz="1800" dirty="0" err="1">
                <a:effectLst/>
                <a:latin typeface="Times New Roman" panose="02020603050405020304" pitchFamily="18" charset="0"/>
              </a:rPr>
              <a:t>idées</a:t>
            </a:r>
            <a:r>
              <a:rPr lang="fr-FR" sz="1800" dirty="0">
                <a:effectLst/>
                <a:latin typeface="Times New Roman" panose="02020603050405020304" pitchFamily="18" charset="0"/>
              </a:rPr>
              <a:t>, dans un minimum de temps sur un </a:t>
            </a:r>
            <a:r>
              <a:rPr lang="fr-FR" sz="1800" dirty="0" err="1">
                <a:effectLst/>
                <a:latin typeface="Times New Roman" panose="02020603050405020304" pitchFamily="18" charset="0"/>
              </a:rPr>
              <a:t>thème</a:t>
            </a:r>
            <a:r>
              <a:rPr lang="fr-FR" sz="1800" dirty="0">
                <a:effectLst/>
                <a:latin typeface="Times New Roman" panose="02020603050405020304" pitchFamily="18" charset="0"/>
              </a:rPr>
              <a:t> donné.</a:t>
            </a:r>
            <a:br>
              <a:rPr lang="fr-FR" sz="1800" dirty="0">
                <a:effectLst/>
                <a:latin typeface="Times New Roman" panose="02020603050405020304" pitchFamily="18" charset="0"/>
              </a:rPr>
            </a:br>
            <a:r>
              <a:rPr lang="fr-FR" sz="1800" dirty="0">
                <a:effectLst/>
                <a:latin typeface="Times New Roman" panose="02020603050405020304" pitchFamily="18" charset="0"/>
              </a:rPr>
              <a:t>Cette technique est </a:t>
            </a:r>
            <a:r>
              <a:rPr lang="fr-FR" sz="1800" dirty="0" err="1">
                <a:effectLst/>
                <a:latin typeface="Times New Roman" panose="02020603050405020304" pitchFamily="18" charset="0"/>
              </a:rPr>
              <a:t>utilisée</a:t>
            </a:r>
            <a:r>
              <a:rPr lang="fr-FR" sz="1800" dirty="0">
                <a:effectLst/>
                <a:latin typeface="Times New Roman" panose="02020603050405020304" pitchFamily="18" charset="0"/>
              </a:rPr>
              <a:t> dans la plupart des </a:t>
            </a:r>
            <a:r>
              <a:rPr lang="fr-FR" sz="1800" dirty="0" err="1">
                <a:effectLst/>
                <a:latin typeface="Times New Roman" panose="02020603050405020304" pitchFamily="18" charset="0"/>
              </a:rPr>
              <a:t>étapes</a:t>
            </a:r>
            <a:r>
              <a:rPr lang="fr-FR" sz="1800" dirty="0">
                <a:effectLst/>
                <a:latin typeface="Times New Roman" panose="02020603050405020304" pitchFamily="18" charset="0"/>
              </a:rPr>
              <a:t> de la </a:t>
            </a:r>
            <a:r>
              <a:rPr lang="fr-FR" sz="1800" dirty="0" err="1">
                <a:effectLst/>
                <a:latin typeface="Times New Roman" panose="02020603050405020304" pitchFamily="18" charset="0"/>
              </a:rPr>
              <a:t>résolution</a:t>
            </a:r>
            <a:r>
              <a:rPr lang="fr-FR" sz="1800" dirty="0">
                <a:effectLst/>
                <a:latin typeface="Times New Roman" panose="02020603050405020304" pitchFamily="18" charset="0"/>
              </a:rPr>
              <a:t> de </a:t>
            </a:r>
            <a:r>
              <a:rPr lang="fr-FR" sz="1800" dirty="0" err="1">
                <a:effectLst/>
                <a:latin typeface="Times New Roman" panose="02020603050405020304" pitchFamily="18" charset="0"/>
              </a:rPr>
              <a:t>problèmes</a:t>
            </a:r>
            <a:r>
              <a:rPr lang="fr-FR" sz="1800" dirty="0">
                <a:effectLst/>
                <a:latin typeface="Times New Roman" panose="02020603050405020304" pitchFamily="18" charset="0"/>
              </a:rPr>
              <a:t> pour : </a:t>
            </a:r>
            <a:endParaRPr lang="fr-FR" sz="2800" dirty="0"/>
          </a:p>
          <a:p>
            <a:pPr>
              <a:buFont typeface="Arial" panose="020B0604020202020204" pitchFamily="34" charset="0"/>
              <a:buNone/>
            </a:pPr>
            <a:r>
              <a:rPr lang="fr-FR" sz="1800" dirty="0">
                <a:effectLst/>
                <a:latin typeface="Symbol" pitchFamily="2" charset="2"/>
              </a:rPr>
              <a:t>  </a:t>
            </a:r>
            <a:r>
              <a:rPr lang="fr-FR" sz="1800" dirty="0">
                <a:effectLst/>
                <a:latin typeface="Times New Roman" panose="02020603050405020304" pitchFamily="18" charset="0"/>
              </a:rPr>
              <a:t>identifier le </a:t>
            </a:r>
            <a:r>
              <a:rPr lang="fr-FR" sz="1800" dirty="0" err="1">
                <a:effectLst/>
                <a:latin typeface="Times New Roman" panose="02020603050405020304" pitchFamily="18" charset="0"/>
              </a:rPr>
              <a:t>problème</a:t>
            </a:r>
            <a:r>
              <a:rPr lang="fr-FR" sz="1800" dirty="0">
                <a:effectLst/>
                <a:latin typeface="Times New Roman" panose="02020603050405020304" pitchFamily="18" charset="0"/>
              </a:rPr>
              <a:t>, </a:t>
            </a:r>
            <a:endParaRPr lang="fr-FR" sz="2800" dirty="0">
              <a:effectLst/>
            </a:endParaRPr>
          </a:p>
          <a:p>
            <a:pPr>
              <a:buFont typeface="Arial" panose="020B0604020202020204" pitchFamily="34" charset="0"/>
              <a:buNone/>
            </a:pPr>
            <a:r>
              <a:rPr lang="fr-FR" sz="1800" dirty="0">
                <a:effectLst/>
                <a:latin typeface="Symbol" pitchFamily="2" charset="2"/>
              </a:rPr>
              <a:t>  </a:t>
            </a:r>
            <a:r>
              <a:rPr lang="fr-FR" sz="1800" dirty="0">
                <a:effectLst/>
                <a:latin typeface="Times New Roman" panose="02020603050405020304" pitchFamily="18" charset="0"/>
              </a:rPr>
              <a:t>rechercher ses causes, </a:t>
            </a:r>
            <a:endParaRPr lang="fr-FR" sz="2800" dirty="0">
              <a:effectLst/>
            </a:endParaRPr>
          </a:p>
          <a:p>
            <a:pPr>
              <a:buFont typeface="Arial" panose="020B0604020202020204" pitchFamily="34" charset="0"/>
              <a:buNone/>
            </a:pPr>
            <a:r>
              <a:rPr lang="fr-FR" sz="1800" dirty="0">
                <a:effectLst/>
                <a:latin typeface="Symbol" pitchFamily="2" charset="2"/>
              </a:rPr>
              <a:t>  </a:t>
            </a:r>
            <a:r>
              <a:rPr lang="fr-FR" sz="1800" dirty="0">
                <a:effectLst/>
                <a:latin typeface="Times New Roman" panose="02020603050405020304" pitchFamily="18" charset="0"/>
              </a:rPr>
              <a:t>proposer des solutions à ce </a:t>
            </a:r>
            <a:r>
              <a:rPr lang="fr-FR" sz="1800" dirty="0" err="1">
                <a:effectLst/>
                <a:latin typeface="Times New Roman" panose="02020603050405020304" pitchFamily="18" charset="0"/>
              </a:rPr>
              <a:t>problème</a:t>
            </a:r>
            <a:r>
              <a:rPr lang="fr-FR" sz="1800" dirty="0">
                <a:effectLst/>
                <a:latin typeface="Times New Roman" panose="02020603050405020304" pitchFamily="18" charset="0"/>
              </a:rPr>
              <a:t>.</a:t>
            </a:r>
            <a:br>
              <a:rPr lang="fr-FR" sz="1800" dirty="0">
                <a:effectLst/>
                <a:latin typeface="Times New Roman" panose="02020603050405020304" pitchFamily="18" charset="0"/>
              </a:rPr>
            </a:br>
            <a:endParaRPr lang="fr-FR" sz="2800" dirty="0">
              <a:effectLst/>
            </a:endParaRPr>
          </a:p>
          <a:p>
            <a:br>
              <a:rPr lang="fr-FR" sz="1800" dirty="0">
                <a:effectLst/>
                <a:latin typeface="Times New Roman" panose="02020603050405020304" pitchFamily="18" charset="0"/>
              </a:rPr>
            </a:br>
            <a:r>
              <a:rPr lang="fr-FR" sz="1800" b="1" i="1" u="sng" dirty="0">
                <a:effectLst/>
                <a:latin typeface="Times New Roman,Bold" pitchFamily="2" charset="0"/>
              </a:rPr>
              <a:t>Diagramme de Pareto : </a:t>
            </a:r>
            <a:endParaRPr lang="fr-FR" b="1" i="1" u="sng" dirty="0"/>
          </a:p>
          <a:p>
            <a:endParaRPr lang="fr-FR" sz="1800" dirty="0">
              <a:effectLst/>
              <a:latin typeface="Times New Roman" panose="02020603050405020304" pitchFamily="18" charset="0"/>
            </a:endParaRPr>
          </a:p>
          <a:p>
            <a:r>
              <a:rPr lang="fr-FR" sz="1800" dirty="0">
                <a:effectLst/>
                <a:latin typeface="Times New Roman" panose="02020603050405020304" pitchFamily="18" charset="0"/>
              </a:rPr>
              <a:t>Le diagramme de Pareto est un moyen simple pour classer les </a:t>
            </a:r>
            <a:r>
              <a:rPr lang="fr-FR" sz="1800" dirty="0" err="1">
                <a:effectLst/>
                <a:latin typeface="Times New Roman" panose="02020603050405020304" pitchFamily="18" charset="0"/>
              </a:rPr>
              <a:t>phénomènes</a:t>
            </a:r>
            <a:r>
              <a:rPr lang="fr-FR" sz="1800" dirty="0">
                <a:effectLst/>
                <a:latin typeface="Times New Roman" panose="02020603050405020304" pitchFamily="18" charset="0"/>
              </a:rPr>
              <a:t> par ordre d’importance. Il se </a:t>
            </a:r>
            <a:r>
              <a:rPr lang="fr-FR" sz="1800" dirty="0" err="1">
                <a:effectLst/>
                <a:latin typeface="Times New Roman" panose="02020603050405020304" pitchFamily="18" charset="0"/>
              </a:rPr>
              <a:t>présente</a:t>
            </a:r>
            <a:r>
              <a:rPr lang="fr-FR" sz="1800" dirty="0">
                <a:effectLst/>
                <a:latin typeface="Times New Roman" panose="02020603050405020304" pitchFamily="18" charset="0"/>
              </a:rPr>
              <a:t> sous la forme d’un histogramme classant les causes d’un </a:t>
            </a:r>
            <a:r>
              <a:rPr lang="fr-FR" sz="1800" dirty="0" err="1">
                <a:effectLst/>
                <a:latin typeface="Times New Roman" panose="02020603050405020304" pitchFamily="18" charset="0"/>
              </a:rPr>
              <a:t>problème</a:t>
            </a:r>
            <a:r>
              <a:rPr lang="fr-FR" sz="1800" dirty="0">
                <a:effectLst/>
                <a:latin typeface="Times New Roman" panose="02020603050405020304" pitchFamily="18" charset="0"/>
              </a:rPr>
              <a:t> en ordre </a:t>
            </a:r>
            <a:r>
              <a:rPr lang="fr-FR" sz="1800" dirty="0" err="1">
                <a:effectLst/>
                <a:latin typeface="Times New Roman" panose="02020603050405020304" pitchFamily="18" charset="0"/>
              </a:rPr>
              <a:t>décroissant</a:t>
            </a:r>
            <a:r>
              <a:rPr lang="fr-FR" sz="1800" dirty="0">
                <a:effectLst/>
                <a:latin typeface="Times New Roman" panose="02020603050405020304" pitchFamily="18" charset="0"/>
              </a:rPr>
              <a:t>, afin de mettre en </a:t>
            </a:r>
            <a:r>
              <a:rPr lang="fr-FR" sz="1800" dirty="0" err="1">
                <a:effectLst/>
                <a:latin typeface="Times New Roman" panose="02020603050405020304" pitchFamily="18" charset="0"/>
              </a:rPr>
              <a:t>évidence</a:t>
            </a:r>
            <a:r>
              <a:rPr lang="fr-FR" sz="1800" dirty="0">
                <a:effectLst/>
                <a:latin typeface="Times New Roman" panose="02020603050405020304" pitchFamily="18" charset="0"/>
              </a:rPr>
              <a:t> les causes principales. Les colonnes les plus grandes sont conventionnellement à gauche et </a:t>
            </a:r>
            <a:r>
              <a:rPr lang="fr-FR" sz="1800" dirty="0" err="1">
                <a:effectLst/>
                <a:latin typeface="Times New Roman" panose="02020603050405020304" pitchFamily="18" charset="0"/>
              </a:rPr>
              <a:t>décroissent</a:t>
            </a:r>
            <a:r>
              <a:rPr lang="fr-FR" sz="1800" dirty="0">
                <a:effectLst/>
                <a:latin typeface="Times New Roman" panose="02020603050405020304" pitchFamily="18" charset="0"/>
              </a:rPr>
              <a:t> vers la droite ; une ligne de cumul indique l’importance relative des colonnes.</a:t>
            </a:r>
          </a:p>
          <a:p>
            <a:endParaRPr lang="fr-FR" sz="1800" dirty="0">
              <a:effectLst/>
              <a:latin typeface="Times New Roman" panose="02020603050405020304" pitchFamily="18" charset="0"/>
            </a:endParaRPr>
          </a:p>
          <a:p>
            <a:endParaRPr lang="fr-FR" sz="1800" b="1" i="1" u="sng"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1" u="sng" dirty="0">
                <a:effectLst/>
                <a:latin typeface="Times New Roman,Bold" pitchFamily="2" charset="0"/>
              </a:rPr>
              <a:t>Le vote </a:t>
            </a:r>
            <a:r>
              <a:rPr lang="fr-FR" sz="1800" b="1" i="1" u="sng" dirty="0" err="1">
                <a:effectLst/>
                <a:latin typeface="Times New Roman,Bold" pitchFamily="2" charset="0"/>
              </a:rPr>
              <a:t>pondére</a:t>
            </a:r>
            <a:r>
              <a:rPr lang="fr-FR" sz="1800" b="1" i="1" u="sng" dirty="0">
                <a:effectLst/>
                <a:latin typeface="Times New Roman,Bold" pitchFamily="2" charset="0"/>
              </a:rPr>
              <a:t>́ </a:t>
            </a:r>
            <a:endParaRPr lang="fr-FR" sz="2800" b="1" i="1" u="sng" dirty="0"/>
          </a:p>
          <a:p>
            <a:endParaRPr lang="fr-FR"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rPr>
              <a:t>Technique de </a:t>
            </a:r>
            <a:r>
              <a:rPr lang="fr-FR" sz="1800" dirty="0" err="1">
                <a:effectLst/>
                <a:latin typeface="Times New Roman" panose="02020603050405020304" pitchFamily="18" charset="0"/>
              </a:rPr>
              <a:t>sélection</a:t>
            </a:r>
            <a:r>
              <a:rPr lang="fr-FR" sz="1800" dirty="0">
                <a:effectLst/>
                <a:latin typeface="Times New Roman" panose="02020603050405020304" pitchFamily="18" charset="0"/>
              </a:rPr>
              <a:t> finale du </a:t>
            </a:r>
            <a:r>
              <a:rPr lang="fr-FR" sz="1800" dirty="0" err="1">
                <a:effectLst/>
                <a:latin typeface="Times New Roman" panose="02020603050405020304" pitchFamily="18" charset="0"/>
              </a:rPr>
              <a:t>problème</a:t>
            </a:r>
            <a:r>
              <a:rPr lang="fr-FR" sz="1800" dirty="0">
                <a:effectLst/>
                <a:latin typeface="Times New Roman" panose="02020603050405020304" pitchFamily="18" charset="0"/>
              </a:rPr>
              <a:t> que le groupe souhaite </a:t>
            </a:r>
            <a:r>
              <a:rPr lang="fr-FR" sz="1800" dirty="0" err="1">
                <a:effectLst/>
                <a:latin typeface="Times New Roman" panose="02020603050405020304" pitchFamily="18" charset="0"/>
              </a:rPr>
              <a:t>résoudre</a:t>
            </a:r>
            <a:r>
              <a:rPr lang="fr-FR" sz="1800" dirty="0">
                <a:effectLst/>
                <a:latin typeface="Times New Roman" panose="02020603050405020304" pitchFamily="18" charset="0"/>
              </a:rPr>
              <a:t> en premier, à partir des </a:t>
            </a:r>
            <a:r>
              <a:rPr lang="fr-FR" sz="1800" dirty="0" err="1">
                <a:effectLst/>
                <a:latin typeface="Times New Roman" panose="02020603050405020304" pitchFamily="18" charset="0"/>
              </a:rPr>
              <a:t>résultats</a:t>
            </a:r>
            <a:r>
              <a:rPr lang="fr-FR" sz="1800" dirty="0">
                <a:effectLst/>
                <a:latin typeface="Times New Roman" panose="02020603050405020304" pitchFamily="18" charset="0"/>
              </a:rPr>
              <a:t> d'un vote simple (Technique de </a:t>
            </a:r>
            <a:r>
              <a:rPr lang="fr-FR" sz="1800" dirty="0" err="1">
                <a:effectLst/>
                <a:latin typeface="Times New Roman" panose="02020603050405020304" pitchFamily="18" charset="0"/>
              </a:rPr>
              <a:t>présélection</a:t>
            </a:r>
            <a:r>
              <a:rPr lang="fr-FR" sz="1800" dirty="0">
                <a:effectLst/>
                <a:latin typeface="Times New Roman" panose="02020603050405020304" pitchFamily="18" charset="0"/>
              </a:rPr>
              <a:t> des </a:t>
            </a:r>
            <a:r>
              <a:rPr lang="fr-FR" sz="1800" dirty="0" err="1">
                <a:effectLst/>
                <a:latin typeface="Times New Roman" panose="02020603050405020304" pitchFamily="18" charset="0"/>
              </a:rPr>
              <a:t>problèmes</a:t>
            </a:r>
            <a:r>
              <a:rPr lang="fr-FR" sz="1800" dirty="0">
                <a:effectLst/>
                <a:latin typeface="Times New Roman" panose="02020603050405020304" pitchFamily="18" charset="0"/>
              </a:rPr>
              <a:t> à traiter suite à une </a:t>
            </a:r>
            <a:r>
              <a:rPr lang="fr-FR" sz="1800" dirty="0" err="1">
                <a:effectLst/>
                <a:latin typeface="Times New Roman" panose="02020603050405020304" pitchFamily="18" charset="0"/>
              </a:rPr>
              <a:t>séance</a:t>
            </a:r>
            <a:r>
              <a:rPr lang="fr-FR" sz="1800" dirty="0">
                <a:effectLst/>
                <a:latin typeface="Times New Roman" panose="02020603050405020304" pitchFamily="18" charset="0"/>
              </a:rPr>
              <a:t> de brainstorming).</a:t>
            </a:r>
            <a:br>
              <a:rPr lang="fr-FR" sz="1800" dirty="0">
                <a:effectLst/>
                <a:latin typeface="Times New Roman" panose="02020603050405020304" pitchFamily="18" charset="0"/>
              </a:rPr>
            </a:br>
            <a:r>
              <a:rPr lang="fr-FR" sz="1800" dirty="0">
                <a:effectLst/>
                <a:latin typeface="Times New Roman" panose="02020603050405020304" pitchFamily="18" charset="0"/>
              </a:rPr>
              <a:t>Les sujets sont </a:t>
            </a:r>
            <a:r>
              <a:rPr lang="fr-FR" sz="1800" dirty="0" err="1">
                <a:effectLst/>
                <a:latin typeface="Times New Roman" panose="02020603050405020304" pitchFamily="18" charset="0"/>
              </a:rPr>
              <a:t>classés</a:t>
            </a:r>
            <a:r>
              <a:rPr lang="fr-FR" sz="1800" dirty="0">
                <a:effectLst/>
                <a:latin typeface="Times New Roman" panose="02020603050405020304" pitchFamily="18" charset="0"/>
              </a:rPr>
              <a:t> par ordre de </a:t>
            </a:r>
            <a:r>
              <a:rPr lang="fr-FR" sz="1800" dirty="0" err="1">
                <a:effectLst/>
                <a:latin typeface="Times New Roman" panose="02020603050405020304" pitchFamily="18" charset="0"/>
              </a:rPr>
              <a:t>priorite</a:t>
            </a:r>
            <a:r>
              <a:rPr lang="fr-FR" sz="1800" dirty="0">
                <a:effectLst/>
                <a:latin typeface="Times New Roman" panose="02020603050405020304" pitchFamily="18" charset="0"/>
              </a:rPr>
              <a:t>́ avec une </a:t>
            </a:r>
            <a:r>
              <a:rPr lang="fr-FR" sz="1800" dirty="0" err="1">
                <a:effectLst/>
                <a:latin typeface="Times New Roman" panose="02020603050405020304" pitchFamily="18" charset="0"/>
              </a:rPr>
              <a:t>pondération</a:t>
            </a:r>
            <a:r>
              <a:rPr lang="fr-FR" sz="1800" dirty="0">
                <a:effectLst/>
                <a:latin typeface="Times New Roman" panose="02020603050405020304" pitchFamily="18" charset="0"/>
              </a:rPr>
              <a:t> en fonction de leur classement (par exemple 3 pour </a:t>
            </a:r>
            <a:r>
              <a:rPr lang="fr-FR" sz="1800" dirty="0" err="1">
                <a:effectLst/>
                <a:latin typeface="Times New Roman" panose="02020603050405020304" pitchFamily="18" charset="0"/>
              </a:rPr>
              <a:t>très</a:t>
            </a:r>
            <a:r>
              <a:rPr lang="fr-FR" sz="1800" dirty="0">
                <a:effectLst/>
                <a:latin typeface="Times New Roman" panose="02020603050405020304" pitchFamily="18" charset="0"/>
              </a:rPr>
              <a:t> important, 1 pour peu important... ou inversement). </a:t>
            </a:r>
            <a:endParaRPr lang="fr-FR" sz="2800" dirty="0"/>
          </a:p>
          <a:p>
            <a:endParaRPr lang="fr-FR" sz="1800" b="1" i="1"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1" dirty="0">
                <a:effectLst/>
                <a:latin typeface="Times New Roman" panose="02020603050405020304" pitchFamily="18" charset="0"/>
              </a:rPr>
              <a:t>Le vote </a:t>
            </a:r>
            <a:r>
              <a:rPr lang="fr-FR" sz="1800" b="1" i="1" dirty="0" err="1">
                <a:effectLst/>
                <a:latin typeface="Times New Roman" panose="02020603050405020304" pitchFamily="18" charset="0"/>
              </a:rPr>
              <a:t>pondére</a:t>
            </a:r>
            <a:r>
              <a:rPr lang="fr-FR" sz="1800" b="1" i="1" dirty="0">
                <a:effectLst/>
                <a:latin typeface="Times New Roman" panose="02020603050405020304" pitchFamily="18" charset="0"/>
              </a:rPr>
              <a:t>́ simple :</a:t>
            </a:r>
            <a:br>
              <a:rPr lang="fr-FR" sz="1800" dirty="0">
                <a:effectLst/>
                <a:latin typeface="Times New Roman" panose="02020603050405020304" pitchFamily="18" charset="0"/>
              </a:rPr>
            </a:br>
            <a:r>
              <a:rPr lang="fr-FR" sz="1800" dirty="0">
                <a:effectLst/>
                <a:latin typeface="Times New Roman" panose="02020603050405020304" pitchFamily="18" charset="0"/>
              </a:rPr>
              <a:t>C'est un vote </a:t>
            </a:r>
            <a:r>
              <a:rPr lang="fr-FR" sz="1800" dirty="0" err="1">
                <a:effectLst/>
                <a:latin typeface="Times New Roman" panose="02020603050405020304" pitchFamily="18" charset="0"/>
              </a:rPr>
              <a:t>pondére</a:t>
            </a:r>
            <a:r>
              <a:rPr lang="fr-FR" sz="1800" dirty="0">
                <a:effectLst/>
                <a:latin typeface="Times New Roman" panose="02020603050405020304" pitchFamily="18" charset="0"/>
              </a:rPr>
              <a:t>́ mais sans </a:t>
            </a:r>
            <a:r>
              <a:rPr lang="fr-FR" sz="1800" dirty="0" err="1">
                <a:effectLst/>
                <a:latin typeface="Times New Roman" panose="02020603050405020304" pitchFamily="18" charset="0"/>
              </a:rPr>
              <a:t>critère</a:t>
            </a:r>
            <a:r>
              <a:rPr lang="fr-FR" sz="1800" dirty="0">
                <a:effectLst/>
                <a:latin typeface="Times New Roman" panose="02020603050405020304" pitchFamily="18" charset="0"/>
              </a:rPr>
              <a:t> </a:t>
            </a:r>
            <a:r>
              <a:rPr lang="fr-FR" sz="1800" dirty="0" err="1">
                <a:effectLst/>
                <a:latin typeface="Times New Roman" panose="02020603050405020304" pitchFamily="18" charset="0"/>
              </a:rPr>
              <a:t>spécifique</a:t>
            </a:r>
            <a:r>
              <a:rPr lang="fr-FR" sz="1800" dirty="0">
                <a:effectLst/>
                <a:latin typeface="Times New Roman" panose="02020603050405020304" pitchFamily="18" charset="0"/>
              </a:rPr>
              <a:t>. Il est souvent suffisant si le </a:t>
            </a:r>
            <a:r>
              <a:rPr lang="fr-FR" sz="1800" dirty="0" err="1">
                <a:effectLst/>
                <a:latin typeface="Times New Roman" panose="02020603050405020304" pitchFamily="18" charset="0"/>
              </a:rPr>
              <a:t>problème</a:t>
            </a:r>
            <a:r>
              <a:rPr lang="fr-FR" sz="1800" dirty="0">
                <a:effectLst/>
                <a:latin typeface="Times New Roman" panose="02020603050405020304" pitchFamily="18" charset="0"/>
              </a:rPr>
              <a:t> </a:t>
            </a:r>
            <a:r>
              <a:rPr lang="fr-FR" sz="1800" dirty="0" err="1">
                <a:effectLst/>
                <a:latin typeface="Times New Roman" panose="02020603050405020304" pitchFamily="18" charset="0"/>
              </a:rPr>
              <a:t>étudie</a:t>
            </a:r>
            <a:r>
              <a:rPr lang="fr-FR" sz="1800" dirty="0">
                <a:effectLst/>
                <a:latin typeface="Times New Roman" panose="02020603050405020304" pitchFamily="18" charset="0"/>
              </a:rPr>
              <a:t>́ n'est pas complexe.</a:t>
            </a:r>
            <a:br>
              <a:rPr lang="fr-FR" sz="1800" dirty="0">
                <a:effectLst/>
                <a:latin typeface="Times New Roman" panose="02020603050405020304" pitchFamily="18" charset="0"/>
              </a:rPr>
            </a:br>
            <a:endParaRPr lang="fr-FR" sz="2800"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1" dirty="0">
                <a:effectLst/>
                <a:latin typeface="Times New Roman" panose="02020603050405020304" pitchFamily="18" charset="0"/>
              </a:rPr>
              <a:t>Le vote </a:t>
            </a:r>
            <a:r>
              <a:rPr lang="fr-FR" sz="1800" b="1" i="1" dirty="0" err="1">
                <a:effectLst/>
                <a:latin typeface="Times New Roman" panose="02020603050405020304" pitchFamily="18" charset="0"/>
              </a:rPr>
              <a:t>pondére</a:t>
            </a:r>
            <a:r>
              <a:rPr lang="fr-FR" sz="1800" b="1" i="1" dirty="0">
                <a:effectLst/>
                <a:latin typeface="Times New Roman" panose="02020603050405020304" pitchFamily="18" charset="0"/>
              </a:rPr>
              <a:t>́ </a:t>
            </a:r>
            <a:r>
              <a:rPr lang="fr-FR" sz="1800" b="1" i="1" dirty="0" err="1">
                <a:effectLst/>
                <a:latin typeface="Times New Roman" panose="02020603050405020304" pitchFamily="18" charset="0"/>
              </a:rPr>
              <a:t>multicritère</a:t>
            </a:r>
            <a:r>
              <a:rPr lang="fr-FR" sz="1800" b="1" i="1" dirty="0">
                <a:effectLst/>
                <a:latin typeface="Times New Roman" panose="02020603050405020304" pitchFamily="18" charset="0"/>
              </a:rPr>
              <a:t> :</a:t>
            </a:r>
            <a:br>
              <a:rPr lang="fr-FR" sz="1800" dirty="0">
                <a:effectLst/>
                <a:latin typeface="Times New Roman" panose="02020603050405020304" pitchFamily="18" charset="0"/>
              </a:rPr>
            </a:br>
            <a:r>
              <a:rPr lang="fr-FR" sz="1800" dirty="0">
                <a:effectLst/>
                <a:latin typeface="Times New Roman" panose="02020603050405020304" pitchFamily="18" charset="0"/>
              </a:rPr>
              <a:t>Chacune des causes est </a:t>
            </a:r>
            <a:r>
              <a:rPr lang="fr-FR" sz="1800" dirty="0" err="1">
                <a:effectLst/>
                <a:latin typeface="Times New Roman" panose="02020603050405020304" pitchFamily="18" charset="0"/>
              </a:rPr>
              <a:t>pondérée</a:t>
            </a:r>
            <a:r>
              <a:rPr lang="fr-FR" sz="1800" dirty="0">
                <a:effectLst/>
                <a:latin typeface="Times New Roman" panose="02020603050405020304" pitchFamily="18" charset="0"/>
              </a:rPr>
              <a:t> en fonction de </a:t>
            </a:r>
            <a:r>
              <a:rPr lang="fr-FR" sz="1800" dirty="0" err="1">
                <a:effectLst/>
                <a:latin typeface="Times New Roman" panose="02020603050405020304" pitchFamily="18" charset="0"/>
              </a:rPr>
              <a:t>critères</a:t>
            </a:r>
            <a:r>
              <a:rPr lang="fr-FR" sz="1800" dirty="0">
                <a:effectLst/>
                <a:latin typeface="Times New Roman" panose="02020603050405020304" pitchFamily="18" charset="0"/>
              </a:rPr>
              <a:t> (urgence, </a:t>
            </a:r>
            <a:r>
              <a:rPr lang="fr-FR" sz="1800" dirty="0" err="1">
                <a:effectLst/>
                <a:latin typeface="Times New Roman" panose="02020603050405020304" pitchFamily="18" charset="0"/>
              </a:rPr>
              <a:t>fréquence</a:t>
            </a:r>
            <a:r>
              <a:rPr lang="fr-FR" sz="1800" dirty="0">
                <a:effectLst/>
                <a:latin typeface="Times New Roman" panose="02020603050405020304" pitchFamily="18" charset="0"/>
              </a:rPr>
              <a:t>, risque de non </a:t>
            </a:r>
            <a:r>
              <a:rPr lang="fr-FR" sz="1800" dirty="0" err="1">
                <a:effectLst/>
                <a:latin typeface="Times New Roman" panose="02020603050405020304" pitchFamily="18" charset="0"/>
              </a:rPr>
              <a:t>détection</a:t>
            </a:r>
            <a:r>
              <a:rPr lang="fr-FR" sz="1800" dirty="0">
                <a:effectLst/>
                <a:latin typeface="Times New Roman" panose="02020603050405020304" pitchFamily="18" charset="0"/>
              </a:rPr>
              <a:t>, gravité des effets ou sur le </a:t>
            </a:r>
            <a:r>
              <a:rPr lang="fr-FR" sz="1800" dirty="0" err="1">
                <a:effectLst/>
                <a:latin typeface="Times New Roman" panose="02020603050405020304" pitchFamily="18" charset="0"/>
              </a:rPr>
              <a:t>coût</a:t>
            </a:r>
            <a:r>
              <a:rPr lang="fr-FR" sz="1800" dirty="0">
                <a:effectLst/>
                <a:latin typeface="Times New Roman" panose="02020603050405020304" pitchFamily="18" charset="0"/>
              </a:rPr>
              <a:t> de </a:t>
            </a:r>
            <a:r>
              <a:rPr lang="fr-FR" sz="1800" dirty="0" err="1">
                <a:effectLst/>
                <a:latin typeface="Times New Roman" panose="02020603050405020304" pitchFamily="18" charset="0"/>
              </a:rPr>
              <a:t>non-conformite</a:t>
            </a:r>
            <a:r>
              <a:rPr lang="fr-FR" sz="1800" dirty="0">
                <a:effectLst/>
                <a:latin typeface="Times New Roman" panose="02020603050405020304" pitchFamily="18" charset="0"/>
              </a:rPr>
              <a:t>́...).</a:t>
            </a:r>
            <a:br>
              <a:rPr lang="fr-FR" sz="1800" dirty="0">
                <a:effectLst/>
                <a:latin typeface="Times New Roman" panose="02020603050405020304" pitchFamily="18" charset="0"/>
              </a:rPr>
            </a:br>
            <a:r>
              <a:rPr lang="fr-FR" sz="1800" dirty="0">
                <a:effectLst/>
                <a:latin typeface="Times New Roman" panose="02020603050405020304" pitchFamily="18" charset="0"/>
              </a:rPr>
              <a:t>Le groupe se met d'abord d'accord sur les </a:t>
            </a:r>
            <a:r>
              <a:rPr lang="fr-FR" sz="1800" dirty="0" err="1">
                <a:effectLst/>
                <a:latin typeface="Times New Roman" panose="02020603050405020304" pitchFamily="18" charset="0"/>
              </a:rPr>
              <a:t>critères</a:t>
            </a:r>
            <a:r>
              <a:rPr lang="fr-FR" sz="1800" dirty="0">
                <a:effectLst/>
                <a:latin typeface="Times New Roman" panose="02020603050405020304" pitchFamily="18" charset="0"/>
              </a:rPr>
              <a:t> à retenir. </a:t>
            </a:r>
            <a:endParaRPr lang="fr-FR" sz="2800" dirty="0"/>
          </a:p>
          <a:p>
            <a:endParaRPr lang="fr-FR" sz="1800" dirty="0">
              <a:effectLst/>
              <a:latin typeface="Times New Roman" panose="02020603050405020304" pitchFamily="18" charset="0"/>
            </a:endParaRPr>
          </a:p>
          <a:p>
            <a:endParaRPr lang="fr-FR"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1" u="sng" dirty="0">
                <a:effectLst/>
                <a:latin typeface="Times New Roman,Bold" pitchFamily="2" charset="0"/>
              </a:rPr>
              <a:t>LE LOGIGRAMME </a:t>
            </a:r>
            <a:endParaRPr lang="fr-FR" sz="2800" b="1" i="1" u="sng" dirty="0"/>
          </a:p>
          <a:p>
            <a:r>
              <a:rPr lang="fr-FR" sz="1800" dirty="0">
                <a:effectLst/>
                <a:latin typeface="Times New Roman" panose="02020603050405020304" pitchFamily="18" charset="0"/>
              </a:rPr>
              <a:t>      </a:t>
            </a:r>
            <a:endParaRPr lang="fr-FR"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rPr>
              <a:t>•Ne tenir compte que du flux principal (mettre les </a:t>
            </a:r>
            <a:r>
              <a:rPr lang="fr-FR" sz="1800" dirty="0" err="1">
                <a:effectLst/>
                <a:latin typeface="Times New Roman" panose="02020603050405020304" pitchFamily="18" charset="0"/>
              </a:rPr>
              <a:t>détails</a:t>
            </a:r>
            <a:r>
              <a:rPr lang="fr-FR" sz="1800" dirty="0">
                <a:effectLst/>
                <a:latin typeface="Times New Roman" panose="02020603050405020304" pitchFamily="18" charset="0"/>
              </a:rPr>
              <a:t> sur un autre graphe) • Continuer le </a:t>
            </a:r>
            <a:r>
              <a:rPr lang="fr-FR" sz="1800" dirty="0" err="1">
                <a:effectLst/>
                <a:latin typeface="Times New Roman" panose="02020603050405020304" pitchFamily="18" charset="0"/>
              </a:rPr>
              <a:t>procéde</a:t>
            </a:r>
            <a:r>
              <a:rPr lang="fr-FR" sz="1800" dirty="0">
                <a:effectLst/>
                <a:latin typeface="Times New Roman" panose="02020603050405020304" pitchFamily="18" charset="0"/>
              </a:rPr>
              <a:t>́ jusqu'à la conclusion (finir avec un point cible) </a:t>
            </a:r>
            <a:endParaRPr lang="fr-FR" sz="2800" dirty="0"/>
          </a:p>
          <a:p>
            <a:endParaRPr lang="fr-FR" sz="1800" b="1" i="1" u="sng"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i="1" u="sng" dirty="0">
                <a:effectLst/>
                <a:latin typeface="Times New Roman,Bold" pitchFamily="2" charset="0"/>
              </a:rPr>
              <a:t>La matrice de </a:t>
            </a:r>
            <a:r>
              <a:rPr lang="fr-FR" sz="1800" b="1" i="1" u="sng" dirty="0" err="1">
                <a:effectLst/>
                <a:latin typeface="Times New Roman,Bold" pitchFamily="2" charset="0"/>
              </a:rPr>
              <a:t>compatibilite</a:t>
            </a:r>
            <a:r>
              <a:rPr lang="fr-FR" sz="1800" b="1" i="1" u="sng" dirty="0">
                <a:effectLst/>
                <a:latin typeface="Times New Roman,Bold" pitchFamily="2" charset="0"/>
              </a:rPr>
              <a:t>́ </a:t>
            </a:r>
            <a:endParaRPr lang="fr-FR" sz="2800" b="1" i="1" u="sng" dirty="0"/>
          </a:p>
          <a:p>
            <a:endParaRPr lang="fr-FR" sz="1800" b="1" i="1" u="sng" dirty="0">
              <a:effectLst/>
              <a:latin typeface="Times New Roman" panose="02020603050405020304" pitchFamily="18" charset="0"/>
            </a:endParaRPr>
          </a:p>
          <a:p>
            <a:endParaRPr lang="fr-FR" sz="1800" b="1" i="1" u="sng" dirty="0">
              <a:effectLst/>
              <a:latin typeface="Times New Roman" panose="02020603050405020304" pitchFamily="18" charset="0"/>
            </a:endParaRPr>
          </a:p>
          <a:p>
            <a:r>
              <a:rPr lang="fr-FR" sz="1800" dirty="0">
                <a:effectLst/>
                <a:latin typeface="Times New Roman" panose="02020603050405020304" pitchFamily="18" charset="0"/>
              </a:rPr>
              <a:t>La matrice de </a:t>
            </a:r>
            <a:r>
              <a:rPr lang="fr-FR" sz="1800" dirty="0" err="1">
                <a:effectLst/>
                <a:latin typeface="Times New Roman" panose="02020603050405020304" pitchFamily="18" charset="0"/>
              </a:rPr>
              <a:t>compatibilite</a:t>
            </a:r>
            <a:r>
              <a:rPr lang="fr-FR" sz="1800" dirty="0">
                <a:effectLst/>
                <a:latin typeface="Times New Roman" panose="02020603050405020304" pitchFamily="18" charset="0"/>
              </a:rPr>
              <a:t>́ se </a:t>
            </a:r>
            <a:r>
              <a:rPr lang="fr-FR" sz="1800" dirty="0" err="1">
                <a:effectLst/>
                <a:latin typeface="Times New Roman" panose="02020603050405020304" pitchFamily="18" charset="0"/>
              </a:rPr>
              <a:t>présente</a:t>
            </a:r>
            <a:r>
              <a:rPr lang="fr-FR" sz="1800" dirty="0">
                <a:effectLst/>
                <a:latin typeface="Times New Roman" panose="02020603050405020304" pitchFamily="18" charset="0"/>
              </a:rPr>
              <a:t> sous la forme d'un tableau à double </a:t>
            </a:r>
            <a:r>
              <a:rPr lang="fr-FR" sz="1800" dirty="0" err="1">
                <a:effectLst/>
                <a:latin typeface="Times New Roman" panose="02020603050405020304" pitchFamily="18" charset="0"/>
              </a:rPr>
              <a:t>entrée</a:t>
            </a:r>
            <a:r>
              <a:rPr lang="fr-FR" sz="1800" dirty="0">
                <a:effectLst/>
                <a:latin typeface="Times New Roman" panose="02020603050405020304" pitchFamily="18" charset="0"/>
              </a:rPr>
              <a:t>, croisant des </a:t>
            </a:r>
            <a:r>
              <a:rPr lang="fr-FR" sz="1800" dirty="0" err="1">
                <a:effectLst/>
                <a:latin typeface="Times New Roman" panose="02020603050405020304" pitchFamily="18" charset="0"/>
              </a:rPr>
              <a:t>critères</a:t>
            </a:r>
            <a:r>
              <a:rPr lang="fr-FR" sz="1800" dirty="0">
                <a:effectLst/>
                <a:latin typeface="Times New Roman" panose="02020603050405020304" pitchFamily="18" charset="0"/>
              </a:rPr>
              <a:t> de choix et des solutions, </a:t>
            </a:r>
            <a:r>
              <a:rPr lang="fr-FR" sz="1800" dirty="0" err="1">
                <a:effectLst/>
                <a:latin typeface="Times New Roman" panose="02020603050405020304" pitchFamily="18" charset="0"/>
              </a:rPr>
              <a:t>problèmes</a:t>
            </a:r>
            <a:r>
              <a:rPr lang="fr-FR" sz="1800" dirty="0">
                <a:effectLst/>
                <a:latin typeface="Times New Roman" panose="02020603050405020304" pitchFamily="18" charset="0"/>
              </a:rPr>
              <a:t> où actions d'</a:t>
            </a:r>
            <a:r>
              <a:rPr lang="fr-FR" sz="1800" dirty="0" err="1">
                <a:effectLst/>
                <a:latin typeface="Times New Roman" panose="02020603050405020304" pitchFamily="18" charset="0"/>
              </a:rPr>
              <a:t>amélioration</a:t>
            </a:r>
            <a:r>
              <a:rPr lang="fr-FR" sz="1800" dirty="0">
                <a:effectLst/>
                <a:latin typeface="Times New Roman" panose="02020603050405020304" pitchFamily="18" charset="0"/>
              </a:rPr>
              <a:t>.</a:t>
            </a:r>
            <a:br>
              <a:rPr lang="fr-FR" sz="1800" dirty="0">
                <a:effectLst/>
                <a:latin typeface="Times New Roman" panose="02020603050405020304" pitchFamily="18" charset="0"/>
              </a:rPr>
            </a:br>
            <a:r>
              <a:rPr lang="fr-FR" sz="1800" dirty="0">
                <a:effectLst/>
                <a:latin typeface="Times New Roman" panose="02020603050405020304" pitchFamily="18" charset="0"/>
              </a:rPr>
              <a:t>• </a:t>
            </a:r>
            <a:r>
              <a:rPr lang="fr-FR" sz="1800" dirty="0" err="1">
                <a:effectLst/>
                <a:latin typeface="Times New Roman" panose="02020603050405020304" pitchFamily="18" charset="0"/>
              </a:rPr>
              <a:t>Définir</a:t>
            </a:r>
            <a:r>
              <a:rPr lang="fr-FR" sz="1800" dirty="0">
                <a:effectLst/>
                <a:latin typeface="Times New Roman" panose="02020603050405020304" pitchFamily="18" charset="0"/>
              </a:rPr>
              <a:t> tous les </a:t>
            </a:r>
            <a:r>
              <a:rPr lang="fr-FR" sz="1800" dirty="0" err="1">
                <a:effectLst/>
                <a:latin typeface="Times New Roman" panose="02020603050405020304" pitchFamily="18" charset="0"/>
              </a:rPr>
              <a:t>critères</a:t>
            </a:r>
            <a:r>
              <a:rPr lang="fr-FR" sz="1800" dirty="0">
                <a:effectLst/>
                <a:latin typeface="Times New Roman" panose="02020603050405020304" pitchFamily="18" charset="0"/>
              </a:rPr>
              <a:t> de choix (</a:t>
            </a:r>
            <a:r>
              <a:rPr lang="fr-FR" sz="1800" dirty="0" err="1">
                <a:effectLst/>
                <a:latin typeface="Times New Roman" panose="02020603050405020304" pitchFamily="18" charset="0"/>
              </a:rPr>
              <a:t>coût</a:t>
            </a:r>
            <a:r>
              <a:rPr lang="fr-FR" sz="1800" dirty="0">
                <a:effectLst/>
                <a:latin typeface="Times New Roman" panose="02020603050405020304" pitchFamily="18" charset="0"/>
              </a:rPr>
              <a:t>, </a:t>
            </a:r>
            <a:r>
              <a:rPr lang="fr-FR" sz="1800" dirty="0" err="1">
                <a:effectLst/>
                <a:latin typeface="Times New Roman" panose="02020603050405020304" pitchFamily="18" charset="0"/>
              </a:rPr>
              <a:t>délai</a:t>
            </a:r>
            <a:r>
              <a:rPr lang="fr-FR" sz="1800" dirty="0">
                <a:effectLst/>
                <a:latin typeface="Times New Roman" panose="02020603050405020304" pitchFamily="18" charset="0"/>
              </a:rPr>
              <a:t>, </a:t>
            </a:r>
            <a:r>
              <a:rPr lang="fr-FR" sz="1800" dirty="0" err="1">
                <a:effectLst/>
                <a:latin typeface="Times New Roman" panose="02020603050405020304" pitchFamily="18" charset="0"/>
              </a:rPr>
              <a:t>efficacite</a:t>
            </a:r>
            <a:r>
              <a:rPr lang="fr-FR" sz="1800" dirty="0">
                <a:effectLst/>
                <a:latin typeface="Times New Roman" panose="02020603050405020304" pitchFamily="18" charset="0"/>
              </a:rPr>
              <a:t>́...).</a:t>
            </a:r>
            <a:br>
              <a:rPr lang="fr-FR" sz="1800" dirty="0">
                <a:effectLst/>
                <a:latin typeface="Times New Roman" panose="02020603050405020304" pitchFamily="18" charset="0"/>
              </a:rPr>
            </a:br>
            <a:r>
              <a:rPr lang="fr-FR" sz="1800" dirty="0">
                <a:effectLst/>
                <a:latin typeface="Times New Roman" panose="02020603050405020304" pitchFamily="18" charset="0"/>
              </a:rPr>
              <a:t>• Lister les </a:t>
            </a:r>
            <a:r>
              <a:rPr lang="fr-FR" sz="1800" dirty="0" err="1">
                <a:effectLst/>
                <a:latin typeface="Times New Roman" panose="02020603050405020304" pitchFamily="18" charset="0"/>
              </a:rPr>
              <a:t>problèmes</a:t>
            </a:r>
            <a:r>
              <a:rPr lang="fr-FR" sz="1800" dirty="0">
                <a:effectLst/>
                <a:latin typeface="Times New Roman" panose="02020603050405020304" pitchFamily="18" charset="0"/>
              </a:rPr>
              <a:t>, solutions ou actions à entreprendre parmi lesquels il faut faire un choix. • </a:t>
            </a:r>
            <a:r>
              <a:rPr lang="fr-FR" sz="1800" dirty="0" err="1">
                <a:effectLst/>
                <a:latin typeface="Times New Roman" panose="02020603050405020304" pitchFamily="18" charset="0"/>
              </a:rPr>
              <a:t>Réaliser</a:t>
            </a:r>
            <a:r>
              <a:rPr lang="fr-FR" sz="1800" dirty="0">
                <a:effectLst/>
                <a:latin typeface="Times New Roman" panose="02020603050405020304" pitchFamily="18" charset="0"/>
              </a:rPr>
              <a:t> la matrice de </a:t>
            </a:r>
            <a:r>
              <a:rPr lang="fr-FR" sz="1800" dirty="0" err="1">
                <a:effectLst/>
                <a:latin typeface="Times New Roman" panose="02020603050405020304" pitchFamily="18" charset="0"/>
              </a:rPr>
              <a:t>compatibilite</a:t>
            </a:r>
            <a:r>
              <a:rPr lang="fr-FR" sz="1800" dirty="0">
                <a:effectLst/>
                <a:latin typeface="Times New Roman" panose="02020603050405020304" pitchFamily="18" charset="0"/>
              </a:rPr>
              <a:t>́. </a:t>
            </a:r>
            <a:endParaRPr lang="fr-FR" sz="2800" dirty="0"/>
          </a:p>
          <a:p>
            <a:r>
              <a:rPr lang="fr-FR" sz="1800" dirty="0">
                <a:effectLst/>
                <a:latin typeface="Times New Roman" panose="02020603050405020304" pitchFamily="18" charset="0"/>
              </a:rPr>
              <a:t>• Tracer un tableau à doubles </a:t>
            </a:r>
            <a:r>
              <a:rPr lang="fr-FR" sz="1800" dirty="0" err="1">
                <a:effectLst/>
                <a:latin typeface="Times New Roman" panose="02020603050405020304" pitchFamily="18" charset="0"/>
              </a:rPr>
              <a:t>entrées</a:t>
            </a:r>
            <a:r>
              <a:rPr lang="fr-FR" sz="1800" dirty="0">
                <a:effectLst/>
                <a:latin typeface="Times New Roman" panose="02020603050405020304" pitchFamily="18" charset="0"/>
              </a:rPr>
              <a:t> avec une ligne par choix, et une colonne par </a:t>
            </a:r>
            <a:r>
              <a:rPr lang="fr-FR" sz="1800" dirty="0" err="1">
                <a:effectLst/>
                <a:latin typeface="Times New Roman" panose="02020603050405020304" pitchFamily="18" charset="0"/>
              </a:rPr>
              <a:t>problème</a:t>
            </a:r>
            <a:r>
              <a:rPr lang="fr-FR" sz="1800" dirty="0">
                <a:effectLst/>
                <a:latin typeface="Times New Roman" panose="02020603050405020304" pitchFamily="18" charset="0"/>
              </a:rPr>
              <a:t>, solution ou action. </a:t>
            </a:r>
            <a:endParaRPr lang="fr-FR"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rPr>
              <a:t>Remplir les cases avec :</a:t>
            </a:r>
            <a:br>
              <a:rPr lang="fr-FR" sz="1800" dirty="0">
                <a:effectLst/>
                <a:latin typeface="Times New Roman" panose="02020603050405020304" pitchFamily="18" charset="0"/>
              </a:rPr>
            </a:br>
            <a:r>
              <a:rPr lang="fr-FR" sz="1800" dirty="0">
                <a:effectLst/>
                <a:latin typeface="Times New Roman" panose="02020603050405020304" pitchFamily="18" charset="0"/>
              </a:rPr>
              <a:t>+ </a:t>
            </a:r>
            <a:r>
              <a:rPr lang="fr-FR" sz="1800" dirty="0" err="1">
                <a:effectLst/>
                <a:latin typeface="Times New Roman" panose="02020603050405020304" pitchFamily="18" charset="0"/>
              </a:rPr>
              <a:t>Compatibilite</a:t>
            </a:r>
            <a:r>
              <a:rPr lang="fr-FR" sz="1800" dirty="0">
                <a:effectLst/>
                <a:latin typeface="Times New Roman" panose="02020603050405020304" pitchFamily="18" charset="0"/>
              </a:rPr>
              <a:t>́ entre </a:t>
            </a:r>
            <a:r>
              <a:rPr lang="fr-FR" sz="1800" dirty="0" err="1">
                <a:effectLst/>
                <a:latin typeface="Times New Roman" panose="02020603050405020304" pitchFamily="18" charset="0"/>
              </a:rPr>
              <a:t>critère</a:t>
            </a:r>
            <a:r>
              <a:rPr lang="fr-FR" sz="1800" dirty="0">
                <a:effectLst/>
                <a:latin typeface="Times New Roman" panose="02020603050405020304" pitchFamily="18" charset="0"/>
              </a:rPr>
              <a:t> et sujet</a:t>
            </a:r>
            <a:br>
              <a:rPr lang="fr-FR" sz="1800" dirty="0">
                <a:effectLst/>
                <a:latin typeface="Times New Roman" panose="02020603050405020304" pitchFamily="18" charset="0"/>
              </a:rPr>
            </a:br>
            <a:r>
              <a:rPr lang="fr-FR" sz="1800" dirty="0">
                <a:effectLst/>
                <a:latin typeface="Times New Roman" panose="02020603050405020304" pitchFamily="18" charset="0"/>
              </a:rPr>
              <a:t>- </a:t>
            </a:r>
            <a:r>
              <a:rPr lang="fr-FR" sz="1800" dirty="0" err="1">
                <a:effectLst/>
                <a:latin typeface="Times New Roman" panose="02020603050405020304" pitchFamily="18" charset="0"/>
              </a:rPr>
              <a:t>Incompatibilite</a:t>
            </a:r>
            <a:r>
              <a:rPr lang="fr-FR" sz="1800" dirty="0">
                <a:effectLst/>
                <a:latin typeface="Times New Roman" panose="02020603050405020304" pitchFamily="18" charset="0"/>
              </a:rPr>
              <a:t>́ entre </a:t>
            </a:r>
            <a:r>
              <a:rPr lang="fr-FR" sz="1800" dirty="0" err="1">
                <a:effectLst/>
                <a:latin typeface="Times New Roman" panose="02020603050405020304" pitchFamily="18" charset="0"/>
              </a:rPr>
              <a:t>critère</a:t>
            </a:r>
            <a:r>
              <a:rPr lang="fr-FR" sz="1800" dirty="0">
                <a:effectLst/>
                <a:latin typeface="Times New Roman" panose="02020603050405020304" pitchFamily="18" charset="0"/>
              </a:rPr>
              <a:t> et sujet</a:t>
            </a:r>
            <a:br>
              <a:rPr lang="fr-FR" sz="1800" dirty="0">
                <a:effectLst/>
                <a:latin typeface="Times New Roman" panose="02020603050405020304" pitchFamily="18" charset="0"/>
              </a:rPr>
            </a:br>
            <a:r>
              <a:rPr lang="fr-FR" sz="1800" dirty="0">
                <a:effectLst/>
                <a:latin typeface="Times New Roman" panose="02020603050405020304" pitchFamily="18" charset="0"/>
              </a:rPr>
              <a:t>? Relation inconnue ou ne pouvant </a:t>
            </a:r>
            <a:r>
              <a:rPr lang="fr-FR" sz="1800" dirty="0" err="1">
                <a:effectLst/>
                <a:latin typeface="Times New Roman" panose="02020603050405020304" pitchFamily="18" charset="0"/>
              </a:rPr>
              <a:t>être</a:t>
            </a:r>
            <a:r>
              <a:rPr lang="fr-FR" sz="1800" dirty="0">
                <a:effectLst/>
                <a:latin typeface="Times New Roman" panose="02020603050405020304" pitchFamily="18" charset="0"/>
              </a:rPr>
              <a:t> </a:t>
            </a:r>
            <a:r>
              <a:rPr lang="fr-FR" sz="1800" dirty="0" err="1">
                <a:effectLst/>
                <a:latin typeface="Times New Roman" panose="02020603050405020304" pitchFamily="18" charset="0"/>
              </a:rPr>
              <a:t>tranchée</a:t>
            </a:r>
            <a:br>
              <a:rPr lang="fr-FR" sz="1800" dirty="0">
                <a:effectLst/>
                <a:latin typeface="Times New Roman" panose="02020603050405020304" pitchFamily="18" charset="0"/>
              </a:rPr>
            </a:br>
            <a:r>
              <a:rPr lang="fr-FR" sz="1800" dirty="0">
                <a:effectLst/>
                <a:latin typeface="Times New Roman" panose="02020603050405020304" pitchFamily="18" charset="0"/>
              </a:rPr>
              <a:t>• Comparer en fonction de leurs scores les sujets. Les </a:t>
            </a:r>
            <a:r>
              <a:rPr lang="fr-FR" sz="1800" dirty="0" err="1">
                <a:effectLst/>
                <a:latin typeface="Times New Roman" panose="02020603050405020304" pitchFamily="18" charset="0"/>
              </a:rPr>
              <a:t>problèmes</a:t>
            </a:r>
            <a:r>
              <a:rPr lang="fr-FR" sz="1800" dirty="0">
                <a:effectLst/>
                <a:latin typeface="Times New Roman" panose="02020603050405020304" pitchFamily="18" charset="0"/>
              </a:rPr>
              <a:t> ou solutions ne </a:t>
            </a:r>
            <a:r>
              <a:rPr lang="fr-FR" sz="1800" dirty="0" err="1">
                <a:effectLst/>
                <a:latin typeface="Times New Roman" panose="02020603050405020304" pitchFamily="18" charset="0"/>
              </a:rPr>
              <a:t>répondant</a:t>
            </a:r>
            <a:r>
              <a:rPr lang="fr-FR" sz="1800" dirty="0">
                <a:effectLst/>
                <a:latin typeface="Times New Roman" panose="02020603050405020304" pitchFamily="18" charset="0"/>
              </a:rPr>
              <a:t> pas à un ou plusieurs </a:t>
            </a:r>
            <a:r>
              <a:rPr lang="fr-FR" sz="1800" dirty="0" err="1">
                <a:effectLst/>
                <a:latin typeface="Times New Roman" panose="02020603050405020304" pitchFamily="18" charset="0"/>
              </a:rPr>
              <a:t>critères</a:t>
            </a:r>
            <a:r>
              <a:rPr lang="fr-FR" sz="1800" dirty="0">
                <a:effectLst/>
                <a:latin typeface="Times New Roman" panose="02020603050405020304" pitchFamily="18" charset="0"/>
              </a:rPr>
              <a:t> sont </a:t>
            </a:r>
            <a:r>
              <a:rPr lang="fr-FR" sz="1800" dirty="0" err="1">
                <a:effectLst/>
                <a:latin typeface="Times New Roman" panose="02020603050405020304" pitchFamily="18" charset="0"/>
              </a:rPr>
              <a:t>éliminés</a:t>
            </a:r>
            <a:r>
              <a:rPr lang="fr-FR" sz="1800" dirty="0">
                <a:effectLst/>
                <a:latin typeface="Times New Roman" panose="02020603050405020304" pitchFamily="18" charset="0"/>
              </a:rPr>
              <a:t>. Ceux </a:t>
            </a:r>
            <a:r>
              <a:rPr lang="fr-FR" sz="1800" dirty="0" err="1">
                <a:effectLst/>
                <a:latin typeface="Times New Roman" panose="02020603050405020304" pitchFamily="18" charset="0"/>
              </a:rPr>
              <a:t>répondant</a:t>
            </a:r>
            <a:r>
              <a:rPr lang="fr-FR" sz="1800" dirty="0">
                <a:effectLst/>
                <a:latin typeface="Times New Roman" panose="02020603050405020304" pitchFamily="18" charset="0"/>
              </a:rPr>
              <a:t> à la plupart ou à tous les </a:t>
            </a:r>
            <a:r>
              <a:rPr lang="fr-FR" sz="1800" dirty="0" err="1">
                <a:effectLst/>
                <a:latin typeface="Times New Roman" panose="02020603050405020304" pitchFamily="18" charset="0"/>
              </a:rPr>
              <a:t>critères</a:t>
            </a:r>
            <a:r>
              <a:rPr lang="fr-FR" sz="1800" dirty="0">
                <a:effectLst/>
                <a:latin typeface="Times New Roman" panose="02020603050405020304" pitchFamily="18" charset="0"/>
              </a:rPr>
              <a:t> sont retenus. </a:t>
            </a:r>
            <a:endParaRPr lang="fr-FR" sz="2800" dirty="0"/>
          </a:p>
          <a:p>
            <a:endParaRPr lang="fr-FR" sz="1800" dirty="0">
              <a:effectLst/>
              <a:latin typeface="Times New Roman" panose="02020603050405020304" pitchFamily="18" charset="0"/>
            </a:endParaRPr>
          </a:p>
          <a:p>
            <a:endParaRPr lang="fr-FR" sz="1800" dirty="0">
              <a:effectLst/>
              <a:latin typeface="Times New Roman" panose="02020603050405020304" pitchFamily="18" charset="0"/>
            </a:endParaRPr>
          </a:p>
          <a:p>
            <a:endParaRPr lang="fr-FR" sz="1800" dirty="0">
              <a:effectLst/>
              <a:latin typeface="Times New Roman" panose="02020603050405020304" pitchFamily="18" charset="0"/>
            </a:endParaRPr>
          </a:p>
          <a:p>
            <a:endParaRPr lang="fr-FR" sz="1800" dirty="0">
              <a:effectLst/>
              <a:latin typeface="Times New Roman" panose="02020603050405020304" pitchFamily="18" charset="0"/>
            </a:endParaRPr>
          </a:p>
          <a:p>
            <a:endParaRPr lang="fr-FR" sz="1800" dirty="0">
              <a:effectLst/>
              <a:latin typeface="Times New Roman" panose="02020603050405020304" pitchFamily="18" charset="0"/>
            </a:endParaRPr>
          </a:p>
          <a:p>
            <a:endParaRPr lang="fr-FR" sz="1800" dirty="0">
              <a:effectLst/>
              <a:latin typeface="Times New Roman" panose="02020603050405020304" pitchFamily="18" charset="0"/>
            </a:endParaRPr>
          </a:p>
          <a:p>
            <a:r>
              <a:rPr lang="fr-FR" sz="1800" dirty="0">
                <a:effectLst/>
                <a:latin typeface="Times New Roman" panose="02020603050405020304" pitchFamily="18" charset="0"/>
              </a:rPr>
              <a:t> </a:t>
            </a:r>
            <a:endParaRPr lang="fr-FR" dirty="0"/>
          </a:p>
          <a:p>
            <a:pPr>
              <a:buFont typeface="Arial" panose="020B0604020202020204" pitchFamily="34" charset="0"/>
              <a:buNone/>
            </a:pPr>
            <a:endParaRPr lang="fr-FR" dirty="0">
              <a:effectLst/>
            </a:endParaRPr>
          </a:p>
          <a:p>
            <a:endParaRPr lang="fr-FR" b="1" i="1" u="sng"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58</a:t>
            </a:fld>
            <a:endParaRPr lang="fr-FR"/>
          </a:p>
        </p:txBody>
      </p:sp>
    </p:spTree>
    <p:extLst>
      <p:ext uri="{BB962C8B-B14F-4D97-AF65-F5344CB8AC3E}">
        <p14:creationId xmlns:p14="http://schemas.microsoft.com/office/powerpoint/2010/main" val="1021826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9</a:t>
            </a:fld>
            <a:endParaRPr lang="fr-FR"/>
          </a:p>
        </p:txBody>
      </p:sp>
    </p:spTree>
    <p:extLst>
      <p:ext uri="{BB962C8B-B14F-4D97-AF65-F5344CB8AC3E}">
        <p14:creationId xmlns:p14="http://schemas.microsoft.com/office/powerpoint/2010/main" val="149079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12</a:t>
            </a:fld>
            <a:endParaRPr lang="fr-FR"/>
          </a:p>
        </p:txBody>
      </p:sp>
    </p:spTree>
    <p:extLst>
      <p:ext uri="{BB962C8B-B14F-4D97-AF65-F5344CB8AC3E}">
        <p14:creationId xmlns:p14="http://schemas.microsoft.com/office/powerpoint/2010/main" val="2647834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DG doit être perçue comme : </a:t>
            </a:r>
          </a:p>
          <a:p>
            <a:pPr lvl="1"/>
            <a:r>
              <a:rPr lang="fr-FR" dirty="0"/>
              <a:t>- Non invasif </a:t>
            </a:r>
          </a:p>
          <a:p>
            <a:pPr lvl="1"/>
            <a:r>
              <a:rPr lang="fr-FR" dirty="0"/>
              <a:t>- Agile/Lean </a:t>
            </a:r>
          </a:p>
          <a:p>
            <a:pPr lvl="1"/>
            <a:r>
              <a:rPr lang="fr-FR" dirty="0"/>
              <a:t>- Itératif </a:t>
            </a:r>
          </a:p>
          <a:p>
            <a:pPr lvl="1"/>
            <a:r>
              <a:rPr lang="fr-FR" dirty="0"/>
              <a:t>- Orienté vers l'entreprise </a:t>
            </a:r>
          </a:p>
          <a:p>
            <a:pPr lvl="1"/>
            <a:r>
              <a:rPr lang="fr-FR" dirty="0"/>
              <a:t>- Basé sur des principes </a:t>
            </a:r>
          </a:p>
          <a:p>
            <a:pPr lvl="1"/>
            <a:r>
              <a:rPr lang="fr-FR" dirty="0"/>
              <a:t>- Basé sur des règles </a:t>
            </a:r>
          </a:p>
          <a:p>
            <a:pPr lvl="1"/>
            <a:r>
              <a:rPr lang="fr-FR" dirty="0"/>
              <a:t>- Centralisé </a:t>
            </a:r>
          </a:p>
          <a:p>
            <a:pPr lvl="1"/>
            <a:r>
              <a:rPr lang="fr-FR" dirty="0"/>
              <a:t>- Fédéré </a:t>
            </a:r>
          </a:p>
          <a:p>
            <a:pPr lvl="1"/>
            <a:r>
              <a:rPr lang="fr-FR" dirty="0"/>
              <a:t>- Axé sur la valeur </a:t>
            </a:r>
          </a:p>
          <a:p>
            <a:pPr lvl="1"/>
            <a:r>
              <a:rPr lang="fr-FR" dirty="0"/>
              <a:t>- De haut en bas, - De bas en haut, - Sortie du milieu </a:t>
            </a:r>
          </a:p>
          <a:p>
            <a:pPr marL="628650" lvl="1" indent="-171450">
              <a:buFontTx/>
              <a:buChar char="-"/>
            </a:pPr>
            <a:r>
              <a:rPr lang="fr-FR" dirty="0"/>
              <a:t>Commandement et contrôle</a:t>
            </a:r>
          </a:p>
          <a:p>
            <a:pPr marL="171450" indent="-171450">
              <a:buFontTx/>
              <a:buChar char="-"/>
            </a:pP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b="1" dirty="0">
                <a:solidFill>
                  <a:srgbClr val="000000"/>
                </a:solidFill>
                <a:effectLst/>
                <a:latin typeface="Calibri" panose="020F0502020204030204" pitchFamily="34" charset="0"/>
                <a:ea typeface="Times New Roman" panose="02020603050405020304" pitchFamily="18" charset="0"/>
              </a:rPr>
              <a:t>L'approche non invasive suggère que vous ne donniez pas à l'expert en la matière le pouvoir de faire autorité s'il n'est pas déjà considéré comme tel.</a:t>
            </a:r>
            <a:endParaRPr lang="fr-FR" sz="1200" b="1" dirty="0">
              <a:effectLst/>
              <a:latin typeface="Times New Roman" panose="02020603050405020304" pitchFamily="18" charset="0"/>
              <a:ea typeface="Times New Roman" panose="02020603050405020304" pitchFamily="18" charset="0"/>
            </a:endParaRP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13</a:t>
            </a:fld>
            <a:endParaRPr lang="fr-FR"/>
          </a:p>
        </p:txBody>
      </p:sp>
    </p:spTree>
    <p:extLst>
      <p:ext uri="{BB962C8B-B14F-4D97-AF65-F5344CB8AC3E}">
        <p14:creationId xmlns:p14="http://schemas.microsoft.com/office/powerpoint/2010/main" val="2785872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i="1" dirty="0">
                <a:solidFill>
                  <a:srgbClr val="000000"/>
                </a:solidFill>
                <a:effectLst/>
                <a:latin typeface="Calibri" panose="020F0502020204030204" pitchFamily="34" charset="0"/>
                <a:ea typeface="Times New Roman" panose="02020603050405020304" pitchFamily="18" charset="0"/>
              </a:rPr>
              <a:t>(</a:t>
            </a:r>
            <a:r>
              <a:rPr lang="fr-FR" i="1" dirty="0">
                <a:solidFill>
                  <a:srgbClr val="000000"/>
                </a:solidFill>
                <a:effectLst/>
                <a:latin typeface="Calibri" panose="020F0502020204030204" pitchFamily="34" charset="0"/>
                <a:ea typeface="Times New Roman" panose="02020603050405020304" pitchFamily="18" charset="0"/>
              </a:rPr>
              <a:t>L'établissement de valeurs est un outil essentiel dans le monde des affaires, qui montre les principes directeurs et la vision d'une organisation. </a:t>
            </a:r>
            <a:endParaRPr lang="fr-FR" dirty="0">
              <a:effectLst/>
              <a:latin typeface="Times New Roman" panose="02020603050405020304" pitchFamily="18" charset="0"/>
              <a:ea typeface="Times New Roman" panose="02020603050405020304" pitchFamily="18" charset="0"/>
            </a:endParaRPr>
          </a:p>
          <a:p>
            <a:r>
              <a:rPr lang="fr-FR" i="1" dirty="0">
                <a:solidFill>
                  <a:srgbClr val="000000"/>
                </a:solidFill>
                <a:effectLst/>
                <a:latin typeface="Calibri" panose="020F0502020204030204" pitchFamily="34" charset="0"/>
                <a:ea typeface="Times New Roman" panose="02020603050405020304" pitchFamily="18" charset="0"/>
              </a:rPr>
              <a:t>L'établissement de valeurs alignent les objectifs des petits programmes sur les valeurs primordiales de l'ensemble de l'organisation. </a:t>
            </a:r>
            <a:endParaRPr lang="fr-FR" dirty="0">
              <a:effectLst/>
              <a:latin typeface="Times New Roman" panose="02020603050405020304" pitchFamily="18" charset="0"/>
              <a:ea typeface="Times New Roman" panose="02020603050405020304" pitchFamily="18" charset="0"/>
            </a:endParaRPr>
          </a:p>
          <a:p>
            <a:r>
              <a:rPr lang="fr-FR" i="1" dirty="0">
                <a:solidFill>
                  <a:srgbClr val="000000"/>
                </a:solidFill>
                <a:effectLst/>
                <a:latin typeface="Calibri" panose="020F0502020204030204" pitchFamily="34" charset="0"/>
                <a:ea typeface="Times New Roman" panose="02020603050405020304" pitchFamily="18" charset="0"/>
              </a:rPr>
              <a:t>L'objectif principal de la création de valeurs  à atteindre est de les garder simples et concises.</a:t>
            </a:r>
            <a:endParaRPr lang="fr-FR" dirty="0">
              <a:effectLst/>
              <a:latin typeface="Times New Roman" panose="02020603050405020304" pitchFamily="18" charset="0"/>
              <a:ea typeface="Times New Roman" panose="02020603050405020304" pitchFamily="18" charset="0"/>
            </a:endParaRPr>
          </a:p>
          <a:p>
            <a:r>
              <a:rPr lang="fr-FR" i="1" dirty="0">
                <a:solidFill>
                  <a:srgbClr val="000000"/>
                </a:solidFill>
                <a:effectLst/>
                <a:latin typeface="Calibri" panose="020F0502020204030204" pitchFamily="34" charset="0"/>
                <a:ea typeface="Times New Roman" panose="02020603050405020304" pitchFamily="18" charset="0"/>
              </a:rPr>
              <a:t>Il existe différentes formules que vous pouvez utiliser pour de telles propositions, mais deux formules bien connues dans le monde de la gouvernance des données fonctionnent comme suit : </a:t>
            </a:r>
            <a:endParaRPr lang="fr-FR"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fr-FR" i="1" dirty="0">
                <a:solidFill>
                  <a:srgbClr val="000000"/>
                </a:solidFill>
                <a:effectLst/>
                <a:latin typeface="Calibri" panose="020F0502020204030204" pitchFamily="34" charset="0"/>
                <a:ea typeface="Times New Roman" panose="02020603050405020304" pitchFamily="18" charset="0"/>
              </a:rPr>
              <a:t>Si nous faisons (X), alors nous pouvons nous attendre à gagner (Y) - (</a:t>
            </a:r>
            <a:r>
              <a:rPr lang="fr-FR" i="1" dirty="0">
                <a:solidFill>
                  <a:srgbClr val="C00000"/>
                </a:solidFill>
                <a:effectLst/>
                <a:latin typeface="Calibri" panose="020F0502020204030204" pitchFamily="34" charset="0"/>
                <a:ea typeface="Times New Roman" panose="02020603050405020304" pitchFamily="18" charset="0"/>
              </a:rPr>
              <a:t>Robert S. Seiner</a:t>
            </a:r>
            <a:r>
              <a:rPr lang="fr-FR" i="1" dirty="0">
                <a:solidFill>
                  <a:srgbClr val="000000"/>
                </a:solidFill>
                <a:effectLst/>
                <a:latin typeface="Calibri" panose="020F0502020204030204" pitchFamily="34" charset="0"/>
                <a:ea typeface="Times New Roman" panose="02020603050405020304" pitchFamily="18" charset="0"/>
              </a:rPr>
              <a:t>) </a:t>
            </a:r>
            <a:endParaRPr lang="fr-FR"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fr-FR" i="1" dirty="0">
                <a:solidFill>
                  <a:srgbClr val="000000"/>
                </a:solidFill>
                <a:effectLst/>
                <a:latin typeface="Calibri" panose="020F0502020204030204" pitchFamily="34" charset="0"/>
                <a:ea typeface="Times New Roman" panose="02020603050405020304" pitchFamily="18" charset="0"/>
              </a:rPr>
              <a:t>Si nous faisons (A), alors nous pouvons nous attendre à (B), qui devrait conduire à (C) - (</a:t>
            </a:r>
            <a:r>
              <a:rPr lang="fr-FR" i="1" dirty="0">
                <a:solidFill>
                  <a:srgbClr val="C00000"/>
                </a:solidFill>
                <a:effectLst/>
                <a:latin typeface="Calibri" panose="020F0502020204030204" pitchFamily="34" charset="0"/>
                <a:ea typeface="Times New Roman" panose="02020603050405020304" pitchFamily="18" charset="0"/>
              </a:rPr>
              <a:t>Data Governance Institute</a:t>
            </a:r>
            <a:r>
              <a:rPr lang="fr-FR" i="1" dirty="0">
                <a:solidFill>
                  <a:srgbClr val="000000"/>
                </a:solidFill>
                <a:effectLst/>
                <a:latin typeface="Calibri" panose="020F0502020204030204" pitchFamily="34" charset="0"/>
                <a:ea typeface="Times New Roman" panose="02020603050405020304" pitchFamily="18" charset="0"/>
              </a:rPr>
              <a:t>)</a:t>
            </a:r>
            <a:endParaRPr lang="fr-FR" dirty="0">
              <a:effectLst/>
              <a:latin typeface="Times New Roman" panose="02020603050405020304" pitchFamily="18" charset="0"/>
              <a:ea typeface="Times New Roman" panose="02020603050405020304" pitchFamily="18" charset="0"/>
            </a:endParaRPr>
          </a:p>
          <a:p>
            <a:r>
              <a:rPr lang="fr-FR" sz="1800" i="1" dirty="0">
                <a:solidFill>
                  <a:srgbClr val="000000"/>
                </a:solidFill>
                <a:effectLst/>
                <a:latin typeface="Calibri" panose="020F0502020204030204" pitchFamily="34" charset="0"/>
                <a:ea typeface="Times New Roman" panose="02020603050405020304" pitchFamily="18" charset="0"/>
              </a:rPr>
              <a:t> )</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14</a:t>
            </a:fld>
            <a:endParaRPr lang="fr-FR"/>
          </a:p>
        </p:txBody>
      </p:sp>
    </p:spTree>
    <p:extLst>
      <p:ext uri="{BB962C8B-B14F-4D97-AF65-F5344CB8AC3E}">
        <p14:creationId xmlns:p14="http://schemas.microsoft.com/office/powerpoint/2010/main" val="1832576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lvl="1" indent="-342900" fontAlgn="auto">
              <a:lnSpc>
                <a:spcPct val="90000"/>
              </a:lnSpc>
              <a:spcBef>
                <a:spcPts val="360"/>
              </a:spcBef>
              <a:spcAft>
                <a:spcPts val="600"/>
              </a:spcAft>
              <a:buClr>
                <a:schemeClr val="tx1">
                  <a:lumMod val="95000"/>
                  <a:lumOff val="5000"/>
                </a:schemeClr>
              </a:buClr>
              <a:buSzPct val="80000"/>
              <a:buFont typeface="Wingdings" panose="05000000000000000000" pitchFamily="2" charset="2"/>
              <a:buChar char="q"/>
              <a:defRPr sz="1800" b="0" i="0" u="none" strike="noStrike" kern="0" cap="none" spc="0" baseline="0">
                <a:solidFill>
                  <a:srgbClr val="000000"/>
                </a:solidFill>
                <a:uFillTx/>
              </a:defRPr>
            </a:pPr>
            <a:r>
              <a:rPr lang="fr-FR" sz="1600" dirty="0">
                <a:solidFill>
                  <a:schemeClr val="tx1">
                    <a:lumMod val="95000"/>
                    <a:lumOff val="5000"/>
                  </a:schemeClr>
                </a:solidFill>
                <a:latin typeface="Century Gothic" pitchFamily="18"/>
                <a:ea typeface="Microsoft YaHei" pitchFamily="2"/>
                <a:cs typeface="Lucida Sans" pitchFamily="2"/>
              </a:rPr>
              <a:t>Exploiter tout le potentiel data.</a:t>
            </a:r>
          </a:p>
          <a:p>
            <a:pPr marL="342900" lvl="1" indent="-342900" fontAlgn="auto">
              <a:lnSpc>
                <a:spcPct val="90000"/>
              </a:lnSpc>
              <a:spcBef>
                <a:spcPts val="360"/>
              </a:spcBef>
              <a:spcAft>
                <a:spcPts val="600"/>
              </a:spcAft>
              <a:buClr>
                <a:schemeClr val="tx1">
                  <a:lumMod val="95000"/>
                  <a:lumOff val="5000"/>
                </a:schemeClr>
              </a:buClr>
              <a:buSzPct val="80000"/>
              <a:buFont typeface="Wingdings" panose="05000000000000000000" pitchFamily="2" charset="2"/>
              <a:buChar char="q"/>
              <a:defRPr sz="1800" b="0" i="0" u="none" strike="noStrike" kern="0" cap="none" spc="0" baseline="0">
                <a:solidFill>
                  <a:srgbClr val="000000"/>
                </a:solidFill>
                <a:uFillTx/>
              </a:defRPr>
            </a:pPr>
            <a:endParaRPr lang="fr-FR" sz="1600" dirty="0">
              <a:solidFill>
                <a:schemeClr val="tx1">
                  <a:lumMod val="95000"/>
                  <a:lumOff val="5000"/>
                </a:schemeClr>
              </a:solidFill>
              <a:latin typeface="Century Gothic" pitchFamily="18"/>
              <a:ea typeface="Microsoft YaHei" pitchFamily="2"/>
              <a:cs typeface="Lucida Sans" pitchFamily="2"/>
            </a:endParaRPr>
          </a:p>
          <a:p>
            <a:pPr marL="342900" lvl="1" indent="-342900" fontAlgn="auto">
              <a:lnSpc>
                <a:spcPct val="90000"/>
              </a:lnSpc>
              <a:spcBef>
                <a:spcPts val="360"/>
              </a:spcBef>
              <a:spcAft>
                <a:spcPts val="600"/>
              </a:spcAft>
              <a:buClr>
                <a:schemeClr val="tx1">
                  <a:lumMod val="95000"/>
                  <a:lumOff val="5000"/>
                </a:schemeClr>
              </a:buClr>
              <a:buSzPct val="80000"/>
              <a:buFont typeface="Wingdings" panose="05000000000000000000" pitchFamily="2" charset="2"/>
              <a:buChar char="q"/>
              <a:defRPr sz="1800" b="0" i="0" u="none" strike="noStrike" kern="0" cap="none" spc="0" baseline="0">
                <a:solidFill>
                  <a:srgbClr val="000000"/>
                </a:solidFill>
                <a:uFillTx/>
              </a:defRPr>
            </a:pPr>
            <a:r>
              <a:rPr lang="fr-FR" sz="1600" dirty="0">
                <a:solidFill>
                  <a:schemeClr val="tx1">
                    <a:lumMod val="95000"/>
                    <a:lumOff val="5000"/>
                  </a:schemeClr>
                </a:solidFill>
                <a:latin typeface="Century Gothic" pitchFamily="18"/>
                <a:ea typeface="Microsoft YaHei" pitchFamily="2"/>
                <a:cs typeface="Lucida Sans" pitchFamily="2"/>
              </a:rPr>
              <a:t>Optimiser l’utilisation des données collectées tout en respectant les obligations légales imposées par la loi.</a:t>
            </a: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17</a:t>
            </a:fld>
            <a:endParaRPr lang="fr-FR"/>
          </a:p>
        </p:txBody>
      </p:sp>
    </p:spTree>
    <p:extLst>
      <p:ext uri="{BB962C8B-B14F-4D97-AF65-F5344CB8AC3E}">
        <p14:creationId xmlns:p14="http://schemas.microsoft.com/office/powerpoint/2010/main" val="3706684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indent="-285750">
              <a:spcBef>
                <a:spcPts val="360"/>
              </a:spcBef>
              <a:spcAft>
                <a:spcPts val="600"/>
              </a:spcAft>
              <a:buClr>
                <a:schemeClr val="tx1">
                  <a:lumMod val="95000"/>
                  <a:lumOff val="5000"/>
                </a:schemeClr>
              </a:buClr>
              <a:buSzPct val="80000"/>
              <a:buFont typeface="Courier New" panose="02070309020205020404" pitchFamily="49" charset="0"/>
              <a:buChar char="o"/>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Les données sont dignes de confiance, fiables, de qualité.</a:t>
            </a:r>
          </a:p>
          <a:p>
            <a:pPr marL="285750" indent="-285750">
              <a:spcBef>
                <a:spcPts val="360"/>
              </a:spcBef>
              <a:spcAft>
                <a:spcPts val="600"/>
              </a:spcAft>
              <a:buClr>
                <a:schemeClr val="tx1">
                  <a:lumMod val="95000"/>
                  <a:lumOff val="5000"/>
                </a:schemeClr>
              </a:buClr>
              <a:buSzPct val="80000"/>
              <a:buFont typeface="Courier New" panose="02070309020205020404" pitchFamily="49" charset="0"/>
              <a:buChar char="o"/>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Les données sont en conformité avec la loi, les règlements.</a:t>
            </a:r>
          </a:p>
          <a:p>
            <a:pPr marL="285750" indent="-285750">
              <a:spcBef>
                <a:spcPts val="360"/>
              </a:spcBef>
              <a:spcAft>
                <a:spcPts val="600"/>
              </a:spcAft>
              <a:buClr>
                <a:schemeClr val="tx1">
                  <a:lumMod val="95000"/>
                  <a:lumOff val="5000"/>
                </a:schemeClr>
              </a:buClr>
              <a:buSzPct val="80000"/>
              <a:buFont typeface="Courier New" panose="02070309020205020404" pitchFamily="49" charset="0"/>
              <a:buChar char="o"/>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Etablissement d’une organisation autour de la data au sein de l’entreprise permettant à l’entreprise de définir et de mettre en œuvre sa stratégie, ses objectifs ainsi que ses politiques d’entreprise.</a:t>
            </a:r>
          </a:p>
          <a:p>
            <a:pPr marL="285750" indent="-285750">
              <a:spcBef>
                <a:spcPts val="360"/>
              </a:spcBef>
              <a:spcAft>
                <a:spcPts val="600"/>
              </a:spcAft>
              <a:buClr>
                <a:schemeClr val="tx1">
                  <a:lumMod val="95000"/>
                  <a:lumOff val="5000"/>
                </a:schemeClr>
              </a:buClr>
              <a:buSzPct val="80000"/>
              <a:buFont typeface="Courier New" panose="02070309020205020404" pitchFamily="49" charset="0"/>
              <a:buChar char="o"/>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Une compréhension commune à toute l’entreprise de la donnée.</a:t>
            </a:r>
          </a:p>
          <a:p>
            <a:pPr marL="285750" indent="-285750">
              <a:spcBef>
                <a:spcPts val="360"/>
              </a:spcBef>
              <a:spcAft>
                <a:spcPts val="600"/>
              </a:spcAft>
              <a:buClr>
                <a:schemeClr val="tx1">
                  <a:lumMod val="95000"/>
                  <a:lumOff val="5000"/>
                </a:schemeClr>
              </a:buClr>
              <a:buSzPct val="80000"/>
              <a:buFont typeface="Courier New" panose="02070309020205020404" pitchFamily="49" charset="0"/>
              <a:buChar char="o"/>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Bien connaitre ses clients et les autres commerçants</a:t>
            </a:r>
          </a:p>
          <a:p>
            <a:pPr marL="285750" indent="-285750">
              <a:spcBef>
                <a:spcPts val="360"/>
              </a:spcBef>
              <a:spcAft>
                <a:spcPts val="600"/>
              </a:spcAft>
              <a:buClr>
                <a:schemeClr val="tx1">
                  <a:lumMod val="95000"/>
                  <a:lumOff val="5000"/>
                </a:schemeClr>
              </a:buClr>
              <a:buSzPct val="80000"/>
              <a:buFont typeface="Courier New" panose="02070309020205020404" pitchFamily="49" charset="0"/>
              <a:buChar char="o"/>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Développement et /ou amélioration de la compétitivité de l’entreprise.</a:t>
            </a:r>
          </a:p>
          <a:p>
            <a:pPr marL="285750" indent="-285750">
              <a:spcBef>
                <a:spcPts val="360"/>
              </a:spcBef>
              <a:spcAft>
                <a:spcPts val="600"/>
              </a:spcAft>
              <a:buClr>
                <a:schemeClr val="tx1">
                  <a:lumMod val="95000"/>
                  <a:lumOff val="5000"/>
                </a:schemeClr>
              </a:buClr>
              <a:buSzPct val="80000"/>
              <a:buFont typeface="Courier New" panose="02070309020205020404" pitchFamily="49" charset="0"/>
              <a:buChar char="o"/>
              <a:defRPr sz="1800" b="0" i="0" u="none" strike="noStrike" kern="0" cap="none" spc="0" baseline="0">
                <a:solidFill>
                  <a:srgbClr val="000000"/>
                </a:solidFill>
                <a:uFillTx/>
              </a:defRPr>
            </a:pP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Eviter que le data </a:t>
            </a:r>
            <a:r>
              <a:rPr lang="fr-FR" sz="1200" dirty="0" err="1">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lake</a:t>
            </a: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 se transforme en data </a:t>
            </a:r>
            <a:r>
              <a:rPr lang="fr-FR" sz="1200" dirty="0" err="1">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swamp</a:t>
            </a:r>
            <a:r>
              <a:rPr lang="fr-FR" sz="1200"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(marécage de données ) qui correspond à un lac de données non-structuré, non gouverné, hors de contrôle.</a:t>
            </a:r>
          </a:p>
          <a:p>
            <a:endParaRPr lang="fr-FR" dirty="0"/>
          </a:p>
        </p:txBody>
      </p:sp>
      <p:sp>
        <p:nvSpPr>
          <p:cNvPr id="4" name="Espace réservé du numéro de diapositive 3"/>
          <p:cNvSpPr>
            <a:spLocks noGrp="1"/>
          </p:cNvSpPr>
          <p:nvPr>
            <p:ph type="sldNum" sz="quarter" idx="5"/>
          </p:nvPr>
        </p:nvSpPr>
        <p:spPr/>
        <p:txBody>
          <a:bodyPr/>
          <a:lstStyle/>
          <a:p>
            <a:fld id="{DE066ADB-279E-6D4E-98AA-6CD300F3D49E}" type="slidenum">
              <a:rPr lang="fr-FR" smtClean="0"/>
              <a:t>18</a:t>
            </a:fld>
            <a:endParaRPr lang="fr-FR"/>
          </a:p>
        </p:txBody>
      </p:sp>
    </p:spTree>
    <p:extLst>
      <p:ext uri="{BB962C8B-B14F-4D97-AF65-F5344CB8AC3E}">
        <p14:creationId xmlns:p14="http://schemas.microsoft.com/office/powerpoint/2010/main" val="3978584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lvl1pPr marL="0" indent="0">
              <a:buNone/>
              <a:defRPr/>
            </a:lvl1pPr>
            <a:lvl5pPr marL="1828800" indent="0">
              <a:buNone/>
              <a:defRPr/>
            </a:lvl5pPr>
          </a:lstStyle>
          <a:p>
            <a:pPr lvl="4"/>
            <a:endParaRPr lang="ru-RU" dirty="0"/>
          </a:p>
        </p:txBody>
      </p:sp>
      <p:sp>
        <p:nvSpPr>
          <p:cNvPr id="11" name="Footer Placeholder 4">
            <a:extLst>
              <a:ext uri="{FF2B5EF4-FFF2-40B4-BE49-F238E27FC236}">
                <a16:creationId xmlns:a16="http://schemas.microsoft.com/office/drawing/2014/main" id="{DD846773-F98B-9E4B-A7B1-73CA5606F5AE}"/>
              </a:ext>
            </a:extLst>
          </p:cNvPr>
          <p:cNvSpPr>
            <a:spLocks noGrp="1"/>
          </p:cNvSpPr>
          <p:nvPr>
            <p:ph type="ftr" sz="quarter" idx="3"/>
          </p:nvPr>
        </p:nvSpPr>
        <p:spPr>
          <a:xfrm rot="16200000">
            <a:off x="-1219334" y="3082647"/>
            <a:ext cx="2435767" cy="335413"/>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sp>
        <p:nvSpPr>
          <p:cNvPr id="12" name="Slide Number Placeholder 5">
            <a:extLst>
              <a:ext uri="{FF2B5EF4-FFF2-40B4-BE49-F238E27FC236}">
                <a16:creationId xmlns:a16="http://schemas.microsoft.com/office/drawing/2014/main" id="{57637E81-3221-4642-B549-CFF5621ACD06}"/>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‹N°›</a:t>
            </a:fld>
            <a:endParaRPr lang="en-US" dirty="0"/>
          </a:p>
        </p:txBody>
      </p:sp>
    </p:spTree>
    <p:extLst>
      <p:ext uri="{BB962C8B-B14F-4D97-AF65-F5344CB8AC3E}">
        <p14:creationId xmlns:p14="http://schemas.microsoft.com/office/powerpoint/2010/main" val="1551749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rot="16200000">
            <a:off x="-1164768" y="2931641"/>
            <a:ext cx="2329543" cy="237505"/>
          </a:xfrm>
          <a:prstGeom prst="rect">
            <a:avLst/>
          </a:prstGeom>
        </p:spPr>
        <p:txBody>
          <a:bodyPr/>
          <a:lstStyle>
            <a:lvl1pPr>
              <a:defRPr sz="1100"/>
            </a:lvl1pPr>
          </a:lstStyle>
          <a:p>
            <a:r>
              <a:rPr lang="en-US" dirty="0"/>
              <a:t>Data  Governance</a:t>
            </a:r>
          </a:p>
        </p:txBody>
      </p:sp>
      <p:sp>
        <p:nvSpPr>
          <p:cNvPr id="6" name="Slide Number Placeholder 5"/>
          <p:cNvSpPr>
            <a:spLocks noGrp="1"/>
          </p:cNvSpPr>
          <p:nvPr>
            <p:ph type="sldNum" sz="quarter" idx="12"/>
          </p:nvPr>
        </p:nvSpPr>
        <p:spPr>
          <a:xfrm>
            <a:off x="641920" y="284408"/>
            <a:ext cx="779767"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r>
              <a:rPr lang="en-US" dirty="0"/>
              <a:t>T </a:t>
            </a:r>
            <a:fld id="{E342DD8E-6DDA-4923-B595-FAA0B966E3A1}" type="slidenum">
              <a:rPr lang="en-US" smtClean="0"/>
              <a:pPr/>
              <a:t>‹N°›</a:t>
            </a:fld>
            <a:endParaRPr lang="en-US" dirty="0"/>
          </a:p>
        </p:txBody>
      </p:sp>
      <p:sp>
        <p:nvSpPr>
          <p:cNvPr id="2" name="Footer Placeholder 4">
            <a:extLst>
              <a:ext uri="{FF2B5EF4-FFF2-40B4-BE49-F238E27FC236}">
                <a16:creationId xmlns:a16="http://schemas.microsoft.com/office/drawing/2014/main" id="{51C04586-76CF-D3BE-96B0-1DF108D49FBD}"/>
              </a:ext>
            </a:extLst>
          </p:cNvPr>
          <p:cNvSpPr>
            <a:spLocks noGrp="1"/>
          </p:cNvSpPr>
          <p:nvPr>
            <p:ph type="ftr" sz="quarter" idx="3"/>
          </p:nvPr>
        </p:nvSpPr>
        <p:spPr>
          <a:xfrm rot="16200000">
            <a:off x="-1141362" y="2896361"/>
            <a:ext cx="2329543" cy="284316"/>
          </a:xfrm>
          <a:prstGeom prst="rect">
            <a:avLst/>
          </a:prstGeom>
        </p:spPr>
        <p:txBody>
          <a:bodyPr/>
          <a:lstStyle>
            <a:lvl1pPr algn="ctr">
              <a:defRPr sz="1100" b="1">
                <a:solidFill>
                  <a:schemeClr val="bg1"/>
                </a:solidFill>
              </a:defRPr>
            </a:lvl1pPr>
          </a:lstStyle>
          <a:p>
            <a:r>
              <a:rPr lang="en-US"/>
              <a:t>Data  Governance</a:t>
            </a:r>
            <a:endParaRPr lang="en-US" dirty="0"/>
          </a:p>
        </p:txBody>
      </p:sp>
    </p:spTree>
    <p:extLst>
      <p:ext uri="{BB962C8B-B14F-4D97-AF65-F5344CB8AC3E}">
        <p14:creationId xmlns:p14="http://schemas.microsoft.com/office/powerpoint/2010/main" val="1533395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094408-D43C-C035-CE47-4A0E1F6F96B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83807FF4-6CEC-E029-E4C2-D59F564C0C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4C7FA96-9E95-26DD-FDDE-9FE0EDDBC804}"/>
              </a:ext>
            </a:extLst>
          </p:cNvPr>
          <p:cNvSpPr>
            <a:spLocks noGrp="1"/>
          </p:cNvSpPr>
          <p:nvPr>
            <p:ph type="dt" sz="half" idx="10"/>
          </p:nvPr>
        </p:nvSpPr>
        <p:spPr/>
        <p:txBody>
          <a:bodyPr/>
          <a:lstStyle/>
          <a:p>
            <a:endParaRPr lang="fr-FR"/>
          </a:p>
        </p:txBody>
      </p:sp>
      <p:sp>
        <p:nvSpPr>
          <p:cNvPr id="5" name="Espace réservé du pied de page 4">
            <a:extLst>
              <a:ext uri="{FF2B5EF4-FFF2-40B4-BE49-F238E27FC236}">
                <a16:creationId xmlns:a16="http://schemas.microsoft.com/office/drawing/2014/main" id="{9CFD7D48-30CB-AF80-0B42-A2D6E6EDCFB3}"/>
              </a:ext>
            </a:extLst>
          </p:cNvPr>
          <p:cNvSpPr>
            <a:spLocks noGrp="1"/>
          </p:cNvSpPr>
          <p:nvPr>
            <p:ph type="ftr" sz="quarter" idx="11"/>
          </p:nvPr>
        </p:nvSpPr>
        <p:spPr>
          <a:xfrm rot="16200000">
            <a:off x="-1219334" y="3079955"/>
            <a:ext cx="2435767" cy="264161"/>
          </a:xfrm>
          <a:prstGeom prst="rect">
            <a:avLst/>
          </a:prstGeom>
        </p:spPr>
        <p:txBody>
          <a:bodyPr/>
          <a:lstStyle/>
          <a:p>
            <a:r>
              <a:rPr lang="fr-FR" dirty="0"/>
              <a:t>Data  Governance</a:t>
            </a:r>
          </a:p>
        </p:txBody>
      </p:sp>
      <p:sp>
        <p:nvSpPr>
          <p:cNvPr id="6" name="Espace réservé du numéro de diapositive 5">
            <a:extLst>
              <a:ext uri="{FF2B5EF4-FFF2-40B4-BE49-F238E27FC236}">
                <a16:creationId xmlns:a16="http://schemas.microsoft.com/office/drawing/2014/main" id="{7CF94D47-1212-FD62-8291-AA81BDCD1335}"/>
              </a:ext>
            </a:extLst>
          </p:cNvPr>
          <p:cNvSpPr>
            <a:spLocks noGrp="1"/>
          </p:cNvSpPr>
          <p:nvPr>
            <p:ph type="sldNum" sz="quarter" idx="12"/>
          </p:nvPr>
        </p:nvSpPr>
        <p:spPr/>
        <p:txBody>
          <a:bodyPr/>
          <a:lstStyle/>
          <a:p>
            <a:fld id="{B4352609-F8E3-8140-856E-D2250B91BA91}" type="slidenum">
              <a:rPr lang="fr-FR" smtClean="0"/>
              <a:t>‹N°›</a:t>
            </a:fld>
            <a:endParaRPr lang="fr-FR"/>
          </a:p>
        </p:txBody>
      </p:sp>
    </p:spTree>
    <p:extLst>
      <p:ext uri="{BB962C8B-B14F-4D97-AF65-F5344CB8AC3E}">
        <p14:creationId xmlns:p14="http://schemas.microsoft.com/office/powerpoint/2010/main" val="42007626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84331" y="9227"/>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dirty="0"/>
          </a:p>
        </p:txBody>
      </p:sp>
      <p:sp>
        <p:nvSpPr>
          <p:cNvPr id="37" name="Freeform 6"/>
          <p:cNvSpPr/>
          <p:nvPr userDrawn="1"/>
        </p:nvSpPr>
        <p:spPr bwMode="auto">
          <a:xfrm>
            <a:off x="-13241" y="174231"/>
            <a:ext cx="1392291" cy="469440"/>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73FEFF"/>
          </a:solidFill>
          <a:ln>
            <a:noFill/>
          </a:ln>
        </p:spPr>
      </p:sp>
      <p:sp>
        <p:nvSpPr>
          <p:cNvPr id="38" name="Slide Number Placeholder 5"/>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‹N°›</a:t>
            </a:fld>
            <a:endParaRPr lang="en-US" dirty="0"/>
          </a:p>
        </p:txBody>
      </p:sp>
      <p:sp>
        <p:nvSpPr>
          <p:cNvPr id="36" name="Footer Placeholder 4"/>
          <p:cNvSpPr txBox="1">
            <a:spLocks/>
          </p:cNvSpPr>
          <p:nvPr userDrawn="1"/>
        </p:nvSpPr>
        <p:spPr>
          <a:xfrm rot="16200000">
            <a:off x="-1086176" y="5659454"/>
            <a:ext cx="2220691" cy="284315"/>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t>O. Boussaid 2022-2023</a:t>
            </a:r>
          </a:p>
        </p:txBody>
      </p:sp>
      <p:sp>
        <p:nvSpPr>
          <p:cNvPr id="2" name="Footer Placeholder 4">
            <a:extLst>
              <a:ext uri="{FF2B5EF4-FFF2-40B4-BE49-F238E27FC236}">
                <a16:creationId xmlns:a16="http://schemas.microsoft.com/office/drawing/2014/main" id="{7E1F0433-B582-2529-88F7-DF76AE660796}"/>
              </a:ext>
            </a:extLst>
          </p:cNvPr>
          <p:cNvSpPr>
            <a:spLocks noGrp="1"/>
          </p:cNvSpPr>
          <p:nvPr>
            <p:ph type="ftr" sz="quarter" idx="3"/>
          </p:nvPr>
        </p:nvSpPr>
        <p:spPr>
          <a:xfrm rot="16200000">
            <a:off x="-1141364" y="2896360"/>
            <a:ext cx="2329543" cy="284316"/>
          </a:xfrm>
          <a:prstGeom prst="rect">
            <a:avLst/>
          </a:prstGeom>
        </p:spPr>
        <p:txBody>
          <a:bodyPr/>
          <a:lstStyle>
            <a:lvl1pPr algn="ctr">
              <a:defRPr sz="1100" b="1">
                <a:solidFill>
                  <a:schemeClr val="bg1"/>
                </a:solidFill>
              </a:defRPr>
            </a:lvl1pPr>
          </a:lstStyle>
          <a:p>
            <a:r>
              <a:rPr lang="en-US"/>
              <a:t>Data  Governance</a:t>
            </a:r>
            <a:endParaRPr lang="en-US" dirty="0"/>
          </a:p>
        </p:txBody>
      </p:sp>
    </p:spTree>
  </p:cSld>
  <p:clrMap bg1="lt1" tx1="dk1" bg2="lt2" tx2="dk2" accent1="accent1" accent2="accent2" accent3="accent3" accent4="accent4" accent5="accent5" accent6="accent6" hlink="hlink" folHlink="folHlink"/>
  <p:sldLayoutIdLst>
    <p:sldLayoutId id="2147483652" r:id="rId1"/>
    <p:sldLayoutId id="2147483649" r:id="rId2"/>
    <p:sldLayoutId id="2147483650" r:id="rId3"/>
    <p:sldLayoutId id="2147483653" r:id="rId4"/>
  </p:sldLayoutIdLst>
  <p:hf hdr="0" dt="0"/>
  <p:txStyles>
    <p:title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https://www.next-decision.fr/images/wiki/data-governance-01.jpg"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2.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QuickStyle" Target="../diagrams/quickStyle3.xml"/><Relationship Id="rId11" Type="http://schemas.openxmlformats.org/officeDocument/2006/relationships/image" Target="../media/image24.png"/><Relationship Id="rId5" Type="http://schemas.openxmlformats.org/officeDocument/2006/relationships/diagramLayout" Target="../diagrams/layout3.xml"/><Relationship Id="rId10" Type="http://schemas.openxmlformats.org/officeDocument/2006/relationships/image" Target="../media/image23.png"/><Relationship Id="rId4" Type="http://schemas.openxmlformats.org/officeDocument/2006/relationships/diagramData" Target="../diagrams/data3.xml"/><Relationship Id="rId9" Type="http://schemas.openxmlformats.org/officeDocument/2006/relationships/image" Target="../media/image10.png"/></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23.png"/><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10.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techno-science.net/definition/2787.html" TargetMode="External"/><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fr.wikipedia.org/" TargetMode="External"/><Relationship Id="rId5" Type="http://schemas.openxmlformats.org/officeDocument/2006/relationships/image" Target="../media/image10.png"/><Relationship Id="rId4" Type="http://schemas.openxmlformats.org/officeDocument/2006/relationships/hyperlink" Target="https://www.techno-science.net/glossaire-definition/Fiabilite.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fr.wikipedia.org/" TargetMode="External"/><Relationship Id="rId7"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https://www.oo2.fr/sites/default/files/inline-images/Sans%20titre-2_1.jpg" TargetMode="External"/><Relationship Id="rId4"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hyperlink" Target="http://fr.wikipedia.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https://miro.medium.com/max/840/1*ZTw-Ajdzz0wjFxwrdckzcg.png" TargetMode="External"/><Relationship Id="rId7"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talend.com/fr/resources/guide-mdm/"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https://www.unil.ch/files/live/sites/openscience/files/Donnees_de_recherche/Images/Cycle_Vie_Donnees_V3.jpg" TargetMode="External"/><Relationship Id="rId4" Type="http://schemas.openxmlformats.org/officeDocument/2006/relationships/image" Target="../media/image33.jpe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tiff"/><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4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https://datavalue-consulting.com/wp-content/uploads/2021/03/datahub-vs-datalake.jpg" TargetMode="External"/><Relationship Id="rId5" Type="http://schemas.openxmlformats.org/officeDocument/2006/relationships/image" Target="../media/image38.jpe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1.png"/><Relationship Id="rId4" Type="http://schemas.openxmlformats.org/officeDocument/2006/relationships/hyperlink" Target="https://www.heflo.com/blog/business-management/kpi-types-of-key-performance-indicator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idx="4294967295"/>
          </p:nvPr>
        </p:nvSpPr>
        <p:spPr>
          <a:xfrm>
            <a:off x="3090094" y="952925"/>
            <a:ext cx="7588333" cy="1168232"/>
          </a:xfrm>
          <a:prstGeom prst="rect">
            <a:avLst/>
          </a:prstGeom>
        </p:spPr>
        <p:txBody>
          <a:bodyPr/>
          <a:lstStyle/>
          <a:p>
            <a:pPr algn="ctr"/>
            <a:r>
              <a:rPr lang="fr-FR" sz="3200" dirty="0">
                <a:latin typeface="Calibri" panose="020F0502020204030204" pitchFamily="34" charset="0"/>
                <a:cs typeface="Calibri" panose="020F0502020204030204" pitchFamily="34" charset="0"/>
              </a:rPr>
              <a:t>De la gestion des données à </a:t>
            </a:r>
            <a:br>
              <a:rPr lang="fr-FR" sz="3200" dirty="0">
                <a:latin typeface="Calibri" panose="020F0502020204030204" pitchFamily="34" charset="0"/>
                <a:cs typeface="Calibri" panose="020F0502020204030204" pitchFamily="34" charset="0"/>
              </a:rPr>
            </a:br>
            <a:r>
              <a:rPr lang="fr-FR" sz="3200" dirty="0">
                <a:latin typeface="Calibri" panose="020F0502020204030204" pitchFamily="34" charset="0"/>
                <a:cs typeface="Calibri" panose="020F0502020204030204" pitchFamily="34" charset="0"/>
              </a:rPr>
              <a:t>la gouvernance des données</a:t>
            </a:r>
            <a:br>
              <a:rPr lang="fr-FR" sz="3200" dirty="0">
                <a:latin typeface="Calibri" panose="020F0502020204030204" pitchFamily="34" charset="0"/>
                <a:cs typeface="Calibri" panose="020F0502020204030204" pitchFamily="34" charset="0"/>
              </a:rPr>
            </a:br>
            <a:endParaRPr lang="fr-FR" sz="1400" dirty="0">
              <a:latin typeface="Calibri" panose="020F0502020204030204" pitchFamily="34" charset="0"/>
              <a:cs typeface="Calibri" panose="020F0502020204030204" pitchFamily="34" charset="0"/>
            </a:endParaRPr>
          </a:p>
        </p:txBody>
      </p:sp>
      <p:sp>
        <p:nvSpPr>
          <p:cNvPr id="4" name="Espace réservé du numéro de diapositive 3"/>
          <p:cNvSpPr>
            <a:spLocks noGrp="1"/>
          </p:cNvSpPr>
          <p:nvPr>
            <p:ph type="sldNum" sz="quarter" idx="12"/>
          </p:nvPr>
        </p:nvSpPr>
        <p:spPr/>
        <p:txBody>
          <a:bodyPr/>
          <a:lstStyle/>
          <a:p>
            <a:r>
              <a:rPr lang="en-US"/>
              <a:t>T</a:t>
            </a:r>
            <a:fld id="{D57F1E4F-1CFF-5643-939E-217C01CDF565}" type="slidenum">
              <a:rPr lang="en-US" smtClean="0"/>
              <a:pPr/>
              <a:t>1</a:t>
            </a:fld>
            <a:endParaRPr lang="en-US" dirty="0"/>
          </a:p>
        </p:txBody>
      </p:sp>
      <p:sp>
        <p:nvSpPr>
          <p:cNvPr id="5" name="Espace réservé du pied de page 4"/>
          <p:cNvSpPr>
            <a:spLocks noGrp="1"/>
          </p:cNvSpPr>
          <p:nvPr>
            <p:ph type="ftr" sz="quarter" idx="11"/>
          </p:nvPr>
        </p:nvSpPr>
        <p:spPr/>
        <p:txBody>
          <a:bodyPr/>
          <a:lstStyle/>
          <a:p>
            <a:r>
              <a:rPr lang="en-US"/>
              <a:t>Data  Governance</a:t>
            </a:r>
            <a:endParaRPr lang="en-US" dirty="0"/>
          </a:p>
        </p:txBody>
      </p:sp>
      <p:sp>
        <p:nvSpPr>
          <p:cNvPr id="6" name="ZoneTexte 5"/>
          <p:cNvSpPr txBox="1"/>
          <p:nvPr/>
        </p:nvSpPr>
        <p:spPr>
          <a:xfrm>
            <a:off x="10185991" y="6120363"/>
            <a:ext cx="2006009" cy="615553"/>
          </a:xfrm>
          <a:prstGeom prst="rect">
            <a:avLst/>
          </a:prstGeom>
          <a:noFill/>
        </p:spPr>
        <p:txBody>
          <a:bodyPr wrap="square" rtlCol="0">
            <a:spAutoFit/>
          </a:bodyPr>
          <a:lstStyle/>
          <a:p>
            <a:pPr algn="ctr"/>
            <a:r>
              <a:rPr lang="fr-FR" b="1" i="1" u="sng" dirty="0">
                <a:latin typeface="Calibri" panose="020F0502020204030204" pitchFamily="34" charset="0"/>
                <a:cs typeface="Calibri" panose="020F0502020204030204" pitchFamily="34" charset="0"/>
              </a:rPr>
              <a:t>O. Boussaid</a:t>
            </a:r>
          </a:p>
          <a:p>
            <a:pPr algn="ctr"/>
            <a:r>
              <a:rPr lang="fr-FR" sz="1600" dirty="0">
                <a:latin typeface="Calibri" panose="020F0502020204030204" pitchFamily="34" charset="0"/>
                <a:cs typeface="Calibri" panose="020F0502020204030204" pitchFamily="34" charset="0"/>
              </a:rPr>
              <a:t>2022-2023</a:t>
            </a:r>
          </a:p>
        </p:txBody>
      </p:sp>
      <p:sp>
        <p:nvSpPr>
          <p:cNvPr id="8" name="Titre 1"/>
          <p:cNvSpPr txBox="1">
            <a:spLocks/>
          </p:cNvSpPr>
          <p:nvPr/>
        </p:nvSpPr>
        <p:spPr>
          <a:xfrm>
            <a:off x="2426562" y="231032"/>
            <a:ext cx="8915399" cy="613639"/>
          </a:xfrm>
          <a:prstGeom prst="rect">
            <a:avLst/>
          </a:prstGeo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b="1" i="1" dirty="0">
                <a:latin typeface="Calibri" panose="020F0502020204030204" pitchFamily="34" charset="0"/>
                <a:cs typeface="Calibri" panose="020F0502020204030204" pitchFamily="34" charset="0"/>
              </a:rPr>
              <a:t>Data Governance</a:t>
            </a:r>
          </a:p>
        </p:txBody>
      </p:sp>
      <p:pic>
        <p:nvPicPr>
          <p:cNvPr id="10" name="Picture 1" descr="logo%20ICOM_Cou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129" y="5261763"/>
            <a:ext cx="2388569" cy="53808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129" y="5874600"/>
            <a:ext cx="1665672" cy="931646"/>
          </a:xfrm>
          <a:prstGeom prst="rect">
            <a:avLst/>
          </a:prstGeom>
        </p:spPr>
      </p:pic>
      <p:pic>
        <p:nvPicPr>
          <p:cNvPr id="7" name="Picture 2" descr="Data Governance Images – Browse 40,738 Stock Photos, Vectors, and Video |  Adobe Stock">
            <a:extLst>
              <a:ext uri="{FF2B5EF4-FFF2-40B4-BE49-F238E27FC236}">
                <a16:creationId xmlns:a16="http://schemas.microsoft.com/office/drawing/2014/main" id="{0636CFF8-D59A-82E8-3CF6-53AB50CF40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3250" y="2837874"/>
            <a:ext cx="5385399" cy="359026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17">
            <a:extLst>
              <a:ext uri="{FF2B5EF4-FFF2-40B4-BE49-F238E27FC236}">
                <a16:creationId xmlns:a16="http://schemas.microsoft.com/office/drawing/2014/main" id="{F9173940-B884-4285-C69D-2E346D2CA155}"/>
              </a:ext>
            </a:extLst>
          </p:cNvPr>
          <p:cNvGrpSpPr/>
          <p:nvPr/>
        </p:nvGrpSpPr>
        <p:grpSpPr>
          <a:xfrm>
            <a:off x="782843" y="2139096"/>
            <a:ext cx="11180557" cy="538084"/>
            <a:chOff x="1097880" y="844671"/>
            <a:chExt cx="6058631" cy="538084"/>
          </a:xfrm>
        </p:grpSpPr>
        <p:sp>
          <p:nvSpPr>
            <p:cNvPr id="15" name="ZoneTexte 14">
              <a:extLst>
                <a:ext uri="{FF2B5EF4-FFF2-40B4-BE49-F238E27FC236}">
                  <a16:creationId xmlns:a16="http://schemas.microsoft.com/office/drawing/2014/main" id="{FAD54353-E9CD-5BDE-0B62-7898886C5C58}"/>
                </a:ext>
              </a:extLst>
            </p:cNvPr>
            <p:cNvSpPr txBox="1"/>
            <p:nvPr/>
          </p:nvSpPr>
          <p:spPr>
            <a:xfrm>
              <a:off x="1788550" y="864108"/>
              <a:ext cx="5367961" cy="461665"/>
            </a:xfrm>
            <a:prstGeom prst="rect">
              <a:avLst/>
            </a:prstGeom>
            <a:noFill/>
          </p:spPr>
          <p:txBody>
            <a:bodyPr wrap="square" rtlCol="0">
              <a:spAutoFit/>
            </a:bodyPr>
            <a:lstStyle/>
            <a:p>
              <a:r>
                <a:rPr lang="fr-FR" sz="2000" dirty="0">
                  <a:latin typeface="Calibri" panose="020F0502020204030204" pitchFamily="34" charset="0"/>
                  <a:cs typeface="Calibri" panose="020F0502020204030204" pitchFamily="34" charset="0"/>
                </a:rPr>
                <a:t>L’avènement de la Data : </a:t>
              </a:r>
              <a:r>
                <a:rPr lang="fr-FR" sz="2000" i="1" dirty="0">
                  <a:latin typeface="Calibri" panose="020F0502020204030204" pitchFamily="34" charset="0"/>
                  <a:cs typeface="Calibri" panose="020F0502020204030204" pitchFamily="34" charset="0"/>
                </a:rPr>
                <a:t>nouvelle philosophie des données, pour une approche </a:t>
              </a:r>
              <a:r>
                <a:rPr lang="fr-FR" sz="2400" b="1" i="1" dirty="0">
                  <a:latin typeface="Calibri" panose="020F0502020204030204" pitchFamily="34" charset="0"/>
                  <a:cs typeface="Calibri" panose="020F0502020204030204" pitchFamily="34" charset="0"/>
                </a:rPr>
                <a:t>data-</a:t>
              </a:r>
              <a:r>
                <a:rPr lang="fr-FR" sz="2400" b="1" i="1" dirty="0" err="1">
                  <a:latin typeface="Calibri" panose="020F0502020204030204" pitchFamily="34" charset="0"/>
                  <a:cs typeface="Calibri" panose="020F0502020204030204" pitchFamily="34" charset="0"/>
                </a:rPr>
                <a:t>driven</a:t>
              </a:r>
              <a:endParaRPr lang="fr-FR" sz="2000" b="1" dirty="0"/>
            </a:p>
          </p:txBody>
        </p:sp>
        <p:pic>
          <p:nvPicPr>
            <p:cNvPr id="17" name="Image 16">
              <a:extLst>
                <a:ext uri="{FF2B5EF4-FFF2-40B4-BE49-F238E27FC236}">
                  <a16:creationId xmlns:a16="http://schemas.microsoft.com/office/drawing/2014/main" id="{E2023F33-4EED-52A7-7327-F992F6ED21C7}"/>
                </a:ext>
              </a:extLst>
            </p:cNvPr>
            <p:cNvPicPr>
              <a:picLocks noChangeAspect="1"/>
            </p:cNvPicPr>
            <p:nvPr/>
          </p:nvPicPr>
          <p:blipFill>
            <a:blip r:embed="rId6"/>
            <a:stretch>
              <a:fillRect/>
            </a:stretch>
          </p:blipFill>
          <p:spPr>
            <a:xfrm>
              <a:off x="1097880" y="844671"/>
              <a:ext cx="690670" cy="538084"/>
            </a:xfrm>
            <a:prstGeom prst="rect">
              <a:avLst/>
            </a:prstGeom>
          </p:spPr>
        </p:pic>
      </p:grpSp>
    </p:spTree>
    <p:extLst>
      <p:ext uri="{BB962C8B-B14F-4D97-AF65-F5344CB8AC3E}">
        <p14:creationId xmlns:p14="http://schemas.microsoft.com/office/powerpoint/2010/main" val="1822408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9A81622C-1058-9EE3-9566-D2D7BFA85D2C}"/>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88AAE200-56C4-96E0-A369-6F514BFDB1DA}"/>
              </a:ext>
            </a:extLst>
          </p:cNvPr>
          <p:cNvSpPr>
            <a:spLocks noGrp="1"/>
          </p:cNvSpPr>
          <p:nvPr>
            <p:ph type="sldNum" sz="quarter" idx="12"/>
          </p:nvPr>
        </p:nvSpPr>
        <p:spPr/>
        <p:txBody>
          <a:bodyPr/>
          <a:lstStyle/>
          <a:p>
            <a:r>
              <a:rPr lang="en-US"/>
              <a:t>T </a:t>
            </a:r>
            <a:fld id="{D57F1E4F-1CFF-5643-939E-217C01CDF565}" type="slidenum">
              <a:rPr lang="en-US" smtClean="0"/>
              <a:pPr/>
              <a:t>10</a:t>
            </a:fld>
            <a:endParaRPr lang="en-US" dirty="0"/>
          </a:p>
        </p:txBody>
      </p:sp>
      <p:sp>
        <p:nvSpPr>
          <p:cNvPr id="5" name="ZoneTexte 4">
            <a:extLst>
              <a:ext uri="{FF2B5EF4-FFF2-40B4-BE49-F238E27FC236}">
                <a16:creationId xmlns:a16="http://schemas.microsoft.com/office/drawing/2014/main" id="{01EB34A8-1F0E-4D89-0347-6DECABB6C1AE}"/>
              </a:ext>
            </a:extLst>
          </p:cNvPr>
          <p:cNvSpPr txBox="1"/>
          <p:nvPr/>
        </p:nvSpPr>
        <p:spPr>
          <a:xfrm>
            <a:off x="1715406" y="1390746"/>
            <a:ext cx="10476594" cy="5478423"/>
          </a:xfrm>
          <a:prstGeom prst="rect">
            <a:avLst/>
          </a:prstGeom>
          <a:noFill/>
        </p:spPr>
        <p:txBody>
          <a:bodyPr wrap="square">
            <a:spAutoFit/>
          </a:bodyPr>
          <a:lstStyle/>
          <a:p>
            <a:pPr marL="342900" lvl="0" indent="-342900" rtl="0">
              <a:buClr>
                <a:srgbClr val="FF0000"/>
              </a:buClr>
              <a:buFont typeface="Wingdings" pitchFamily="2" charset="2"/>
              <a:buChar char="Ø"/>
            </a:pPr>
            <a:r>
              <a:rPr lang="fr-FR" sz="2000" dirty="0">
                <a:effectLst/>
                <a:latin typeface="Calibri" panose="020F0502020204030204" pitchFamily="34" charset="0"/>
                <a:ea typeface="Calibri" panose="020F0502020204030204" pitchFamily="34" charset="0"/>
                <a:cs typeface="Calibri" panose="020F0502020204030204" pitchFamily="34" charset="0"/>
              </a:rPr>
              <a:t>La DG est l'exercice de l'</a:t>
            </a:r>
            <a:r>
              <a:rPr lang="fr-FR" sz="2000" b="1" i="1" dirty="0">
                <a:effectLst/>
                <a:latin typeface="Calibri" panose="020F0502020204030204" pitchFamily="34" charset="0"/>
                <a:ea typeface="Calibri" panose="020F0502020204030204" pitchFamily="34" charset="0"/>
                <a:cs typeface="Calibri" panose="020F0502020204030204" pitchFamily="34" charset="0"/>
              </a:rPr>
              <a:t>autorité</a:t>
            </a:r>
            <a:r>
              <a:rPr lang="fr-FR" sz="2000" dirty="0">
                <a:effectLst/>
                <a:latin typeface="Calibri" panose="020F0502020204030204" pitchFamily="34" charset="0"/>
                <a:ea typeface="Calibri" panose="020F0502020204030204" pitchFamily="34" charset="0"/>
                <a:cs typeface="Calibri" panose="020F0502020204030204" pitchFamily="34" charset="0"/>
              </a:rPr>
              <a:t> et du </a:t>
            </a:r>
            <a:r>
              <a:rPr lang="fr-FR" sz="2000" b="1" i="1" dirty="0">
                <a:effectLst/>
                <a:latin typeface="Calibri" panose="020F0502020204030204" pitchFamily="34" charset="0"/>
                <a:ea typeface="Calibri" panose="020F0502020204030204" pitchFamily="34" charset="0"/>
                <a:cs typeface="Calibri" panose="020F0502020204030204" pitchFamily="34" charset="0"/>
              </a:rPr>
              <a:t>contrôle</a:t>
            </a:r>
            <a:r>
              <a:rPr lang="fr-FR" sz="2000" dirty="0">
                <a:effectLst/>
                <a:latin typeface="Calibri" panose="020F0502020204030204" pitchFamily="34" charset="0"/>
                <a:ea typeface="Calibri" panose="020F0502020204030204" pitchFamily="34" charset="0"/>
                <a:cs typeface="Calibri" panose="020F0502020204030204" pitchFamily="34" charset="0"/>
              </a:rPr>
              <a:t> (</a:t>
            </a:r>
            <a:r>
              <a:rPr lang="fr-FR" dirty="0">
                <a:effectLst/>
                <a:latin typeface="Calibri" panose="020F0502020204030204" pitchFamily="34" charset="0"/>
                <a:ea typeface="Calibri" panose="020F0502020204030204" pitchFamily="34" charset="0"/>
                <a:cs typeface="Calibri" panose="020F0502020204030204" pitchFamily="34" charset="0"/>
              </a:rPr>
              <a:t>planification, surveillance et application</a:t>
            </a:r>
            <a:r>
              <a:rPr lang="fr-FR" sz="2000" dirty="0">
                <a:effectLst/>
                <a:latin typeface="Calibri" panose="020F0502020204030204" pitchFamily="34" charset="0"/>
                <a:ea typeface="Calibri" panose="020F0502020204030204" pitchFamily="34" charset="0"/>
                <a:cs typeface="Calibri" panose="020F0502020204030204" pitchFamily="34" charset="0"/>
              </a:rPr>
              <a:t>) sur la gestion des </a:t>
            </a:r>
            <a:r>
              <a:rPr lang="fr-FR" sz="2000" b="1" i="1" u="sng" dirty="0">
                <a:effectLst/>
                <a:latin typeface="Calibri" panose="020F0502020204030204" pitchFamily="34" charset="0"/>
                <a:ea typeface="Calibri" panose="020F0502020204030204" pitchFamily="34" charset="0"/>
                <a:cs typeface="Calibri" panose="020F0502020204030204" pitchFamily="34" charset="0"/>
              </a:rPr>
              <a:t>actifs de données</a:t>
            </a:r>
            <a:r>
              <a:rPr lang="fr-FR" sz="1800" dirty="0">
                <a:effectLst/>
                <a:latin typeface="Calibri" panose="020F0502020204030204" pitchFamily="34" charset="0"/>
                <a:ea typeface="Calibri" panose="020F0502020204030204" pitchFamily="34" charset="0"/>
                <a:cs typeface="Calibri" panose="020F0502020204030204" pitchFamily="34" charset="0"/>
              </a:rPr>
              <a:t>." (</a:t>
            </a:r>
            <a:r>
              <a:rPr lang="fr-FR" sz="1200" i="1" dirty="0">
                <a:effectLst/>
                <a:latin typeface="Calibri" panose="020F0502020204030204" pitchFamily="34" charset="0"/>
                <a:ea typeface="Calibri" panose="020F0502020204030204" pitchFamily="34" charset="0"/>
                <a:cs typeface="Calibri" panose="020F0502020204030204" pitchFamily="34" charset="0"/>
              </a:rPr>
              <a:t>DAMA International</a:t>
            </a:r>
            <a:r>
              <a:rPr lang="fr-FR" sz="1800" dirty="0">
                <a:effectLst/>
                <a:latin typeface="Calibri" panose="020F0502020204030204" pitchFamily="34" charset="0"/>
                <a:ea typeface="Calibri" panose="020F0502020204030204" pitchFamily="34" charset="0"/>
                <a:cs typeface="Calibri" panose="020F0502020204030204" pitchFamily="34" charset="0"/>
              </a:rPr>
              <a:t>) </a:t>
            </a:r>
          </a:p>
          <a:p>
            <a:pPr marL="285750" lvl="0" indent="-285750" rtl="0">
              <a:buClr>
                <a:srgbClr val="FF0000"/>
              </a:buClr>
              <a:buFont typeface="Wingdings" pitchFamily="2" charset="2"/>
              <a:buChar char="Ø"/>
            </a:pP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Clr>
                <a:srgbClr val="FF0000"/>
              </a:buClr>
              <a:buFont typeface="Wingdings" pitchFamily="2" charset="2"/>
              <a:buChar char="Ø"/>
            </a:pPr>
            <a:r>
              <a:rPr lang="fr-FR" sz="2000" dirty="0">
                <a:effectLst/>
                <a:latin typeface="Calibri" panose="020F0502020204030204" pitchFamily="34" charset="0"/>
                <a:ea typeface="Calibri" panose="020F0502020204030204" pitchFamily="34" charset="0"/>
                <a:cs typeface="Calibri" panose="020F0502020204030204" pitchFamily="34" charset="0"/>
              </a:rPr>
              <a:t>La DG est une discipline de </a:t>
            </a:r>
            <a:r>
              <a:rPr lang="fr-FR" sz="2000" b="1" i="1" dirty="0">
                <a:effectLst/>
                <a:latin typeface="Calibri" panose="020F0502020204030204" pitchFamily="34" charset="0"/>
                <a:ea typeface="Calibri" panose="020F0502020204030204" pitchFamily="34" charset="0"/>
                <a:cs typeface="Calibri" panose="020F0502020204030204" pitchFamily="34" charset="0"/>
              </a:rPr>
              <a:t>contrôle de la qualité </a:t>
            </a:r>
            <a:r>
              <a:rPr lang="fr-FR" sz="2000" dirty="0">
                <a:effectLst/>
                <a:latin typeface="Calibri" panose="020F0502020204030204" pitchFamily="34" charset="0"/>
                <a:ea typeface="Calibri" panose="020F0502020204030204" pitchFamily="34" charset="0"/>
                <a:cs typeface="Calibri" panose="020F0502020204030204" pitchFamily="34" charset="0"/>
              </a:rPr>
              <a:t>permettant d'ajouter une nouvelle rigueur et une nouvelle discipline au processus de gestion, d'utilisation, d'amélioration et de protection des informations organisationnelles. </a:t>
            </a:r>
            <a:r>
              <a:rPr lang="fr-FR" sz="1800" dirty="0">
                <a:effectLst/>
                <a:latin typeface="Calibri" panose="020F0502020204030204" pitchFamily="34" charset="0"/>
                <a:ea typeface="Calibri" panose="020F0502020204030204" pitchFamily="34" charset="0"/>
                <a:cs typeface="Calibri" panose="020F0502020204030204" pitchFamily="34" charset="0"/>
              </a:rPr>
              <a:t>(</a:t>
            </a:r>
            <a:r>
              <a:rPr lang="fr-FR" sz="1200" i="1" dirty="0">
                <a:latin typeface="Calibri" panose="020F0502020204030204" pitchFamily="34" charset="0"/>
                <a:cs typeface="Calibri" panose="020F0502020204030204" pitchFamily="34" charset="0"/>
              </a:rPr>
              <a:t>Conseil de gouvernance des données d'IBM</a:t>
            </a:r>
            <a:r>
              <a:rPr lang="fr-FR" sz="1800" dirty="0">
                <a:effectLst/>
                <a:latin typeface="Calibri" panose="020F0502020204030204" pitchFamily="34" charset="0"/>
                <a:ea typeface="Calibri" panose="020F0502020204030204" pitchFamily="34" charset="0"/>
                <a:cs typeface="Calibri" panose="020F0502020204030204" pitchFamily="34" charset="0"/>
              </a:rPr>
              <a:t>)</a:t>
            </a:r>
          </a:p>
          <a:p>
            <a:pPr marL="342900" indent="-342900">
              <a:buClr>
                <a:srgbClr val="FF0000"/>
              </a:buClr>
              <a:buFont typeface="Wingdings" pitchFamily="2" charset="2"/>
              <a:buChar char="Ø"/>
            </a:pP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Clr>
                <a:srgbClr val="FF0000"/>
              </a:buClr>
              <a:buFont typeface="Wingdings" pitchFamily="2" charset="2"/>
              <a:buChar char="Ø"/>
            </a:pPr>
            <a:r>
              <a:rPr lang="fr-FR" sz="2000" dirty="0">
                <a:effectLst/>
                <a:latin typeface="Calibri" panose="020F0502020204030204" pitchFamily="34" charset="0"/>
                <a:ea typeface="Times New Roman" panose="02020603050405020304" pitchFamily="18" charset="0"/>
                <a:cs typeface="Calibri" panose="020F0502020204030204" pitchFamily="34" charset="0"/>
              </a:rPr>
              <a:t>La </a:t>
            </a:r>
            <a:r>
              <a:rPr lang="fr-FR" sz="2000" dirty="0">
                <a:effectLst/>
                <a:latin typeface="Calibri" panose="020F0502020204030204" pitchFamily="34" charset="0"/>
                <a:ea typeface="Calibri" panose="020F0502020204030204" pitchFamily="34" charset="0"/>
                <a:cs typeface="Calibri" panose="020F0502020204030204" pitchFamily="34" charset="0"/>
              </a:rPr>
              <a:t>DG </a:t>
            </a:r>
            <a:r>
              <a:rPr lang="fr-FR" sz="2000" dirty="0">
                <a:effectLst/>
                <a:latin typeface="Calibri" panose="020F0502020204030204" pitchFamily="34" charset="0"/>
                <a:ea typeface="Times New Roman" panose="02020603050405020304" pitchFamily="18" charset="0"/>
                <a:cs typeface="Calibri" panose="020F0502020204030204" pitchFamily="34" charset="0"/>
              </a:rPr>
              <a:t>est un système de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droits de décision </a:t>
            </a:r>
            <a:r>
              <a:rPr lang="fr-FR" sz="2000" dirty="0">
                <a:effectLst/>
                <a:latin typeface="Calibri" panose="020F0502020204030204" pitchFamily="34" charset="0"/>
                <a:ea typeface="Times New Roman" panose="02020603050405020304" pitchFamily="18" charset="0"/>
                <a:cs typeface="Calibri" panose="020F0502020204030204" pitchFamily="34" charset="0"/>
              </a:rPr>
              <a:t>et de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responsabilités</a:t>
            </a:r>
            <a:r>
              <a:rPr lang="fr-FR" sz="2000" dirty="0">
                <a:effectLst/>
                <a:latin typeface="Calibri" panose="020F0502020204030204" pitchFamily="34" charset="0"/>
                <a:ea typeface="Times New Roman" panose="02020603050405020304" pitchFamily="18" charset="0"/>
                <a:cs typeface="Calibri" panose="020F0502020204030204" pitchFamily="34" charset="0"/>
              </a:rPr>
              <a:t> pour les processus liés à l'information, exécuté selon des modèles convenus qui décrivent qui peut prendre quelles actions avec quelles informations, et quand, dans quelles circonstances, en utilisant quelles méthodes. </a:t>
            </a:r>
            <a:r>
              <a:rPr lang="fr-FR" sz="1800" dirty="0">
                <a:effectLst/>
                <a:latin typeface="Calibri" panose="020F0502020204030204" pitchFamily="34" charset="0"/>
                <a:ea typeface="Times New Roman" panose="02020603050405020304" pitchFamily="18" charset="0"/>
                <a:cs typeface="Calibri" panose="020F0502020204030204" pitchFamily="34" charset="0"/>
              </a:rPr>
              <a:t>(</a:t>
            </a:r>
            <a:r>
              <a:rPr lang="fr-FR" sz="1200" i="1" dirty="0">
                <a:latin typeface="Calibri" panose="020F0502020204030204" pitchFamily="34" charset="0"/>
                <a:cs typeface="Calibri" panose="020F0502020204030204" pitchFamily="34" charset="0"/>
              </a:rPr>
              <a:t>Data Governance Institute</a:t>
            </a:r>
            <a:r>
              <a:rPr lang="fr-FR" sz="1800" dirty="0">
                <a:effectLst/>
                <a:latin typeface="Calibri" panose="020F0502020204030204" pitchFamily="34" charset="0"/>
                <a:ea typeface="Times New Roman" panose="02020603050405020304" pitchFamily="18" charset="0"/>
                <a:cs typeface="Calibri" panose="020F0502020204030204" pitchFamily="34" charset="0"/>
              </a:rPr>
              <a:t>) </a:t>
            </a:r>
            <a:r>
              <a:rPr lang="fr-FR" sz="1800" dirty="0">
                <a:effectLst/>
                <a:latin typeface="Calibri" panose="020F0502020204030204" pitchFamily="34" charset="0"/>
                <a:ea typeface="Calibri" panose="020F0502020204030204" pitchFamily="34" charset="0"/>
                <a:cs typeface="Calibri" panose="020F0502020204030204" pitchFamily="34" charset="0"/>
              </a:rPr>
              <a:t> </a:t>
            </a:r>
          </a:p>
          <a:p>
            <a:pPr marL="342900" indent="-342900">
              <a:buClr>
                <a:srgbClr val="FF0000"/>
              </a:buClr>
              <a:buFont typeface="Wingdings" pitchFamily="2" charset="2"/>
              <a:buChar char="Ø"/>
            </a:pP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Clr>
                <a:srgbClr val="FF0000"/>
              </a:buClr>
              <a:buFont typeface="Wingdings" pitchFamily="2" charset="2"/>
              <a:buChar char="Ø"/>
            </a:pPr>
            <a:r>
              <a:rPr lang="fr-FR" sz="1800" dirty="0">
                <a:effectLst/>
                <a:latin typeface="Calibri" panose="020F0502020204030204" pitchFamily="34" charset="0"/>
                <a:ea typeface="Times New Roman" panose="02020603050405020304" pitchFamily="18" charset="0"/>
                <a:cs typeface="Calibri" panose="020F0502020204030204" pitchFamily="34" charset="0"/>
              </a:rPr>
              <a:t>La </a:t>
            </a:r>
            <a:r>
              <a:rPr lang="fr-FR" sz="2000" dirty="0">
                <a:effectLst/>
                <a:latin typeface="Calibri" panose="020F0502020204030204" pitchFamily="34" charset="0"/>
                <a:ea typeface="Calibri" panose="020F0502020204030204" pitchFamily="34" charset="0"/>
                <a:cs typeface="Calibri" panose="020F0502020204030204" pitchFamily="34" charset="0"/>
              </a:rPr>
              <a:t>DG </a:t>
            </a:r>
            <a:r>
              <a:rPr lang="fr-FR" sz="2000" dirty="0">
                <a:effectLst/>
                <a:latin typeface="Calibri" panose="020F0502020204030204" pitchFamily="34" charset="0"/>
                <a:ea typeface="Times New Roman" panose="02020603050405020304" pitchFamily="18" charset="0"/>
                <a:cs typeface="Calibri" panose="020F0502020204030204" pitchFamily="34" charset="0"/>
              </a:rPr>
              <a:t>est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l'orchestration formelle </a:t>
            </a:r>
            <a:r>
              <a:rPr lang="fr-FR" sz="2000" dirty="0">
                <a:effectLst/>
                <a:latin typeface="Calibri" panose="020F0502020204030204" pitchFamily="34" charset="0"/>
                <a:ea typeface="Times New Roman" panose="02020603050405020304" pitchFamily="18" charset="0"/>
                <a:cs typeface="Calibri" panose="020F0502020204030204" pitchFamily="34" charset="0"/>
              </a:rPr>
              <a:t>des personnes, des processus et de la technologie pour permettre à une organisation d'exploiter les données en tant qu'actif de l'entreprise." </a:t>
            </a:r>
            <a:r>
              <a:rPr lang="fr-FR" sz="1800" dirty="0">
                <a:effectLst/>
                <a:latin typeface="Calibri" panose="020F0502020204030204" pitchFamily="34" charset="0"/>
                <a:ea typeface="Times New Roman" panose="02020603050405020304" pitchFamily="18" charset="0"/>
                <a:cs typeface="Calibri" panose="020F0502020204030204" pitchFamily="34" charset="0"/>
              </a:rPr>
              <a:t>(</a:t>
            </a:r>
            <a:r>
              <a:rPr lang="fr-FR" sz="1200" i="1" dirty="0">
                <a:latin typeface="Calibri" panose="020F0502020204030204" pitchFamily="34" charset="0"/>
                <a:cs typeface="Calibri" panose="020F0502020204030204" pitchFamily="34" charset="0"/>
              </a:rPr>
              <a:t>MDM Institute) </a:t>
            </a:r>
          </a:p>
          <a:p>
            <a:pPr marL="342900" indent="-342900">
              <a:buClr>
                <a:srgbClr val="FF0000"/>
              </a:buClr>
              <a:buFont typeface="Wingdings" pitchFamily="2" charset="2"/>
              <a:buChar char="Ø"/>
            </a:pPr>
            <a:endParaRPr lang="fr-FR" dirty="0">
              <a:latin typeface="Calibri" panose="020F0502020204030204" pitchFamily="34" charset="0"/>
              <a:ea typeface="Times New Roman" panose="02020603050405020304" pitchFamily="18" charset="0"/>
              <a:cs typeface="Calibri" panose="020F0502020204030204" pitchFamily="34" charset="0"/>
            </a:endParaRPr>
          </a:p>
          <a:p>
            <a:pPr marL="342900" indent="-342900">
              <a:buClr>
                <a:srgbClr val="FF0000"/>
              </a:buClr>
              <a:buFont typeface="Wingdings" pitchFamily="2" charset="2"/>
              <a:buChar char="Ø"/>
            </a:pPr>
            <a:r>
              <a:rPr lang="fr-FR" sz="2000" dirty="0">
                <a:effectLst/>
                <a:latin typeface="Calibri" panose="020F0502020204030204" pitchFamily="34" charset="0"/>
                <a:ea typeface="Times New Roman" panose="02020603050405020304" pitchFamily="18" charset="0"/>
                <a:cs typeface="Calibri" panose="020F0502020204030204" pitchFamily="34" charset="0"/>
              </a:rPr>
              <a:t>La </a:t>
            </a:r>
            <a:r>
              <a:rPr lang="fr-FR" sz="2000" dirty="0">
                <a:effectLst/>
                <a:latin typeface="Calibri" panose="020F0502020204030204" pitchFamily="34" charset="0"/>
                <a:ea typeface="Calibri" panose="020F0502020204030204" pitchFamily="34" charset="0"/>
                <a:cs typeface="Calibri" panose="020F0502020204030204" pitchFamily="34" charset="0"/>
              </a:rPr>
              <a:t>DG </a:t>
            </a:r>
            <a:r>
              <a:rPr lang="fr-FR" sz="2000" dirty="0">
                <a:effectLst/>
                <a:latin typeface="Calibri" panose="020F0502020204030204" pitchFamily="34" charset="0"/>
                <a:ea typeface="Times New Roman" panose="02020603050405020304" pitchFamily="18" charset="0"/>
                <a:cs typeface="Calibri" panose="020F0502020204030204" pitchFamily="34" charset="0"/>
              </a:rPr>
              <a:t>est l'exécution et l'application de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l'autorité</a:t>
            </a:r>
            <a:r>
              <a:rPr lang="fr-FR" sz="2000" dirty="0">
                <a:effectLst/>
                <a:latin typeface="Calibri" panose="020F0502020204030204" pitchFamily="34" charset="0"/>
                <a:ea typeface="Times New Roman" panose="02020603050405020304" pitchFamily="18" charset="0"/>
                <a:cs typeface="Calibri" panose="020F0502020204030204" pitchFamily="34" charset="0"/>
              </a:rPr>
              <a:t> sur la gestion des actifs de données et l'exécution des fonctions de données." </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200" i="1" dirty="0">
                <a:latin typeface="Calibri" panose="020F0502020204030204" pitchFamily="34" charset="0"/>
                <a:cs typeface="Calibri" panose="020F0502020204030204" pitchFamily="34" charset="0"/>
              </a:rPr>
              <a:t>Robert S. Seiner</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fr-FR" dirty="0">
                <a:effectLst/>
                <a:latin typeface="Calibri" panose="020F0502020204030204" pitchFamily="34" charset="0"/>
                <a:cs typeface="Calibri" panose="020F0502020204030204" pitchFamily="34" charset="0"/>
              </a:rPr>
              <a:t> </a:t>
            </a:r>
          </a:p>
          <a:p>
            <a:pPr marL="342900" indent="-342900">
              <a:buClr>
                <a:srgbClr val="FF0000"/>
              </a:buClr>
              <a:buFont typeface="Wingdings" pitchFamily="2" charset="2"/>
              <a:buChar char="Ø"/>
            </a:pPr>
            <a:r>
              <a:rPr lang="fr-FR" sz="1800" dirty="0">
                <a:latin typeface="Calibri" panose="020F0502020204030204" pitchFamily="34" charset="0"/>
                <a:ea typeface="Calibri" panose="020F0502020204030204" pitchFamily="34" charset="0"/>
                <a:cs typeface="Calibri" panose="020F0502020204030204" pitchFamily="34" charset="0"/>
              </a:rPr>
              <a:t>…</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7" name="Groupe 6">
            <a:extLst>
              <a:ext uri="{FF2B5EF4-FFF2-40B4-BE49-F238E27FC236}">
                <a16:creationId xmlns:a16="http://schemas.microsoft.com/office/drawing/2014/main" id="{D70FECBB-A54E-E7D1-B20A-588EF98ABA68}"/>
              </a:ext>
            </a:extLst>
          </p:cNvPr>
          <p:cNvGrpSpPr/>
          <p:nvPr/>
        </p:nvGrpSpPr>
        <p:grpSpPr>
          <a:xfrm>
            <a:off x="1421687" y="19734"/>
            <a:ext cx="10512471" cy="526542"/>
            <a:chOff x="1679528" y="284408"/>
            <a:chExt cx="5862505" cy="526542"/>
          </a:xfrm>
        </p:grpSpPr>
        <p:sp>
          <p:nvSpPr>
            <p:cNvPr id="8" name="Rectangle 2">
              <a:extLst>
                <a:ext uri="{FF2B5EF4-FFF2-40B4-BE49-F238E27FC236}">
                  <a16:creationId xmlns:a16="http://schemas.microsoft.com/office/drawing/2014/main" id="{25650D4A-C6EC-C4F7-DB77-2B290A727AB2}"/>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9" name="Image 8">
              <a:extLst>
                <a:ext uri="{FF2B5EF4-FFF2-40B4-BE49-F238E27FC236}">
                  <a16:creationId xmlns:a16="http://schemas.microsoft.com/office/drawing/2014/main" id="{E96B0C35-2BA2-E124-0A4C-6C30D0666EA8}"/>
                </a:ext>
              </a:extLst>
            </p:cNvPr>
            <p:cNvPicPr>
              <a:picLocks noChangeAspect="1"/>
            </p:cNvPicPr>
            <p:nvPr/>
          </p:nvPicPr>
          <p:blipFill>
            <a:blip r:embed="rId2"/>
            <a:stretch>
              <a:fillRect/>
            </a:stretch>
          </p:blipFill>
          <p:spPr>
            <a:xfrm>
              <a:off x="1679528" y="402350"/>
              <a:ext cx="970153" cy="408600"/>
            </a:xfrm>
            <a:prstGeom prst="rect">
              <a:avLst/>
            </a:prstGeom>
          </p:spPr>
        </p:pic>
      </p:grpSp>
      <p:grpSp>
        <p:nvGrpSpPr>
          <p:cNvPr id="10" name="Groupe 9">
            <a:extLst>
              <a:ext uri="{FF2B5EF4-FFF2-40B4-BE49-F238E27FC236}">
                <a16:creationId xmlns:a16="http://schemas.microsoft.com/office/drawing/2014/main" id="{08329676-BA7A-97AA-3FC1-3CA6E4E81825}"/>
              </a:ext>
            </a:extLst>
          </p:cNvPr>
          <p:cNvGrpSpPr/>
          <p:nvPr/>
        </p:nvGrpSpPr>
        <p:grpSpPr>
          <a:xfrm>
            <a:off x="1715406" y="776751"/>
            <a:ext cx="6931782" cy="523220"/>
            <a:chOff x="2094790" y="981774"/>
            <a:chExt cx="6931782" cy="523220"/>
          </a:xfrm>
        </p:grpSpPr>
        <p:sp>
          <p:nvSpPr>
            <p:cNvPr id="11" name="ZoneTexte 10">
              <a:extLst>
                <a:ext uri="{FF2B5EF4-FFF2-40B4-BE49-F238E27FC236}">
                  <a16:creationId xmlns:a16="http://schemas.microsoft.com/office/drawing/2014/main" id="{EECA7B9E-D75B-0384-077E-B62D9030D2BD}"/>
                </a:ext>
              </a:extLst>
            </p:cNvPr>
            <p:cNvSpPr txBox="1"/>
            <p:nvPr/>
          </p:nvSpPr>
          <p:spPr>
            <a:xfrm>
              <a:off x="3200400" y="981774"/>
              <a:ext cx="5826172" cy="523220"/>
            </a:xfrm>
            <a:prstGeom prst="rect">
              <a:avLst/>
            </a:prstGeom>
            <a:noFill/>
          </p:spPr>
          <p:txBody>
            <a:bodyPr wrap="square" rtlCol="0">
              <a:spAutoFit/>
            </a:bodyPr>
            <a:lstStyle/>
            <a:p>
              <a:r>
                <a:rPr lang="fr-FR" sz="2800" b="1" dirty="0">
                  <a:latin typeface="Calibri" panose="020F0502020204030204" pitchFamily="34" charset="0"/>
                  <a:cs typeface="Calibri" panose="020F0502020204030204" pitchFamily="34" charset="0"/>
                </a:rPr>
                <a:t>Data Governance : Les définitions</a:t>
              </a:r>
            </a:p>
          </p:txBody>
        </p:sp>
        <p:pic>
          <p:nvPicPr>
            <p:cNvPr id="12" name="Image 11">
              <a:extLst>
                <a:ext uri="{FF2B5EF4-FFF2-40B4-BE49-F238E27FC236}">
                  <a16:creationId xmlns:a16="http://schemas.microsoft.com/office/drawing/2014/main" id="{4A50A2A6-DF3C-2F02-FC25-43CF345702FA}"/>
                </a:ext>
              </a:extLst>
            </p:cNvPr>
            <p:cNvPicPr>
              <a:picLocks noChangeAspect="1"/>
            </p:cNvPicPr>
            <p:nvPr/>
          </p:nvPicPr>
          <p:blipFill>
            <a:blip r:embed="rId3"/>
            <a:stretch>
              <a:fillRect/>
            </a:stretch>
          </p:blipFill>
          <p:spPr>
            <a:xfrm flipV="1">
              <a:off x="2094790" y="1053286"/>
              <a:ext cx="1105610" cy="381814"/>
            </a:xfrm>
            <a:prstGeom prst="rect">
              <a:avLst/>
            </a:prstGeom>
          </p:spPr>
        </p:pic>
      </p:grpSp>
    </p:spTree>
    <p:extLst>
      <p:ext uri="{BB962C8B-B14F-4D97-AF65-F5344CB8AC3E}">
        <p14:creationId xmlns:p14="http://schemas.microsoft.com/office/powerpoint/2010/main" val="17013206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blinds(horizontal)">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blinds(horizontal)">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blinds(horizontal)">
                                      <p:cBhvr>
                                        <p:cTn id="3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5F916B26-8785-5C87-08E2-7180BCB226ED}"/>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01038E6A-3749-8EC0-3848-24E66B455BBB}"/>
              </a:ext>
            </a:extLst>
          </p:cNvPr>
          <p:cNvSpPr>
            <a:spLocks noGrp="1"/>
          </p:cNvSpPr>
          <p:nvPr>
            <p:ph type="sldNum" sz="quarter" idx="12"/>
          </p:nvPr>
        </p:nvSpPr>
        <p:spPr/>
        <p:txBody>
          <a:bodyPr/>
          <a:lstStyle/>
          <a:p>
            <a:r>
              <a:rPr lang="en-US"/>
              <a:t>T </a:t>
            </a:r>
            <a:fld id="{D57F1E4F-1CFF-5643-939E-217C01CDF565}" type="slidenum">
              <a:rPr lang="en-US" smtClean="0"/>
              <a:pPr/>
              <a:t>11</a:t>
            </a:fld>
            <a:endParaRPr lang="en-US" dirty="0"/>
          </a:p>
        </p:txBody>
      </p:sp>
      <p:sp>
        <p:nvSpPr>
          <p:cNvPr id="5" name="ZoneTexte 4">
            <a:extLst>
              <a:ext uri="{FF2B5EF4-FFF2-40B4-BE49-F238E27FC236}">
                <a16:creationId xmlns:a16="http://schemas.microsoft.com/office/drawing/2014/main" id="{2959B707-88DB-C51E-B627-40AD8CB125AF}"/>
              </a:ext>
            </a:extLst>
          </p:cNvPr>
          <p:cNvSpPr txBox="1"/>
          <p:nvPr/>
        </p:nvSpPr>
        <p:spPr>
          <a:xfrm>
            <a:off x="1656000" y="1532679"/>
            <a:ext cx="10765972" cy="5201424"/>
          </a:xfrm>
          <a:prstGeom prst="rect">
            <a:avLst/>
          </a:prstGeom>
          <a:noFill/>
        </p:spPr>
        <p:txBody>
          <a:bodyPr wrap="square">
            <a:spAutoFit/>
          </a:bodyPr>
          <a:lstStyle/>
          <a:p>
            <a:r>
              <a:rPr lang="fr-FR" sz="1800" dirty="0">
                <a:solidFill>
                  <a:srgbClr val="000000"/>
                </a:solidFill>
                <a:effectLst/>
                <a:latin typeface="Calibri" panose="020F0502020204030204" pitchFamily="34" charset="0"/>
                <a:ea typeface="Times New Roman" panose="02020603050405020304" pitchFamily="18" charset="0"/>
              </a:rPr>
              <a:t> </a:t>
            </a:r>
            <a:endParaRPr lang="fr-FR" sz="1800" dirty="0">
              <a:effectLst/>
              <a:latin typeface="Times New Roman" panose="02020603050405020304" pitchFamily="18" charset="0"/>
              <a:ea typeface="Times New Roman" panose="02020603050405020304" pitchFamily="18" charset="0"/>
            </a:endParaRPr>
          </a:p>
          <a:p>
            <a:pPr marL="342900" lvl="0" indent="-342900">
              <a:spcAft>
                <a:spcPts val="800"/>
              </a:spcAft>
              <a:buClr>
                <a:srgbClr val="FF0000"/>
              </a:buClr>
              <a:buFont typeface="Wingdings" pitchFamily="2" charset="2"/>
              <a:buChar char="q"/>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Augmenter la </a:t>
            </a:r>
            <a:r>
              <a:rPr lang="fr-FR" sz="18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valeur</a:t>
            </a: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des données existantes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Fournir une </a:t>
            </a:r>
            <a:r>
              <a:rPr lang="fr-FR" sz="18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meilleure formation aux employés </a:t>
            </a: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lorsqu'ils traitent des actifs de données.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Améliorer les processus existants et mettre en place des processus supplémentaires qui fonctionnent mieux.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Diminuer les coûts de gestion des données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Normaliser les politiques, les normes, les procédures et les systèmes relatifs aux données.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Résoudre les problèmes existants liés aux données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en-US" sz="1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Améliorer</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la </a:t>
            </a:r>
            <a:r>
              <a:rPr lang="en-US" sz="18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transparence</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Assurer une meilleure </a:t>
            </a:r>
            <a:r>
              <a:rPr lang="fr-FR" sz="18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conformité</a:t>
            </a: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fr-FR" sz="18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sécurité</a:t>
            </a: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et </a:t>
            </a:r>
            <a:r>
              <a:rPr lang="fr-FR" sz="18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confidentialité</a:t>
            </a: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Mettre tout le monde sur la même longueur d'onde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Augmenter les </a:t>
            </a:r>
            <a:r>
              <a:rPr lang="en-US" sz="18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revenus</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Permettre de meilleurs </a:t>
            </a:r>
            <a:r>
              <a:rPr lang="fr-FR" sz="18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mécanismes de suivi </a:t>
            </a: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pour l'exécution et la supervision des activités liées aux données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Permettre aux gens de </a:t>
            </a:r>
            <a:r>
              <a:rPr lang="fr-FR" sz="18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travailler plus efficacement </a:t>
            </a:r>
            <a:endParaRPr lang="fr-FR" sz="1800" b="1" i="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Clr>
                <a:srgbClr val="FF0000"/>
              </a:buClr>
              <a:buFont typeface="Wingdings" pitchFamily="2" charset="2"/>
              <a:buChar char="q"/>
            </a:pPr>
            <a:r>
              <a:rPr lang="fr-FR"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Réduire les tensions organisationnelles dues aux problèmes de données </a:t>
            </a:r>
            <a:endParaRPr lang="fr-FR" sz="18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4" name="Groupe 3">
            <a:extLst>
              <a:ext uri="{FF2B5EF4-FFF2-40B4-BE49-F238E27FC236}">
                <a16:creationId xmlns:a16="http://schemas.microsoft.com/office/drawing/2014/main" id="{B05CAC2E-0E4E-AD90-359F-E3693504BF2E}"/>
              </a:ext>
            </a:extLst>
          </p:cNvPr>
          <p:cNvGrpSpPr/>
          <p:nvPr/>
        </p:nvGrpSpPr>
        <p:grpSpPr>
          <a:xfrm>
            <a:off x="1656000" y="218192"/>
            <a:ext cx="10512471" cy="526542"/>
            <a:chOff x="1679528" y="284408"/>
            <a:chExt cx="5862505" cy="526542"/>
          </a:xfrm>
        </p:grpSpPr>
        <p:sp>
          <p:nvSpPr>
            <p:cNvPr id="6" name="Rectangle 2">
              <a:extLst>
                <a:ext uri="{FF2B5EF4-FFF2-40B4-BE49-F238E27FC236}">
                  <a16:creationId xmlns:a16="http://schemas.microsoft.com/office/drawing/2014/main" id="{4B8030F6-0E7F-FEB6-04B0-8441FD56436F}"/>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7" name="Image 6">
              <a:extLst>
                <a:ext uri="{FF2B5EF4-FFF2-40B4-BE49-F238E27FC236}">
                  <a16:creationId xmlns:a16="http://schemas.microsoft.com/office/drawing/2014/main" id="{90D5C8E0-8E5C-3CB9-5C0D-B1720D096DFE}"/>
                </a:ext>
              </a:extLst>
            </p:cNvPr>
            <p:cNvPicPr>
              <a:picLocks noChangeAspect="1"/>
            </p:cNvPicPr>
            <p:nvPr/>
          </p:nvPicPr>
          <p:blipFill>
            <a:blip r:embed="rId2"/>
            <a:stretch>
              <a:fillRect/>
            </a:stretch>
          </p:blipFill>
          <p:spPr>
            <a:xfrm>
              <a:off x="1679528" y="402350"/>
              <a:ext cx="970153" cy="408600"/>
            </a:xfrm>
            <a:prstGeom prst="rect">
              <a:avLst/>
            </a:prstGeom>
          </p:spPr>
        </p:pic>
      </p:grpSp>
      <p:grpSp>
        <p:nvGrpSpPr>
          <p:cNvPr id="8" name="Groupe 7">
            <a:extLst>
              <a:ext uri="{FF2B5EF4-FFF2-40B4-BE49-F238E27FC236}">
                <a16:creationId xmlns:a16="http://schemas.microsoft.com/office/drawing/2014/main" id="{B3860949-9377-A77F-E782-62A493CBB9B2}"/>
              </a:ext>
            </a:extLst>
          </p:cNvPr>
          <p:cNvGrpSpPr/>
          <p:nvPr/>
        </p:nvGrpSpPr>
        <p:grpSpPr>
          <a:xfrm>
            <a:off x="2094790" y="1025050"/>
            <a:ext cx="8662110" cy="954107"/>
            <a:chOff x="2094790" y="981774"/>
            <a:chExt cx="6931782" cy="954107"/>
          </a:xfrm>
        </p:grpSpPr>
        <p:sp>
          <p:nvSpPr>
            <p:cNvPr id="9" name="ZoneTexte 8">
              <a:extLst>
                <a:ext uri="{FF2B5EF4-FFF2-40B4-BE49-F238E27FC236}">
                  <a16:creationId xmlns:a16="http://schemas.microsoft.com/office/drawing/2014/main" id="{BE47D794-69FE-7AF6-EBD7-E0BA73572EE8}"/>
                </a:ext>
              </a:extLst>
            </p:cNvPr>
            <p:cNvSpPr txBox="1"/>
            <p:nvPr/>
          </p:nvSpPr>
          <p:spPr>
            <a:xfrm>
              <a:off x="3200400" y="981774"/>
              <a:ext cx="5826172" cy="954107"/>
            </a:xfrm>
            <a:prstGeom prst="rect">
              <a:avLst/>
            </a:prstGeom>
            <a:noFill/>
          </p:spPr>
          <p:txBody>
            <a:bodyPr wrap="square" rtlCol="0">
              <a:spAutoFit/>
            </a:bodyPr>
            <a:lstStyle/>
            <a:p>
              <a:r>
                <a:rPr lang="fr-FR" sz="2800" b="1" dirty="0">
                  <a:solidFill>
                    <a:srgbClr val="000000"/>
                  </a:solidFill>
                  <a:effectLst/>
                  <a:latin typeface="Calibri" panose="020F0502020204030204" pitchFamily="34" charset="0"/>
                  <a:ea typeface="Times New Roman" panose="02020603050405020304" pitchFamily="18" charset="0"/>
                </a:rPr>
                <a:t>Quelques objectifs et réalisations de la DG</a:t>
              </a:r>
              <a:endParaRPr lang="fr-FR" sz="2800" b="1" dirty="0">
                <a:effectLst/>
                <a:latin typeface="Times New Roman" panose="02020603050405020304" pitchFamily="18" charset="0"/>
                <a:ea typeface="Times New Roman" panose="02020603050405020304" pitchFamily="18" charset="0"/>
              </a:endParaRPr>
            </a:p>
          </p:txBody>
        </p:sp>
        <p:pic>
          <p:nvPicPr>
            <p:cNvPr id="10" name="Image 9">
              <a:extLst>
                <a:ext uri="{FF2B5EF4-FFF2-40B4-BE49-F238E27FC236}">
                  <a16:creationId xmlns:a16="http://schemas.microsoft.com/office/drawing/2014/main" id="{64B5AC42-1A7C-B4C8-7EAB-E221B752FB76}"/>
                </a:ext>
              </a:extLst>
            </p:cNvPr>
            <p:cNvPicPr>
              <a:picLocks noChangeAspect="1"/>
            </p:cNvPicPr>
            <p:nvPr/>
          </p:nvPicPr>
          <p:blipFill>
            <a:blip r:embed="rId3"/>
            <a:stretch>
              <a:fillRect/>
            </a:stretch>
          </p:blipFill>
          <p:spPr>
            <a:xfrm flipV="1">
              <a:off x="2094790" y="1053286"/>
              <a:ext cx="1105610" cy="381814"/>
            </a:xfrm>
            <a:prstGeom prst="rect">
              <a:avLst/>
            </a:prstGeom>
          </p:spPr>
        </p:pic>
      </p:grpSp>
    </p:spTree>
    <p:extLst>
      <p:ext uri="{BB962C8B-B14F-4D97-AF65-F5344CB8AC3E}">
        <p14:creationId xmlns:p14="http://schemas.microsoft.com/office/powerpoint/2010/main" val="30303982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heckerboard(across)">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checkerboard(across)">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checkerboard(across)">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checkerboard(across)">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checkerboard(across)">
                                      <p:cBhvr>
                                        <p:cTn id="62" dur="500"/>
                                        <p:tgtEl>
                                          <p:spTgt spid="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checkerboard(across)">
                                      <p:cBhvr>
                                        <p:cTn id="67" dur="500"/>
                                        <p:tgtEl>
                                          <p:spTgt spid="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grpId="0" nodeType="clickEffect">
                                  <p:stCondLst>
                                    <p:cond delay="0"/>
                                  </p:stCondLst>
                                  <p:childTnLst>
                                    <p:set>
                                      <p:cBhvr>
                                        <p:cTn id="71" dur="1" fill="hold">
                                          <p:stCondLst>
                                            <p:cond delay="0"/>
                                          </p:stCondLst>
                                        </p:cTn>
                                        <p:tgtEl>
                                          <p:spTgt spid="5">
                                            <p:txEl>
                                              <p:pRg st="13" end="13"/>
                                            </p:txEl>
                                          </p:spTgt>
                                        </p:tgtEl>
                                        <p:attrNameLst>
                                          <p:attrName>style.visibility</p:attrName>
                                        </p:attrNameLst>
                                      </p:cBhvr>
                                      <p:to>
                                        <p:strVal val="visible"/>
                                      </p:to>
                                    </p:set>
                                    <p:animEffect transition="in" filter="checkerboard(across)">
                                      <p:cBhvr>
                                        <p:cTn id="72"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1E796FC-7C1C-3AE9-D6D3-24B3326221E1}"/>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159FB38E-EA88-BE63-C1AF-0E12B1BEB7EC}"/>
              </a:ext>
            </a:extLst>
          </p:cNvPr>
          <p:cNvSpPr>
            <a:spLocks noGrp="1"/>
          </p:cNvSpPr>
          <p:nvPr>
            <p:ph type="sldNum" sz="quarter" idx="12"/>
          </p:nvPr>
        </p:nvSpPr>
        <p:spPr/>
        <p:txBody>
          <a:bodyPr/>
          <a:lstStyle/>
          <a:p>
            <a:r>
              <a:rPr lang="en-US"/>
              <a:t>T </a:t>
            </a:r>
            <a:fld id="{D57F1E4F-1CFF-5643-939E-217C01CDF565}" type="slidenum">
              <a:rPr lang="en-US" smtClean="0"/>
              <a:pPr/>
              <a:t>12</a:t>
            </a:fld>
            <a:endParaRPr lang="en-US" dirty="0"/>
          </a:p>
        </p:txBody>
      </p:sp>
      <p:sp>
        <p:nvSpPr>
          <p:cNvPr id="5" name="ZoneTexte 4">
            <a:extLst>
              <a:ext uri="{FF2B5EF4-FFF2-40B4-BE49-F238E27FC236}">
                <a16:creationId xmlns:a16="http://schemas.microsoft.com/office/drawing/2014/main" id="{A2EC3157-9D6D-4110-C3FF-369B175DA5FF}"/>
              </a:ext>
            </a:extLst>
          </p:cNvPr>
          <p:cNvSpPr txBox="1"/>
          <p:nvPr/>
        </p:nvSpPr>
        <p:spPr>
          <a:xfrm>
            <a:off x="3041760" y="2048445"/>
            <a:ext cx="8564088" cy="3877985"/>
          </a:xfrm>
          <a:prstGeom prst="rect">
            <a:avLst/>
          </a:prstGeom>
          <a:noFill/>
        </p:spPr>
        <p:txBody>
          <a:bodyPr wrap="square" rtlCol="0">
            <a:spAutoFit/>
          </a:bodyPr>
          <a:lstStyle/>
          <a:p>
            <a:pPr marL="342900" indent="-342900">
              <a:buClr>
                <a:srgbClr val="FF0000"/>
              </a:buClr>
              <a:buSzPct val="120000"/>
              <a:buFont typeface="Wingdings" pitchFamily="2" charset="2"/>
              <a:buChar char="v"/>
            </a:pPr>
            <a:r>
              <a:rPr lang="fr-FR" sz="2400" dirty="0">
                <a:latin typeface="Calibri" panose="020F0502020204030204" pitchFamily="34" charset="0"/>
                <a:cs typeface="Calibri" panose="020F0502020204030204" pitchFamily="34" charset="0"/>
              </a:rPr>
              <a:t>  Facteurs qui contribuent au succès de la GD  : </a:t>
            </a:r>
          </a:p>
          <a:p>
            <a:endParaRPr lang="fr-FR" sz="2400" dirty="0">
              <a:latin typeface="Calibri" panose="020F0502020204030204" pitchFamily="34" charset="0"/>
              <a:cs typeface="Calibri" panose="020F0502020204030204" pitchFamily="34" charset="0"/>
            </a:endParaRPr>
          </a:p>
          <a:p>
            <a:pPr marL="742950" lvl="1" indent="-285750">
              <a:spcAft>
                <a:spcPts val="600"/>
              </a:spcAft>
              <a:buClr>
                <a:srgbClr val="FF0000"/>
              </a:buClr>
              <a:buSzPct val="110000"/>
              <a:buFont typeface="Wingdings" pitchFamily="2" charset="2"/>
              <a:buChar char="Ø"/>
            </a:pPr>
            <a:r>
              <a:rPr lang="fr-FR" sz="2400" dirty="0">
                <a:latin typeface="Calibri" panose="020F0502020204030204" pitchFamily="34" charset="0"/>
                <a:cs typeface="Calibri" panose="020F0502020204030204" pitchFamily="34" charset="0"/>
              </a:rPr>
              <a:t> Obtenir le soutien de l'organisation </a:t>
            </a:r>
          </a:p>
          <a:p>
            <a:pPr marL="742950" lvl="1" indent="-285750">
              <a:spcAft>
                <a:spcPts val="600"/>
              </a:spcAft>
              <a:buClr>
                <a:srgbClr val="FF0000"/>
              </a:buClr>
              <a:buSzPct val="110000"/>
              <a:buFont typeface="Wingdings" pitchFamily="2" charset="2"/>
              <a:buChar char="Ø"/>
            </a:pPr>
            <a:r>
              <a:rPr lang="fr-FR" sz="2400" dirty="0">
                <a:latin typeface="Calibri" panose="020F0502020204030204" pitchFamily="34" charset="0"/>
                <a:cs typeface="Calibri" panose="020F0502020204030204" pitchFamily="34" charset="0"/>
              </a:rPr>
              <a:t> Renforcer la responsabilité </a:t>
            </a:r>
          </a:p>
          <a:p>
            <a:pPr marL="742950" lvl="1" indent="-285750">
              <a:spcAft>
                <a:spcPts val="600"/>
              </a:spcAft>
              <a:buClr>
                <a:srgbClr val="FF0000"/>
              </a:buClr>
              <a:buSzPct val="110000"/>
              <a:buFont typeface="Wingdings" pitchFamily="2" charset="2"/>
              <a:buChar char="Ø"/>
            </a:pPr>
            <a:r>
              <a:rPr lang="fr-FR" sz="2400" dirty="0">
                <a:latin typeface="Calibri" panose="020F0502020204030204" pitchFamily="34" charset="0"/>
                <a:cs typeface="Calibri" panose="020F0502020204030204" pitchFamily="34" charset="0"/>
              </a:rPr>
              <a:t> Démontrer la valeur </a:t>
            </a:r>
          </a:p>
          <a:p>
            <a:pPr marL="742950" lvl="1" indent="-285750">
              <a:spcAft>
                <a:spcPts val="600"/>
              </a:spcAft>
              <a:buClr>
                <a:srgbClr val="FF0000"/>
              </a:buClr>
              <a:buSzPct val="110000"/>
              <a:buFont typeface="Wingdings" pitchFamily="2" charset="2"/>
              <a:buChar char="Ø"/>
            </a:pPr>
            <a:r>
              <a:rPr lang="fr-FR" sz="2400" dirty="0">
                <a:latin typeface="Calibri" panose="020F0502020204030204" pitchFamily="34" charset="0"/>
                <a:cs typeface="Calibri" panose="020F0502020204030204" pitchFamily="34" charset="0"/>
              </a:rPr>
              <a:t> Affecter des ressources </a:t>
            </a:r>
          </a:p>
          <a:p>
            <a:pPr marL="742950" lvl="1" indent="-285750">
              <a:spcAft>
                <a:spcPts val="600"/>
              </a:spcAft>
              <a:buClr>
                <a:srgbClr val="FF0000"/>
              </a:buClr>
              <a:buSzPct val="110000"/>
              <a:buFont typeface="Wingdings" pitchFamily="2" charset="2"/>
              <a:buChar char="Ø"/>
            </a:pP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Fournir</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une</a:t>
            </a:r>
            <a:r>
              <a:rPr lang="en-US" sz="2400" dirty="0">
                <a:latin typeface="Calibri" panose="020F0502020204030204" pitchFamily="34" charset="0"/>
                <a:cs typeface="Calibri" panose="020F0502020204030204" pitchFamily="34" charset="0"/>
              </a:rPr>
              <a:t> vision </a:t>
            </a:r>
            <a:endParaRPr lang="fr-FR" sz="2400" dirty="0">
              <a:latin typeface="Calibri" panose="020F0502020204030204" pitchFamily="34" charset="0"/>
              <a:cs typeface="Calibri" panose="020F0502020204030204" pitchFamily="34" charset="0"/>
            </a:endParaRPr>
          </a:p>
          <a:p>
            <a:pPr marL="742950" lvl="1" indent="-285750">
              <a:spcAft>
                <a:spcPts val="600"/>
              </a:spcAft>
              <a:buClr>
                <a:srgbClr val="FF0000"/>
              </a:buClr>
              <a:buSzPct val="110000"/>
              <a:buFont typeface="Wingdings" pitchFamily="2" charset="2"/>
              <a:buChar char="Ø"/>
            </a:pP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Fournir</a:t>
            </a:r>
            <a:r>
              <a:rPr lang="en-US" sz="2400" dirty="0">
                <a:latin typeface="Calibri" panose="020F0502020204030204" pitchFamily="34" charset="0"/>
                <a:cs typeface="Calibri" panose="020F0502020204030204" pitchFamily="34" charset="0"/>
              </a:rPr>
              <a:t> des </a:t>
            </a:r>
            <a:r>
              <a:rPr lang="en-US" sz="2400" dirty="0" err="1">
                <a:latin typeface="Calibri" panose="020F0502020204030204" pitchFamily="34" charset="0"/>
                <a:cs typeface="Calibri" panose="020F0502020204030204" pitchFamily="34" charset="0"/>
              </a:rPr>
              <a:t>capacités</a:t>
            </a:r>
            <a:r>
              <a:rPr lang="en-US" sz="2400" dirty="0">
                <a:latin typeface="Calibri" panose="020F0502020204030204" pitchFamily="34" charset="0"/>
                <a:cs typeface="Calibri" panose="020F0502020204030204" pitchFamily="34" charset="0"/>
              </a:rPr>
              <a:t> </a:t>
            </a:r>
            <a:endParaRPr lang="fr-FR" sz="2400" dirty="0">
              <a:latin typeface="Calibri" panose="020F0502020204030204" pitchFamily="34" charset="0"/>
              <a:cs typeface="Calibri" panose="020F0502020204030204" pitchFamily="34" charset="0"/>
            </a:endParaRPr>
          </a:p>
          <a:p>
            <a:pPr marL="742950" lvl="1" indent="-285750">
              <a:spcAft>
                <a:spcPts val="600"/>
              </a:spcAft>
              <a:buClr>
                <a:srgbClr val="FF0000"/>
              </a:buClr>
              <a:buSzPct val="110000"/>
              <a:buFont typeface="Wingdings" pitchFamily="2" charset="2"/>
              <a:buChar char="Ø"/>
            </a:pPr>
            <a:r>
              <a:rPr lang="en-US" sz="2400" dirty="0">
                <a:latin typeface="Calibri" panose="020F0502020204030204" pitchFamily="34" charset="0"/>
                <a:cs typeface="Calibri" panose="020F0502020204030204" pitchFamily="34" charset="0"/>
              </a:rPr>
              <a:t> Assurer la </a:t>
            </a:r>
            <a:r>
              <a:rPr lang="en-US" sz="2400" dirty="0" err="1">
                <a:latin typeface="Calibri" panose="020F0502020204030204" pitchFamily="34" charset="0"/>
                <a:cs typeface="Calibri" panose="020F0502020204030204" pitchFamily="34" charset="0"/>
              </a:rPr>
              <a:t>durabilité</a:t>
            </a:r>
            <a:endParaRPr lang="fr-FR" sz="2400" dirty="0">
              <a:latin typeface="Calibri" panose="020F0502020204030204" pitchFamily="34" charset="0"/>
              <a:cs typeface="Calibri" panose="020F0502020204030204" pitchFamily="34" charset="0"/>
            </a:endParaRPr>
          </a:p>
        </p:txBody>
      </p:sp>
      <p:grpSp>
        <p:nvGrpSpPr>
          <p:cNvPr id="8" name="Groupe 7">
            <a:extLst>
              <a:ext uri="{FF2B5EF4-FFF2-40B4-BE49-F238E27FC236}">
                <a16:creationId xmlns:a16="http://schemas.microsoft.com/office/drawing/2014/main" id="{2A7D95B1-81D9-8E97-A8D5-151266A127E4}"/>
              </a:ext>
            </a:extLst>
          </p:cNvPr>
          <p:cNvGrpSpPr/>
          <p:nvPr/>
        </p:nvGrpSpPr>
        <p:grpSpPr>
          <a:xfrm>
            <a:off x="1656000" y="218192"/>
            <a:ext cx="10512471" cy="526542"/>
            <a:chOff x="1679528" y="284408"/>
            <a:chExt cx="5862505" cy="526542"/>
          </a:xfrm>
        </p:grpSpPr>
        <p:sp>
          <p:nvSpPr>
            <p:cNvPr id="9" name="Rectangle 2">
              <a:extLst>
                <a:ext uri="{FF2B5EF4-FFF2-40B4-BE49-F238E27FC236}">
                  <a16:creationId xmlns:a16="http://schemas.microsoft.com/office/drawing/2014/main" id="{AF60290D-E4DA-9644-9246-97111D4449DF}"/>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0" name="Image 9">
              <a:extLst>
                <a:ext uri="{FF2B5EF4-FFF2-40B4-BE49-F238E27FC236}">
                  <a16:creationId xmlns:a16="http://schemas.microsoft.com/office/drawing/2014/main" id="{F022D045-F8B1-B3F8-818D-02EFB47BCA1A}"/>
                </a:ext>
              </a:extLst>
            </p:cNvPr>
            <p:cNvPicPr>
              <a:picLocks noChangeAspect="1"/>
            </p:cNvPicPr>
            <p:nvPr/>
          </p:nvPicPr>
          <p:blipFill>
            <a:blip r:embed="rId3"/>
            <a:stretch>
              <a:fillRect/>
            </a:stretch>
          </p:blipFill>
          <p:spPr>
            <a:xfrm>
              <a:off x="1679528" y="402350"/>
              <a:ext cx="970153" cy="408600"/>
            </a:xfrm>
            <a:prstGeom prst="rect">
              <a:avLst/>
            </a:prstGeom>
          </p:spPr>
        </p:pic>
      </p:grpSp>
      <p:grpSp>
        <p:nvGrpSpPr>
          <p:cNvPr id="11" name="Groupe 10">
            <a:extLst>
              <a:ext uri="{FF2B5EF4-FFF2-40B4-BE49-F238E27FC236}">
                <a16:creationId xmlns:a16="http://schemas.microsoft.com/office/drawing/2014/main" id="{9D275224-8D91-EC95-8376-297042C331F9}"/>
              </a:ext>
            </a:extLst>
          </p:cNvPr>
          <p:cNvGrpSpPr/>
          <p:nvPr/>
        </p:nvGrpSpPr>
        <p:grpSpPr>
          <a:xfrm>
            <a:off x="2132890" y="1228250"/>
            <a:ext cx="8662110" cy="523220"/>
            <a:chOff x="2094790" y="981774"/>
            <a:chExt cx="6931782" cy="523220"/>
          </a:xfrm>
        </p:grpSpPr>
        <p:sp>
          <p:nvSpPr>
            <p:cNvPr id="12" name="ZoneTexte 11">
              <a:extLst>
                <a:ext uri="{FF2B5EF4-FFF2-40B4-BE49-F238E27FC236}">
                  <a16:creationId xmlns:a16="http://schemas.microsoft.com/office/drawing/2014/main" id="{2DFC98AA-219E-F9B3-109E-1BE222A67064}"/>
                </a:ext>
              </a:extLst>
            </p:cNvPr>
            <p:cNvSpPr txBox="1"/>
            <p:nvPr/>
          </p:nvSpPr>
          <p:spPr>
            <a:xfrm>
              <a:off x="3200400" y="981774"/>
              <a:ext cx="5826172" cy="523220"/>
            </a:xfrm>
            <a:prstGeom prst="rect">
              <a:avLst/>
            </a:prstGeom>
            <a:noFill/>
          </p:spPr>
          <p:txBody>
            <a:bodyPr wrap="square" rtlCol="0">
              <a:spAutoFit/>
            </a:bodyPr>
            <a:lstStyle/>
            <a:p>
              <a:r>
                <a:rPr lang="fr-FR" sz="2800" b="1" dirty="0">
                  <a:latin typeface="Calibri" panose="020F0502020204030204" pitchFamily="34" charset="0"/>
                  <a:cs typeface="Calibri" panose="020F0502020204030204" pitchFamily="34" charset="0"/>
                </a:rPr>
                <a:t>Apports pour la réussite d’un programme de DG</a:t>
              </a:r>
            </a:p>
          </p:txBody>
        </p:sp>
        <p:pic>
          <p:nvPicPr>
            <p:cNvPr id="13" name="Image 12">
              <a:extLst>
                <a:ext uri="{FF2B5EF4-FFF2-40B4-BE49-F238E27FC236}">
                  <a16:creationId xmlns:a16="http://schemas.microsoft.com/office/drawing/2014/main" id="{7C371088-5C40-919E-A9BC-CC5D8814CC39}"/>
                </a:ext>
              </a:extLst>
            </p:cNvPr>
            <p:cNvPicPr>
              <a:picLocks noChangeAspect="1"/>
            </p:cNvPicPr>
            <p:nvPr/>
          </p:nvPicPr>
          <p:blipFill>
            <a:blip r:embed="rId4"/>
            <a:stretch>
              <a:fillRect/>
            </a:stretch>
          </p:blipFill>
          <p:spPr>
            <a:xfrm flipV="1">
              <a:off x="2094790" y="1053286"/>
              <a:ext cx="1105610" cy="381814"/>
            </a:xfrm>
            <a:prstGeom prst="rect">
              <a:avLst/>
            </a:prstGeom>
          </p:spPr>
        </p:pic>
      </p:grpSp>
    </p:spTree>
    <p:extLst>
      <p:ext uri="{BB962C8B-B14F-4D97-AF65-F5344CB8AC3E}">
        <p14:creationId xmlns:p14="http://schemas.microsoft.com/office/powerpoint/2010/main" val="38511137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checkerboard(across)">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checkerboard(across)">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checkerboard(across)">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checkerboard(across)">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checkerboard(across)">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checkerboard(across)">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checkerboard(across)">
                                      <p:cBhvr>
                                        <p:cTn id="4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FAA46729-3AE0-8FE0-EF9D-68906287FCB8}"/>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0CCEC8EB-F47F-3FBF-C952-2ABF10F7836A}"/>
              </a:ext>
            </a:extLst>
          </p:cNvPr>
          <p:cNvSpPr>
            <a:spLocks noGrp="1"/>
          </p:cNvSpPr>
          <p:nvPr>
            <p:ph type="sldNum" sz="quarter" idx="12"/>
          </p:nvPr>
        </p:nvSpPr>
        <p:spPr/>
        <p:txBody>
          <a:bodyPr/>
          <a:lstStyle/>
          <a:p>
            <a:r>
              <a:rPr lang="en-US"/>
              <a:t>T </a:t>
            </a:r>
            <a:fld id="{D57F1E4F-1CFF-5643-939E-217C01CDF565}" type="slidenum">
              <a:rPr lang="en-US" smtClean="0"/>
              <a:pPr/>
              <a:t>13</a:t>
            </a:fld>
            <a:endParaRPr lang="en-US" dirty="0"/>
          </a:p>
        </p:txBody>
      </p:sp>
      <p:sp>
        <p:nvSpPr>
          <p:cNvPr id="4" name="ZoneTexte 3">
            <a:extLst>
              <a:ext uri="{FF2B5EF4-FFF2-40B4-BE49-F238E27FC236}">
                <a16:creationId xmlns:a16="http://schemas.microsoft.com/office/drawing/2014/main" id="{B9CF8A55-3CDB-48EA-D752-DA96FE3D1022}"/>
              </a:ext>
            </a:extLst>
          </p:cNvPr>
          <p:cNvSpPr txBox="1"/>
          <p:nvPr/>
        </p:nvSpPr>
        <p:spPr>
          <a:xfrm>
            <a:off x="1586750" y="938431"/>
            <a:ext cx="10850177" cy="1800493"/>
          </a:xfrm>
          <a:prstGeom prst="rect">
            <a:avLst/>
          </a:prstGeom>
          <a:noFill/>
        </p:spPr>
        <p:txBody>
          <a:bodyPr wrap="square" rtlCol="0">
            <a:spAutoFit/>
          </a:bodyPr>
          <a:lstStyle/>
          <a:p>
            <a:pPr marL="342900" indent="-342900">
              <a:buClr>
                <a:srgbClr val="FF0000"/>
              </a:buClr>
              <a:buSzPct val="110000"/>
              <a:buFont typeface="Wingdings" pitchFamily="2" charset="2"/>
              <a:buChar char="q"/>
            </a:pPr>
            <a:r>
              <a:rPr lang="fr-FR" sz="2000" dirty="0">
                <a:latin typeface="Calibri" panose="020F0502020204030204" pitchFamily="34" charset="0"/>
                <a:cs typeface="Calibri" panose="020F0502020204030204" pitchFamily="34" charset="0"/>
              </a:rPr>
              <a:t>La DG est un programme que doit suivre une entreprise et non un projet.</a:t>
            </a:r>
          </a:p>
          <a:p>
            <a:pPr marL="342900" indent="-342900">
              <a:buClr>
                <a:srgbClr val="FF0000"/>
              </a:buClr>
              <a:buSzPct val="110000"/>
              <a:buFont typeface="Wingdings" pitchFamily="2" charset="2"/>
              <a:buChar char="q"/>
            </a:pPr>
            <a:endParaRPr lang="fr-FR" sz="1100" dirty="0">
              <a:latin typeface="Calibri" panose="020F0502020204030204" pitchFamily="34" charset="0"/>
              <a:cs typeface="Calibri" panose="020F0502020204030204" pitchFamily="34" charset="0"/>
            </a:endParaRPr>
          </a:p>
          <a:p>
            <a:pPr marL="342900" indent="-342900">
              <a:buClr>
                <a:srgbClr val="FF0000"/>
              </a:buClr>
              <a:buSzPct val="110000"/>
              <a:buFont typeface="Wingdings" pitchFamily="2" charset="2"/>
              <a:buChar char="q"/>
            </a:pPr>
            <a:r>
              <a:rPr lang="fr-FR" sz="2000" dirty="0">
                <a:latin typeface="Calibri" panose="020F0502020204030204" pitchFamily="34" charset="0"/>
                <a:cs typeface="Calibri" panose="020F0502020204030204" pitchFamily="34" charset="0"/>
              </a:rPr>
              <a:t>Ce programme a pour but de </a:t>
            </a:r>
            <a:r>
              <a:rPr lang="fr-FR" sz="2000" u="sng" dirty="0">
                <a:latin typeface="Calibri" panose="020F0502020204030204" pitchFamily="34" charset="0"/>
                <a:cs typeface="Calibri" panose="020F0502020204030204" pitchFamily="34" charset="0"/>
              </a:rPr>
              <a:t>formaliser les pratiques déjà existantes</a:t>
            </a:r>
            <a:r>
              <a:rPr lang="fr-FR" sz="2000" dirty="0">
                <a:latin typeface="Calibri" panose="020F0502020204030204" pitchFamily="34" charset="0"/>
                <a:cs typeface="Calibri" panose="020F0502020204030204" pitchFamily="34" charset="0"/>
              </a:rPr>
              <a:t> pour mieux les piloter et les renforcer par des nouvelles pratiques afin d’augmenter les performances en matière de traitements des données.</a:t>
            </a:r>
          </a:p>
          <a:p>
            <a:pPr marL="342900" indent="-342900">
              <a:buClr>
                <a:srgbClr val="FF0000"/>
              </a:buClr>
              <a:buSzPct val="110000"/>
              <a:buFont typeface="Wingdings" pitchFamily="2" charset="2"/>
              <a:buChar char="q"/>
            </a:pPr>
            <a:r>
              <a:rPr lang="fr-FR" sz="2000" dirty="0">
                <a:latin typeface="Calibri" panose="020F0502020204030204" pitchFamily="34" charset="0"/>
                <a:cs typeface="Calibri" panose="020F0502020204030204" pitchFamily="34" charset="0"/>
              </a:rPr>
              <a:t>Les activités considérées par la DG :</a:t>
            </a:r>
          </a:p>
        </p:txBody>
      </p:sp>
      <p:sp>
        <p:nvSpPr>
          <p:cNvPr id="5" name="ZoneTexte 4">
            <a:extLst>
              <a:ext uri="{FF2B5EF4-FFF2-40B4-BE49-F238E27FC236}">
                <a16:creationId xmlns:a16="http://schemas.microsoft.com/office/drawing/2014/main" id="{16DDCD83-88E4-B5B8-54FC-0F03DD465748}"/>
              </a:ext>
            </a:extLst>
          </p:cNvPr>
          <p:cNvSpPr txBox="1"/>
          <p:nvPr/>
        </p:nvSpPr>
        <p:spPr>
          <a:xfrm>
            <a:off x="1586750" y="2785090"/>
            <a:ext cx="10142605" cy="4072910"/>
          </a:xfrm>
          <a:prstGeom prst="rect">
            <a:avLst/>
          </a:prstGeom>
          <a:noFill/>
        </p:spPr>
        <p:txBody>
          <a:bodyPr wrap="square" rtlCol="0">
            <a:spAutoFit/>
          </a:bodyPr>
          <a:lstStyle/>
          <a:p>
            <a:pPr marL="1200150" lvl="2" indent="-285750">
              <a:spcAft>
                <a:spcPts val="400"/>
              </a:spcAft>
              <a:buClr>
                <a:srgbClr val="FF0000"/>
              </a:buClr>
              <a:buSzPct val="11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Sécurité, confidentialité et utilisation des données</a:t>
            </a:r>
          </a:p>
          <a:p>
            <a:pPr marL="1200150" lvl="2" indent="-285750">
              <a:spcAft>
                <a:spcPts val="400"/>
              </a:spcAft>
              <a:buClr>
                <a:srgbClr val="FF0000"/>
              </a:buClr>
              <a:buSzPct val="11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Normes de surveillance</a:t>
            </a:r>
          </a:p>
          <a:p>
            <a:pPr marL="1200150" lvl="2" indent="-285750">
              <a:spcAft>
                <a:spcPts val="400"/>
              </a:spcAft>
              <a:buClr>
                <a:srgbClr val="FF0000"/>
              </a:buClr>
              <a:buSzPct val="11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Droits de décision</a:t>
            </a:r>
          </a:p>
          <a:p>
            <a:pPr marL="1200150" lvl="2" indent="-285750">
              <a:spcAft>
                <a:spcPts val="400"/>
              </a:spcAft>
              <a:buClr>
                <a:srgbClr val="FF0000"/>
              </a:buClr>
              <a:buSzPct val="11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Partage des données (</a:t>
            </a:r>
            <a:r>
              <a:rPr lang="fr-FR" sz="1600" i="1" dirty="0">
                <a:effectLst/>
                <a:latin typeface="Calibri" panose="020F0502020204030204" pitchFamily="34" charset="0"/>
                <a:ea typeface="Times New Roman" panose="02020603050405020304" pitchFamily="18" charset="0"/>
                <a:cs typeface="Calibri" panose="020F0502020204030204" pitchFamily="34" charset="0"/>
              </a:rPr>
              <a:t>à l'intérieur et à l'extérieur de l'organisation</a:t>
            </a:r>
            <a:r>
              <a:rPr lang="fr-FR" dirty="0">
                <a:effectLst/>
                <a:latin typeface="Calibri" panose="020F0502020204030204" pitchFamily="34" charset="0"/>
                <a:ea typeface="Times New Roman" panose="02020603050405020304" pitchFamily="18" charset="0"/>
                <a:cs typeface="Calibri" panose="020F0502020204030204" pitchFamily="34" charset="0"/>
              </a:rPr>
              <a:t>)</a:t>
            </a:r>
          </a:p>
          <a:p>
            <a:pPr marL="1200150" lvl="2" indent="-285750">
              <a:spcAft>
                <a:spcPts val="400"/>
              </a:spcAft>
              <a:buClr>
                <a:srgbClr val="FF0000"/>
              </a:buClr>
              <a:buSzPct val="11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Conservation et expiration des données</a:t>
            </a:r>
          </a:p>
          <a:p>
            <a:pPr marL="1200150" lvl="2" indent="-285750">
              <a:spcAft>
                <a:spcPts val="400"/>
              </a:spcAft>
              <a:buClr>
                <a:srgbClr val="FF0000"/>
              </a:buClr>
              <a:buSzPct val="11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Qualité des données</a:t>
            </a:r>
          </a:p>
          <a:p>
            <a:pPr marL="1200150" lvl="2" indent="-285750">
              <a:spcAft>
                <a:spcPts val="400"/>
              </a:spcAft>
              <a:buClr>
                <a:srgbClr val="FF0000"/>
              </a:buClr>
              <a:buSzPct val="11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Intégration des données</a:t>
            </a:r>
          </a:p>
          <a:p>
            <a:pPr marL="1200150" lvl="2" indent="-285750">
              <a:spcAft>
                <a:spcPts val="400"/>
              </a:spcAft>
              <a:buClr>
                <a:srgbClr val="FF0000"/>
              </a:buClr>
              <a:buSzPct val="11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Nettoyage des données</a:t>
            </a:r>
          </a:p>
          <a:p>
            <a:pPr marL="1200150" lvl="2" indent="-285750">
              <a:spcAft>
                <a:spcPts val="400"/>
              </a:spcAft>
              <a:buClr>
                <a:srgbClr val="FF0000"/>
              </a:buClr>
              <a:buSzPct val="11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Activités de développement</a:t>
            </a:r>
          </a:p>
          <a:p>
            <a:pPr marL="1200150" lvl="2" indent="-285750">
              <a:spcAft>
                <a:spcPts val="400"/>
              </a:spcAft>
              <a:buClr>
                <a:srgbClr val="FF0000"/>
              </a:buClr>
              <a:buSzPct val="11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Rôles et responsabilités</a:t>
            </a:r>
          </a:p>
          <a:p>
            <a:pPr marL="1200150" lvl="2" indent="-285750">
              <a:spcAft>
                <a:spcPts val="400"/>
              </a:spcAft>
              <a:buClr>
                <a:srgbClr val="FF0000"/>
              </a:buClr>
              <a:buSzPct val="11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Activités de BI et de </a:t>
            </a:r>
            <a:r>
              <a:rPr lang="fr-FR" dirty="0" err="1">
                <a:effectLst/>
                <a:latin typeface="Calibri" panose="020F0502020204030204" pitchFamily="34" charset="0"/>
                <a:ea typeface="Times New Roman" panose="02020603050405020304" pitchFamily="18" charset="0"/>
                <a:cs typeface="Calibri" panose="020F0502020204030204" pitchFamily="34" charset="0"/>
              </a:rPr>
              <a:t>reporting</a:t>
            </a:r>
            <a:endParaRPr lang="fr-FR" dirty="0">
              <a:effectLst/>
              <a:latin typeface="Calibri" panose="020F0502020204030204" pitchFamily="34" charset="0"/>
              <a:ea typeface="Times New Roman" panose="02020603050405020304" pitchFamily="18" charset="0"/>
              <a:cs typeface="Calibri" panose="020F0502020204030204" pitchFamily="34" charset="0"/>
            </a:endParaRPr>
          </a:p>
          <a:p>
            <a:pPr marL="1200150" lvl="2" indent="-285750">
              <a:spcAft>
                <a:spcPts val="400"/>
              </a:spcAft>
              <a:buClr>
                <a:srgbClr val="FF0000"/>
              </a:buClr>
              <a:buSzPct val="110000"/>
              <a:buFont typeface="Wingdings" pitchFamily="2" charset="2"/>
              <a:buChar char="Ø"/>
            </a:pPr>
            <a:r>
              <a:rPr lang="en-US" dirty="0" err="1">
                <a:effectLst/>
                <a:latin typeface="Calibri" panose="020F0502020204030204" pitchFamily="34" charset="0"/>
                <a:ea typeface="Times New Roman" panose="02020603050405020304" pitchFamily="18" charset="0"/>
                <a:cs typeface="Calibri" panose="020F0502020204030204" pitchFamily="34" charset="0"/>
              </a:rPr>
              <a:t>Conformité</a:t>
            </a:r>
            <a:r>
              <a:rPr lang="en-US" dirty="0">
                <a:effectLst/>
                <a:latin typeface="Calibri" panose="020F0502020204030204" pitchFamily="34" charset="0"/>
                <a:ea typeface="Times New Roman" panose="02020603050405020304" pitchFamily="18" charset="0"/>
                <a:cs typeface="Calibri" panose="020F0502020204030204" pitchFamily="34" charset="0"/>
              </a:rPr>
              <a:t> et </a:t>
            </a:r>
            <a:r>
              <a:rPr lang="en-US" dirty="0" err="1">
                <a:effectLst/>
                <a:latin typeface="Calibri" panose="020F0502020204030204" pitchFamily="34" charset="0"/>
                <a:ea typeface="Times New Roman" panose="02020603050405020304" pitchFamily="18" charset="0"/>
                <a:cs typeface="Calibri" panose="020F0502020204030204" pitchFamily="34" charset="0"/>
              </a:rPr>
              <a:t>réglementation</a:t>
            </a:r>
            <a:r>
              <a:rPr lang="fr-FR" dirty="0">
                <a:effectLst/>
                <a:latin typeface="Calibri" panose="020F0502020204030204" pitchFamily="34" charset="0"/>
                <a:cs typeface="Calibri" panose="020F0502020204030204" pitchFamily="34" charset="0"/>
              </a:rPr>
              <a:t> </a:t>
            </a:r>
            <a:endParaRPr lang="fr-FR" dirty="0">
              <a:latin typeface="Calibri" panose="020F0502020204030204" pitchFamily="34" charset="0"/>
              <a:cs typeface="Calibri" panose="020F0502020204030204" pitchFamily="34" charset="0"/>
            </a:endParaRPr>
          </a:p>
        </p:txBody>
      </p:sp>
      <p:grpSp>
        <p:nvGrpSpPr>
          <p:cNvPr id="6" name="Groupe 5">
            <a:extLst>
              <a:ext uri="{FF2B5EF4-FFF2-40B4-BE49-F238E27FC236}">
                <a16:creationId xmlns:a16="http://schemas.microsoft.com/office/drawing/2014/main" id="{36BE99D6-35DA-D4CD-8397-2B41BF3F694B}"/>
              </a:ext>
            </a:extLst>
          </p:cNvPr>
          <p:cNvGrpSpPr/>
          <p:nvPr/>
        </p:nvGrpSpPr>
        <p:grpSpPr>
          <a:xfrm>
            <a:off x="1656000" y="218192"/>
            <a:ext cx="10512471" cy="526542"/>
            <a:chOff x="1679528" y="284408"/>
            <a:chExt cx="5862505" cy="526542"/>
          </a:xfrm>
        </p:grpSpPr>
        <p:sp>
          <p:nvSpPr>
            <p:cNvPr id="7" name="Rectangle 2">
              <a:extLst>
                <a:ext uri="{FF2B5EF4-FFF2-40B4-BE49-F238E27FC236}">
                  <a16:creationId xmlns:a16="http://schemas.microsoft.com/office/drawing/2014/main" id="{BAC246D3-4092-EE8F-4A47-118A317B10E0}"/>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9F5D89BB-9CE3-A7A5-F0B7-82289CEFCA53}"/>
                </a:ext>
              </a:extLst>
            </p:cNvPr>
            <p:cNvPicPr>
              <a:picLocks noChangeAspect="1"/>
            </p:cNvPicPr>
            <p:nvPr/>
          </p:nvPicPr>
          <p:blipFill>
            <a:blip r:embed="rId3"/>
            <a:stretch>
              <a:fillRect/>
            </a:stretch>
          </p:blipFill>
          <p:spPr>
            <a:xfrm>
              <a:off x="1679528" y="402350"/>
              <a:ext cx="970153" cy="408600"/>
            </a:xfrm>
            <a:prstGeom prst="rect">
              <a:avLst/>
            </a:prstGeom>
          </p:spPr>
        </p:pic>
      </p:grpSp>
    </p:spTree>
    <p:extLst>
      <p:ext uri="{BB962C8B-B14F-4D97-AF65-F5344CB8AC3E}">
        <p14:creationId xmlns:p14="http://schemas.microsoft.com/office/powerpoint/2010/main" val="8371499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checkerboard(across)">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checkerboard(across)">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checkerboard(across)">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checkerboard(across)">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checkerboard(across)">
                                      <p:cBhvr>
                                        <p:cTn id="32" dur="50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checkerboard(across)">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checkerboard(across)">
                                      <p:cBhvr>
                                        <p:cTn id="42" dur="5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animEffect transition="in" filter="checkerboard(across)">
                                      <p:cBhvr>
                                        <p:cTn id="47" dur="500"/>
                                        <p:tgtEl>
                                          <p:spTgt spid="5">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animEffect transition="in" filter="checkerboard(across)">
                                      <p:cBhvr>
                                        <p:cTn id="52" dur="500"/>
                                        <p:tgtEl>
                                          <p:spTgt spid="5">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5">
                                            <p:txEl>
                                              <p:pRg st="7" end="7"/>
                                            </p:txEl>
                                          </p:spTgt>
                                        </p:tgtEl>
                                        <p:attrNameLst>
                                          <p:attrName>style.visibility</p:attrName>
                                        </p:attrNameLst>
                                      </p:cBhvr>
                                      <p:to>
                                        <p:strVal val="visible"/>
                                      </p:to>
                                    </p:set>
                                    <p:animEffect transition="in" filter="checkerboard(across)">
                                      <p:cBhvr>
                                        <p:cTn id="57" dur="500"/>
                                        <p:tgtEl>
                                          <p:spTgt spid="5">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5">
                                            <p:txEl>
                                              <p:pRg st="8" end="8"/>
                                            </p:txEl>
                                          </p:spTgt>
                                        </p:tgtEl>
                                        <p:attrNameLst>
                                          <p:attrName>style.visibility</p:attrName>
                                        </p:attrNameLst>
                                      </p:cBhvr>
                                      <p:to>
                                        <p:strVal val="visible"/>
                                      </p:to>
                                    </p:set>
                                    <p:animEffect transition="in" filter="checkerboard(across)">
                                      <p:cBhvr>
                                        <p:cTn id="62" dur="500"/>
                                        <p:tgtEl>
                                          <p:spTgt spid="5">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5">
                                            <p:txEl>
                                              <p:pRg st="9" end="9"/>
                                            </p:txEl>
                                          </p:spTgt>
                                        </p:tgtEl>
                                        <p:attrNameLst>
                                          <p:attrName>style.visibility</p:attrName>
                                        </p:attrNameLst>
                                      </p:cBhvr>
                                      <p:to>
                                        <p:strVal val="visible"/>
                                      </p:to>
                                    </p:set>
                                    <p:animEffect transition="in" filter="checkerboard(across)">
                                      <p:cBhvr>
                                        <p:cTn id="67" dur="500"/>
                                        <p:tgtEl>
                                          <p:spTgt spid="5">
                                            <p:txEl>
                                              <p:pRg st="9" end="9"/>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grpId="0" nodeType="clickEffect">
                                  <p:stCondLst>
                                    <p:cond delay="0"/>
                                  </p:stCondLst>
                                  <p:childTnLst>
                                    <p:set>
                                      <p:cBhvr>
                                        <p:cTn id="71"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72" dur="500"/>
                                        <p:tgtEl>
                                          <p:spTgt spid="5">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 presetClass="entr" presetSubtype="10" fill="hold" grpId="0" nodeType="clickEffect">
                                  <p:stCondLst>
                                    <p:cond delay="0"/>
                                  </p:stCondLst>
                                  <p:childTnLst>
                                    <p:set>
                                      <p:cBhvr>
                                        <p:cTn id="76" dur="1" fill="hold">
                                          <p:stCondLst>
                                            <p:cond delay="0"/>
                                          </p:stCondLst>
                                        </p:cTn>
                                        <p:tgtEl>
                                          <p:spTgt spid="5">
                                            <p:txEl>
                                              <p:pRg st="11" end="11"/>
                                            </p:txEl>
                                          </p:spTgt>
                                        </p:tgtEl>
                                        <p:attrNameLst>
                                          <p:attrName>style.visibility</p:attrName>
                                        </p:attrNameLst>
                                      </p:cBhvr>
                                      <p:to>
                                        <p:strVal val="visible"/>
                                      </p:to>
                                    </p:set>
                                    <p:animEffect transition="in" filter="checkerboard(across)">
                                      <p:cBhvr>
                                        <p:cTn id="77"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bldLvl="3"/>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1E796FC-7C1C-3AE9-D6D3-24B3326221E1}"/>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159FB38E-EA88-BE63-C1AF-0E12B1BEB7EC}"/>
              </a:ext>
            </a:extLst>
          </p:cNvPr>
          <p:cNvSpPr>
            <a:spLocks noGrp="1"/>
          </p:cNvSpPr>
          <p:nvPr>
            <p:ph type="sldNum" sz="quarter" idx="12"/>
          </p:nvPr>
        </p:nvSpPr>
        <p:spPr/>
        <p:txBody>
          <a:bodyPr/>
          <a:lstStyle/>
          <a:p>
            <a:r>
              <a:rPr lang="en-US"/>
              <a:t>T </a:t>
            </a:r>
            <a:fld id="{D57F1E4F-1CFF-5643-939E-217C01CDF565}" type="slidenum">
              <a:rPr lang="en-US" smtClean="0"/>
              <a:pPr/>
              <a:t>14</a:t>
            </a:fld>
            <a:endParaRPr lang="en-US" dirty="0"/>
          </a:p>
        </p:txBody>
      </p:sp>
      <p:sp>
        <p:nvSpPr>
          <p:cNvPr id="5" name="ZoneTexte 4">
            <a:extLst>
              <a:ext uri="{FF2B5EF4-FFF2-40B4-BE49-F238E27FC236}">
                <a16:creationId xmlns:a16="http://schemas.microsoft.com/office/drawing/2014/main" id="{A2EC3157-9D6D-4110-C3FF-369B175DA5FF}"/>
              </a:ext>
            </a:extLst>
          </p:cNvPr>
          <p:cNvSpPr txBox="1"/>
          <p:nvPr/>
        </p:nvSpPr>
        <p:spPr>
          <a:xfrm>
            <a:off x="1822974" y="1792835"/>
            <a:ext cx="10178525" cy="4662815"/>
          </a:xfrm>
          <a:prstGeom prst="rect">
            <a:avLst/>
          </a:prstGeom>
          <a:noFill/>
        </p:spPr>
        <p:txBody>
          <a:bodyPr wrap="square" rtlCol="0">
            <a:spAutoFit/>
          </a:bodyPr>
          <a:lstStyle/>
          <a:p>
            <a:pPr marL="285750" indent="-285750">
              <a:spcBef>
                <a:spcPts val="1200"/>
              </a:spcBef>
              <a:spcAft>
                <a:spcPts val="1200"/>
              </a:spcAft>
              <a:buClr>
                <a:srgbClr val="FF0000"/>
              </a:buClr>
              <a:buSzPct val="120000"/>
              <a:buFont typeface="Wingdings" pitchFamily="2" charset="2"/>
              <a:buChar char="Ø"/>
            </a:pPr>
            <a:r>
              <a:rPr lang="fr-FR" sz="2000" dirty="0">
                <a:latin typeface="Calibri" panose="020F0502020204030204" pitchFamily="34" charset="0"/>
                <a:cs typeface="Calibri" panose="020F0502020204030204" pitchFamily="34" charset="0"/>
              </a:rPr>
              <a:t>Etablir une </a:t>
            </a:r>
            <a:r>
              <a:rPr lang="fr-FR" sz="2000" b="1" i="1" dirty="0">
                <a:latin typeface="Calibri" panose="020F0502020204030204" pitchFamily="34" charset="0"/>
                <a:cs typeface="Calibri" panose="020F0502020204030204" pitchFamily="34" charset="0"/>
              </a:rPr>
              <a:t>feuille de route</a:t>
            </a:r>
          </a:p>
          <a:p>
            <a:pPr marL="628650" lvl="1" indent="-176213">
              <a:spcAft>
                <a:spcPts val="1200"/>
              </a:spcAft>
              <a:buClr>
                <a:srgbClr val="FF0000"/>
              </a:buClr>
              <a:buSzPct val="120000"/>
              <a:buFont typeface="Wingdings" pitchFamily="2" charset="2"/>
              <a:buChar char="§"/>
            </a:pPr>
            <a:r>
              <a:rPr lang="fr-FR" sz="1600" dirty="0">
                <a:latin typeface="Calibri" panose="020F0502020204030204" pitchFamily="34" charset="0"/>
                <a:cs typeface="Calibri" panose="020F0502020204030204" pitchFamily="34" charset="0"/>
              </a:rPr>
              <a:t>Elle permet d’évaluer  l’état actuel de la DG et de fournir les activités du programme de la DG</a:t>
            </a:r>
          </a:p>
          <a:p>
            <a:pPr marL="285750" indent="-285750">
              <a:spcBef>
                <a:spcPts val="1200"/>
              </a:spcBef>
              <a:spcAft>
                <a:spcPts val="1200"/>
              </a:spcAft>
              <a:buClr>
                <a:srgbClr val="FF0000"/>
              </a:buClr>
              <a:buSzPct val="120000"/>
              <a:buFont typeface="Wingdings" pitchFamily="2" charset="2"/>
              <a:buChar char="Ø"/>
            </a:pPr>
            <a:r>
              <a:rPr lang="fr-FR" sz="2000" dirty="0">
                <a:latin typeface="Calibri" panose="020F0502020204030204" pitchFamily="34" charset="0"/>
                <a:cs typeface="Calibri" panose="020F0502020204030204" pitchFamily="34" charset="0"/>
              </a:rPr>
              <a:t>Enoncer des propositions de </a:t>
            </a:r>
            <a:r>
              <a:rPr lang="fr-FR" sz="2000" b="1" i="1" dirty="0">
                <a:latin typeface="Calibri" panose="020F0502020204030204" pitchFamily="34" charset="0"/>
                <a:cs typeface="Calibri" panose="020F0502020204030204" pitchFamily="34" charset="0"/>
              </a:rPr>
              <a:t>Values</a:t>
            </a:r>
            <a:r>
              <a:rPr lang="fr-FR" sz="2000" dirty="0">
                <a:latin typeface="Calibri" panose="020F0502020204030204" pitchFamily="34" charset="0"/>
                <a:cs typeface="Calibri" panose="020F0502020204030204" pitchFamily="34" charset="0"/>
              </a:rPr>
              <a:t> à atteindre</a:t>
            </a:r>
          </a:p>
          <a:p>
            <a:pPr lvl="1">
              <a:spcAft>
                <a:spcPts val="1200"/>
              </a:spcAft>
            </a:pPr>
            <a:r>
              <a:rPr lang="fr-FR" sz="1600" dirty="0">
                <a:latin typeface="Calibri" panose="020F0502020204030204" pitchFamily="34" charset="0"/>
                <a:cs typeface="Calibri" panose="020F0502020204030204" pitchFamily="34" charset="0"/>
              </a:rPr>
              <a:t>Ces values doivent rester simples et concises : </a:t>
            </a:r>
          </a:p>
          <a:p>
            <a:pPr marL="939800" lvl="2" indent="-200025">
              <a:buClr>
                <a:srgbClr val="FF0000"/>
              </a:buClr>
              <a:buSzPct val="120000"/>
              <a:buFont typeface="Symbol" pitchFamily="2" charset="2"/>
              <a:buChar char=""/>
            </a:pPr>
            <a:r>
              <a:rPr lang="fr-FR" sz="16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Si </a:t>
            </a:r>
            <a:r>
              <a:rPr lang="fr-FR" sz="16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nous faisons (X), </a:t>
            </a:r>
            <a:r>
              <a:rPr lang="fr-FR" sz="16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alors</a:t>
            </a:r>
            <a:r>
              <a:rPr lang="fr-FR" sz="16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nous pouvons nous attendre à gagner (Y)</a:t>
            </a:r>
            <a:r>
              <a:rPr lang="fr-FR"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a:t>
            </a:r>
            <a:r>
              <a:rPr lang="fr-FR" sz="1200" i="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Robert S. Seiner</a:t>
            </a:r>
            <a:r>
              <a:rPr lang="fr-FR"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fr-FR" dirty="0">
              <a:effectLst/>
              <a:latin typeface="Calibri" panose="020F0502020204030204" pitchFamily="34" charset="0"/>
              <a:ea typeface="Times New Roman" panose="02020603050405020304" pitchFamily="18" charset="0"/>
              <a:cs typeface="Calibri" panose="020F0502020204030204" pitchFamily="34" charset="0"/>
            </a:endParaRPr>
          </a:p>
          <a:p>
            <a:pPr marL="939800" lvl="2" indent="-200025">
              <a:buClr>
                <a:srgbClr val="FF0000"/>
              </a:buClr>
              <a:buSzPct val="120000"/>
              <a:buFont typeface="Symbol" pitchFamily="2" charset="2"/>
              <a:buChar char=""/>
            </a:pPr>
            <a:r>
              <a:rPr lang="fr-FR"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Si</a:t>
            </a:r>
            <a:r>
              <a:rPr lang="fr-FR" sz="16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nous faisons (A), </a:t>
            </a:r>
            <a:r>
              <a:rPr lang="fr-FR" sz="16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alors</a:t>
            </a:r>
            <a:r>
              <a:rPr lang="fr-FR" sz="16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nous pouvons nous attendre à (B), qui devrait conduire à (C) </a:t>
            </a:r>
            <a:r>
              <a:rPr lang="fr-FR"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1200" i="1"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Data Governance Institute</a:t>
            </a:r>
            <a:r>
              <a:rPr lang="fr-FR"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fr-FR" dirty="0">
              <a:effectLst/>
              <a:latin typeface="Calibri" panose="020F0502020204030204" pitchFamily="34" charset="0"/>
              <a:ea typeface="Times New Roman" panose="02020603050405020304" pitchFamily="18" charset="0"/>
              <a:cs typeface="Calibri" panose="020F0502020204030204" pitchFamily="34" charset="0"/>
            </a:endParaRPr>
          </a:p>
          <a:p>
            <a:pPr lvl="1">
              <a:spcBef>
                <a:spcPts val="1200"/>
              </a:spcBef>
            </a:pPr>
            <a:r>
              <a:rPr lang="fr-FR" sz="1600" b="1" i="1" u="sng" dirty="0">
                <a:latin typeface="Calibri" panose="020F0502020204030204" pitchFamily="34" charset="0"/>
                <a:cs typeface="Calibri" panose="020F0502020204030204" pitchFamily="34" charset="0"/>
              </a:rPr>
              <a:t>Exemples</a:t>
            </a:r>
            <a:r>
              <a:rPr lang="fr-FR" sz="1600" dirty="0">
                <a:latin typeface="Calibri" panose="020F0502020204030204" pitchFamily="34" charset="0"/>
                <a:cs typeface="Calibri" panose="020F0502020204030204" pitchFamily="34" charset="0"/>
              </a:rPr>
              <a:t>:</a:t>
            </a:r>
          </a:p>
          <a:p>
            <a:pPr marL="628650" lvl="1" indent="-171450">
              <a:spcBef>
                <a:spcPts val="600"/>
              </a:spcBef>
              <a:buClr>
                <a:srgbClr val="FF0000"/>
              </a:buClr>
              <a:buSzPct val="150000"/>
              <a:buFont typeface="Wingdings" pitchFamily="2" charset="2"/>
              <a:buChar char="§"/>
            </a:pPr>
            <a:r>
              <a:rPr lang="fr-FR"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Si</a:t>
            </a:r>
            <a:r>
              <a:rPr lang="fr-FR" sz="12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nous alignons nos systèmes de </a:t>
            </a:r>
            <a:r>
              <a:rPr lang="fr-FR" sz="1200" i="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reporting</a:t>
            </a:r>
            <a:r>
              <a:rPr lang="fr-FR" sz="12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BI pour que les ventes et le marketing</a:t>
            </a:r>
            <a:r>
              <a:rPr lang="fr-FR"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12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utilisent les mêmes données (saines), </a:t>
            </a:r>
            <a:r>
              <a:rPr lang="fr-FR" sz="12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Alors</a:t>
            </a:r>
            <a:r>
              <a:rPr lang="fr-FR" sz="12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on aura un suivi plus précis des clients, ce qui conduit à des campagnes de marketing et des protocoles de services à la clientèle plus efficaces</a:t>
            </a:r>
          </a:p>
          <a:p>
            <a:pPr marL="628650" lvl="1" indent="-171450">
              <a:spcBef>
                <a:spcPts val="600"/>
              </a:spcBef>
              <a:buClr>
                <a:srgbClr val="FF0000"/>
              </a:buClr>
              <a:buSzPct val="150000"/>
              <a:buFont typeface="Wingdings" pitchFamily="2" charset="2"/>
              <a:buChar char="§"/>
            </a:pPr>
            <a:r>
              <a:rPr lang="fr-FR" sz="1200" b="1" i="1" dirty="0">
                <a:solidFill>
                  <a:srgbClr val="000000"/>
                </a:solidFill>
                <a:latin typeface="Calibri" panose="020F0502020204030204" pitchFamily="34" charset="0"/>
                <a:cs typeface="Calibri" panose="020F0502020204030204" pitchFamily="34" charset="0"/>
              </a:rPr>
              <a:t>Si</a:t>
            </a:r>
            <a:r>
              <a:rPr lang="fr-FR" sz="1200" i="1" dirty="0">
                <a:solidFill>
                  <a:srgbClr val="000000"/>
                </a:solidFill>
                <a:latin typeface="Calibri" panose="020F0502020204030204" pitchFamily="34" charset="0"/>
                <a:cs typeface="Calibri" panose="020F0502020204030204" pitchFamily="34" charset="0"/>
              </a:rPr>
              <a:t> nous disposons d'une plateforme de métadonnées plus cohérente, </a:t>
            </a:r>
            <a:r>
              <a:rPr lang="fr-FR" sz="1200" b="1" i="1" dirty="0">
                <a:solidFill>
                  <a:srgbClr val="000000"/>
                </a:solidFill>
                <a:latin typeface="Calibri" panose="020F0502020204030204" pitchFamily="34" charset="0"/>
                <a:cs typeface="Calibri" panose="020F0502020204030204" pitchFamily="34" charset="0"/>
              </a:rPr>
              <a:t>alors</a:t>
            </a:r>
            <a:r>
              <a:rPr lang="fr-FR" sz="1200" i="1" dirty="0">
                <a:solidFill>
                  <a:srgbClr val="000000"/>
                </a:solidFill>
                <a:latin typeface="Calibri" panose="020F0502020204030204" pitchFamily="34" charset="0"/>
                <a:cs typeface="Calibri" panose="020F0502020204030204" pitchFamily="34" charset="0"/>
              </a:rPr>
              <a:t> nous pouvons espérer une amélioration significative des processus de prise de décision grâce à des mesures plus fiables </a:t>
            </a:r>
          </a:p>
          <a:p>
            <a:pPr marL="285750" indent="-285750">
              <a:spcBef>
                <a:spcPts val="1200"/>
              </a:spcBef>
              <a:spcAft>
                <a:spcPts val="1200"/>
              </a:spcAft>
              <a:buClr>
                <a:srgbClr val="FF0000"/>
              </a:buClr>
              <a:buSzPct val="120000"/>
              <a:buFont typeface="Wingdings" pitchFamily="2" charset="2"/>
              <a:buChar char="Ø"/>
            </a:pPr>
            <a:r>
              <a:rPr lang="fr-FR" sz="2000" dirty="0">
                <a:latin typeface="Calibri" panose="020F0502020204030204" pitchFamily="34" charset="0"/>
                <a:cs typeface="Calibri" panose="020F0502020204030204" pitchFamily="34" charset="0"/>
              </a:rPr>
              <a:t>Créer une approche </a:t>
            </a:r>
            <a:r>
              <a:rPr lang="fr-FR" sz="2000" b="1" i="1" dirty="0">
                <a:latin typeface="Calibri" panose="020F0502020204030204" pitchFamily="34" charset="0"/>
                <a:cs typeface="Calibri" panose="020F0502020204030204" pitchFamily="34" charset="0"/>
              </a:rPr>
              <a:t>des bonnes pratiques </a:t>
            </a:r>
            <a:r>
              <a:rPr lang="fr-FR" sz="2000" dirty="0">
                <a:latin typeface="Calibri" panose="020F0502020204030204" pitchFamily="34" charset="0"/>
                <a:cs typeface="Calibri" panose="020F0502020204030204" pitchFamily="34" charset="0"/>
              </a:rPr>
              <a:t>qui consolide le programme de DG</a:t>
            </a:r>
          </a:p>
          <a:p>
            <a:pPr marL="628650" lvl="1" indent="-176213">
              <a:spcAft>
                <a:spcPts val="1200"/>
              </a:spcAft>
              <a:buClr>
                <a:srgbClr val="FF0000"/>
              </a:buClr>
              <a:buSzPct val="120000"/>
              <a:buFont typeface="Wingdings" pitchFamily="2" charset="2"/>
              <a:buChar char="§"/>
            </a:pPr>
            <a:r>
              <a:rPr lang="fr-FR" sz="1600" dirty="0">
                <a:latin typeface="Calibri" panose="020F0502020204030204" pitchFamily="34" charset="0"/>
                <a:cs typeface="Calibri" panose="020F0502020204030204" pitchFamily="34" charset="0"/>
              </a:rPr>
              <a:t>Il est important de définir les bonne pratiques comme des comportements cibles </a:t>
            </a:r>
          </a:p>
        </p:txBody>
      </p:sp>
      <p:grpSp>
        <p:nvGrpSpPr>
          <p:cNvPr id="9" name="Groupe 8">
            <a:extLst>
              <a:ext uri="{FF2B5EF4-FFF2-40B4-BE49-F238E27FC236}">
                <a16:creationId xmlns:a16="http://schemas.microsoft.com/office/drawing/2014/main" id="{B418CD3D-6C70-1469-3565-196AA53E6042}"/>
              </a:ext>
            </a:extLst>
          </p:cNvPr>
          <p:cNvGrpSpPr/>
          <p:nvPr/>
        </p:nvGrpSpPr>
        <p:grpSpPr>
          <a:xfrm>
            <a:off x="1656000" y="218192"/>
            <a:ext cx="10512471" cy="526542"/>
            <a:chOff x="1679528" y="284408"/>
            <a:chExt cx="5862505" cy="526542"/>
          </a:xfrm>
        </p:grpSpPr>
        <p:sp>
          <p:nvSpPr>
            <p:cNvPr id="10" name="Rectangle 2">
              <a:extLst>
                <a:ext uri="{FF2B5EF4-FFF2-40B4-BE49-F238E27FC236}">
                  <a16:creationId xmlns:a16="http://schemas.microsoft.com/office/drawing/2014/main" id="{C3546C96-56FB-D7A9-98CB-89412CD043C7}"/>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1" name="Image 10">
              <a:extLst>
                <a:ext uri="{FF2B5EF4-FFF2-40B4-BE49-F238E27FC236}">
                  <a16:creationId xmlns:a16="http://schemas.microsoft.com/office/drawing/2014/main" id="{56EF27F4-9295-0F5E-1987-FB74BEE52F12}"/>
                </a:ext>
              </a:extLst>
            </p:cNvPr>
            <p:cNvPicPr>
              <a:picLocks noChangeAspect="1"/>
            </p:cNvPicPr>
            <p:nvPr/>
          </p:nvPicPr>
          <p:blipFill>
            <a:blip r:embed="rId3"/>
            <a:stretch>
              <a:fillRect/>
            </a:stretch>
          </p:blipFill>
          <p:spPr>
            <a:xfrm>
              <a:off x="1679528" y="402350"/>
              <a:ext cx="970153" cy="408600"/>
            </a:xfrm>
            <a:prstGeom prst="rect">
              <a:avLst/>
            </a:prstGeom>
          </p:spPr>
        </p:pic>
      </p:grpSp>
      <p:grpSp>
        <p:nvGrpSpPr>
          <p:cNvPr id="13" name="Groupe 12">
            <a:extLst>
              <a:ext uri="{FF2B5EF4-FFF2-40B4-BE49-F238E27FC236}">
                <a16:creationId xmlns:a16="http://schemas.microsoft.com/office/drawing/2014/main" id="{835920E8-8F2D-C845-7911-D9B7E639863A}"/>
              </a:ext>
            </a:extLst>
          </p:cNvPr>
          <p:cNvGrpSpPr/>
          <p:nvPr/>
        </p:nvGrpSpPr>
        <p:grpSpPr>
          <a:xfrm>
            <a:off x="2094790" y="981774"/>
            <a:ext cx="6931782" cy="523220"/>
            <a:chOff x="2094790" y="981774"/>
            <a:chExt cx="6931782" cy="523220"/>
          </a:xfrm>
        </p:grpSpPr>
        <p:sp>
          <p:nvSpPr>
            <p:cNvPr id="4" name="ZoneTexte 3">
              <a:extLst>
                <a:ext uri="{FF2B5EF4-FFF2-40B4-BE49-F238E27FC236}">
                  <a16:creationId xmlns:a16="http://schemas.microsoft.com/office/drawing/2014/main" id="{024A13D3-C92C-9335-913C-F5B9687E3534}"/>
                </a:ext>
              </a:extLst>
            </p:cNvPr>
            <p:cNvSpPr txBox="1"/>
            <p:nvPr/>
          </p:nvSpPr>
          <p:spPr>
            <a:xfrm>
              <a:off x="3200400" y="981774"/>
              <a:ext cx="5826172" cy="523220"/>
            </a:xfrm>
            <a:prstGeom prst="rect">
              <a:avLst/>
            </a:prstGeom>
            <a:noFill/>
          </p:spPr>
          <p:txBody>
            <a:bodyPr wrap="square" rtlCol="0">
              <a:spAutoFit/>
            </a:bodyPr>
            <a:lstStyle/>
            <a:p>
              <a:r>
                <a:rPr lang="fr-FR" sz="2800" b="1" dirty="0">
                  <a:latin typeface="Calibri" panose="020F0502020204030204" pitchFamily="34" charset="0"/>
                  <a:cs typeface="Calibri" panose="020F0502020204030204" pitchFamily="34" charset="0"/>
                </a:rPr>
                <a:t>Mesures des retombées de la DG</a:t>
              </a:r>
            </a:p>
          </p:txBody>
        </p:sp>
        <p:pic>
          <p:nvPicPr>
            <p:cNvPr id="12" name="Image 11">
              <a:extLst>
                <a:ext uri="{FF2B5EF4-FFF2-40B4-BE49-F238E27FC236}">
                  <a16:creationId xmlns:a16="http://schemas.microsoft.com/office/drawing/2014/main" id="{693259C2-D361-4935-7366-3DCFDA7C5F0A}"/>
                </a:ext>
              </a:extLst>
            </p:cNvPr>
            <p:cNvPicPr>
              <a:picLocks noChangeAspect="1"/>
            </p:cNvPicPr>
            <p:nvPr/>
          </p:nvPicPr>
          <p:blipFill>
            <a:blip r:embed="rId4"/>
            <a:stretch>
              <a:fillRect/>
            </a:stretch>
          </p:blipFill>
          <p:spPr>
            <a:xfrm flipV="1">
              <a:off x="2094790" y="1053286"/>
              <a:ext cx="1105610" cy="381814"/>
            </a:xfrm>
            <a:prstGeom prst="rect">
              <a:avLst/>
            </a:prstGeom>
          </p:spPr>
        </p:pic>
      </p:grpSp>
    </p:spTree>
    <p:extLst>
      <p:ext uri="{BB962C8B-B14F-4D97-AF65-F5344CB8AC3E}">
        <p14:creationId xmlns:p14="http://schemas.microsoft.com/office/powerpoint/2010/main" val="29027100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checkerboard(across)">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checkerboard(across)">
                                      <p:cBhvr>
                                        <p:cTn id="15" dur="500"/>
                                        <p:tgtEl>
                                          <p:spTgt spid="5">
                                            <p:txEl>
                                              <p:pRg st="2" end="2"/>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checkerboard(across)">
                                      <p:cBhvr>
                                        <p:cTn id="18" dur="500"/>
                                        <p:tgtEl>
                                          <p:spTgt spid="5">
                                            <p:txEl>
                                              <p:pRg st="3" end="3"/>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checkerboard(across)">
                                      <p:cBhvr>
                                        <p:cTn id="21" dur="500"/>
                                        <p:tgtEl>
                                          <p:spTgt spid="5">
                                            <p:txEl>
                                              <p:pRg st="4" end="4"/>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checkerboard(across)">
                                      <p:cBhvr>
                                        <p:cTn id="24" dur="500"/>
                                        <p:tgtEl>
                                          <p:spTgt spid="5">
                                            <p:txEl>
                                              <p:pRg st="5" end="5"/>
                                            </p:txEl>
                                          </p:spTgt>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checkerboard(across)">
                                      <p:cBhvr>
                                        <p:cTn id="27" dur="500"/>
                                        <p:tgtEl>
                                          <p:spTgt spid="5">
                                            <p:txEl>
                                              <p:pRg st="6" end="6"/>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checkerboard(across)">
                                      <p:cBhvr>
                                        <p:cTn id="30" dur="500"/>
                                        <p:tgtEl>
                                          <p:spTgt spid="5">
                                            <p:txEl>
                                              <p:pRg st="7" end="7"/>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animEffect transition="in" filter="checkerboard(across)">
                                      <p:cBhvr>
                                        <p:cTn id="33" dur="500"/>
                                        <p:tgtEl>
                                          <p:spTgt spid="5">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checkerboard(across)">
                                      <p:cBhvr>
                                        <p:cTn id="38" dur="500"/>
                                        <p:tgtEl>
                                          <p:spTgt spid="5">
                                            <p:txEl>
                                              <p:pRg st="9" end="9"/>
                                            </p:txEl>
                                          </p:spTgt>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41"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1E796FC-7C1C-3AE9-D6D3-24B3326221E1}"/>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159FB38E-EA88-BE63-C1AF-0E12B1BEB7EC}"/>
              </a:ext>
            </a:extLst>
          </p:cNvPr>
          <p:cNvSpPr>
            <a:spLocks noGrp="1"/>
          </p:cNvSpPr>
          <p:nvPr>
            <p:ph type="sldNum" sz="quarter" idx="12"/>
          </p:nvPr>
        </p:nvSpPr>
        <p:spPr/>
        <p:txBody>
          <a:bodyPr/>
          <a:lstStyle/>
          <a:p>
            <a:r>
              <a:rPr lang="en-US"/>
              <a:t>T </a:t>
            </a:r>
            <a:fld id="{D57F1E4F-1CFF-5643-939E-217C01CDF565}" type="slidenum">
              <a:rPr lang="en-US" smtClean="0"/>
              <a:pPr/>
              <a:t>15</a:t>
            </a:fld>
            <a:endParaRPr lang="en-US" dirty="0"/>
          </a:p>
        </p:txBody>
      </p:sp>
      <p:sp>
        <p:nvSpPr>
          <p:cNvPr id="6" name="ZoneTexte 5">
            <a:extLst>
              <a:ext uri="{FF2B5EF4-FFF2-40B4-BE49-F238E27FC236}">
                <a16:creationId xmlns:a16="http://schemas.microsoft.com/office/drawing/2014/main" id="{2D0CFE91-718C-3082-16CC-C81FAB40ECB1}"/>
              </a:ext>
            </a:extLst>
          </p:cNvPr>
          <p:cNvSpPr txBox="1"/>
          <p:nvPr/>
        </p:nvSpPr>
        <p:spPr>
          <a:xfrm>
            <a:off x="2094790" y="2498351"/>
            <a:ext cx="9812730" cy="3323987"/>
          </a:xfrm>
          <a:prstGeom prst="rect">
            <a:avLst/>
          </a:prstGeom>
          <a:noFill/>
        </p:spPr>
        <p:txBody>
          <a:bodyPr wrap="square" rtlCol="0">
            <a:spAutoFit/>
          </a:bodyPr>
          <a:lstStyle/>
          <a:p>
            <a:pPr marL="342900" indent="-342900">
              <a:spcAft>
                <a:spcPts val="600"/>
              </a:spcAft>
              <a:buClr>
                <a:srgbClr val="FF0000"/>
              </a:buClr>
              <a:buSzPct val="150000"/>
              <a:buFont typeface="Wingdings" pitchFamily="2" charset="2"/>
              <a:buChar char="Ø"/>
            </a:pPr>
            <a:r>
              <a:rPr lang="fr-FR" sz="2000" b="1" i="1" dirty="0">
                <a:latin typeface="Calibri" panose="020F0502020204030204" pitchFamily="34" charset="0"/>
                <a:cs typeface="Calibri" panose="020F0502020204030204" pitchFamily="34" charset="0"/>
              </a:rPr>
              <a:t>Retombées à court terme </a:t>
            </a:r>
            <a:r>
              <a:rPr lang="fr-FR" sz="2000" dirty="0">
                <a:latin typeface="Calibri" panose="020F0502020204030204" pitchFamily="34" charset="0"/>
                <a:cs typeface="Calibri" panose="020F0502020204030204" pitchFamily="34" charset="0"/>
              </a:rPr>
              <a:t>: </a:t>
            </a:r>
          </a:p>
          <a:p>
            <a:pPr marL="1257300" lvl="2" indent="-342900">
              <a:buClr>
                <a:srgbClr val="FF0000"/>
              </a:buClr>
              <a:buSzPct val="150000"/>
              <a:buFont typeface="Wingdings" pitchFamily="2" charset="2"/>
              <a:buChar char="§"/>
            </a:pPr>
            <a:r>
              <a:rPr lang="fr-FR" sz="2000" dirty="0">
                <a:latin typeface="Calibri" panose="020F0502020204030204" pitchFamily="34" charset="0"/>
                <a:cs typeface="Calibri" panose="020F0502020204030204" pitchFamily="34" charset="0"/>
              </a:rPr>
              <a:t>adhésion au programme de la DG  </a:t>
            </a:r>
          </a:p>
          <a:p>
            <a:pPr marL="1257300" lvl="2" indent="-342900">
              <a:buClr>
                <a:srgbClr val="FF0000"/>
              </a:buClr>
              <a:buSzPct val="150000"/>
              <a:buFont typeface="Wingdings" pitchFamily="2" charset="2"/>
              <a:buChar char="§"/>
            </a:pPr>
            <a:r>
              <a:rPr lang="fr-FR" sz="2000" dirty="0">
                <a:latin typeface="Calibri" panose="020F0502020204030204" pitchFamily="34" charset="0"/>
                <a:cs typeface="Calibri" panose="020F0502020204030204" pitchFamily="34" charset="0"/>
              </a:rPr>
              <a:t>nbre de pbs  collectés et traités   </a:t>
            </a:r>
          </a:p>
          <a:p>
            <a:pPr marL="1257300" lvl="2" indent="-342900">
              <a:buClr>
                <a:srgbClr val="FF0000"/>
              </a:buClr>
              <a:buSzPct val="150000"/>
              <a:buFont typeface="Wingdings" pitchFamily="2" charset="2"/>
              <a:buChar char="§"/>
            </a:pPr>
            <a:r>
              <a:rPr lang="fr-FR" sz="2000" dirty="0">
                <a:latin typeface="Calibri" panose="020F0502020204030204" pitchFamily="34" charset="0"/>
                <a:cs typeface="Calibri" panose="020F0502020204030204" pitchFamily="34" charset="0"/>
              </a:rPr>
              <a:t>temps de résolution de ces pbs  </a:t>
            </a:r>
          </a:p>
          <a:p>
            <a:pPr marL="1257300" lvl="2" indent="-342900">
              <a:buClr>
                <a:srgbClr val="FF0000"/>
              </a:buClr>
              <a:buSzPct val="150000"/>
              <a:buFont typeface="Wingdings" pitchFamily="2" charset="2"/>
              <a:buChar char="§"/>
            </a:pPr>
            <a:r>
              <a:rPr lang="fr-FR" sz="2000" dirty="0">
                <a:latin typeface="Calibri" panose="020F0502020204030204" pitchFamily="34" charset="0"/>
                <a:cs typeface="Calibri" panose="020F0502020204030204" pitchFamily="34" charset="0"/>
              </a:rPr>
              <a:t>efficacité de la prise de décision</a:t>
            </a:r>
          </a:p>
          <a:p>
            <a:pPr marL="342900" indent="-342900">
              <a:buClr>
                <a:srgbClr val="FF0000"/>
              </a:buClr>
              <a:buSzPct val="150000"/>
              <a:buFont typeface="Wingdings" pitchFamily="2" charset="2"/>
              <a:buChar char="Ø"/>
            </a:pPr>
            <a:endParaRPr lang="fr-FR" sz="2000" dirty="0">
              <a:latin typeface="Calibri" panose="020F0502020204030204" pitchFamily="34" charset="0"/>
              <a:cs typeface="Calibri" panose="020F0502020204030204" pitchFamily="34" charset="0"/>
            </a:endParaRPr>
          </a:p>
          <a:p>
            <a:pPr marL="342900" indent="-342900">
              <a:spcAft>
                <a:spcPts val="600"/>
              </a:spcAft>
              <a:buClr>
                <a:srgbClr val="FF0000"/>
              </a:buClr>
              <a:buSzPct val="150000"/>
              <a:buFont typeface="Wingdings" pitchFamily="2" charset="2"/>
              <a:buChar char="Ø"/>
            </a:pPr>
            <a:r>
              <a:rPr lang="fr-FR" sz="2000" b="1" i="1" dirty="0">
                <a:latin typeface="Calibri" panose="020F0502020204030204" pitchFamily="34" charset="0"/>
                <a:cs typeface="Calibri" panose="020F0502020204030204" pitchFamily="34" charset="0"/>
              </a:rPr>
              <a:t>Retombées à long terme</a:t>
            </a:r>
            <a:r>
              <a:rPr lang="fr-FR" sz="2000" dirty="0">
                <a:latin typeface="Calibri" panose="020F0502020204030204" pitchFamily="34" charset="0"/>
                <a:cs typeface="Calibri" panose="020F0502020204030204" pitchFamily="34" charset="0"/>
              </a:rPr>
              <a:t> :  </a:t>
            </a:r>
          </a:p>
          <a:p>
            <a:pPr marL="1257300" lvl="2" indent="-342900">
              <a:buClr>
                <a:srgbClr val="FF0000"/>
              </a:buClr>
              <a:buSzPct val="150000"/>
              <a:buFont typeface="Wingdings" pitchFamily="2" charset="2"/>
              <a:buChar char="§"/>
            </a:pPr>
            <a:r>
              <a:rPr lang="fr-FR" sz="2000" dirty="0">
                <a:latin typeface="Calibri" panose="020F0502020204030204" pitchFamily="34" charset="0"/>
                <a:cs typeface="Calibri" panose="020F0502020204030204" pitchFamily="34" charset="0"/>
              </a:rPr>
              <a:t>coûts financiers de la résolution des pbs  </a:t>
            </a:r>
          </a:p>
          <a:p>
            <a:pPr marL="1257300" lvl="2" indent="-342900">
              <a:buClr>
                <a:srgbClr val="FF0000"/>
              </a:buClr>
              <a:buSzPct val="150000"/>
              <a:buFont typeface="Wingdings" pitchFamily="2" charset="2"/>
              <a:buChar char="§"/>
            </a:pPr>
            <a:r>
              <a:rPr lang="fr-FR" sz="2000" dirty="0">
                <a:latin typeface="Calibri" panose="020F0502020204030204" pitchFamily="34" charset="0"/>
                <a:cs typeface="Calibri" panose="020F0502020204030204" pitchFamily="34" charset="0"/>
              </a:rPr>
              <a:t>commercialisation  </a:t>
            </a:r>
          </a:p>
          <a:p>
            <a:pPr marL="1257300" lvl="2" indent="-342900">
              <a:buClr>
                <a:srgbClr val="FF0000"/>
              </a:buClr>
              <a:buSzPct val="150000"/>
              <a:buFont typeface="Wingdings" pitchFamily="2" charset="2"/>
              <a:buChar char="§"/>
            </a:pPr>
            <a:r>
              <a:rPr lang="fr-FR" sz="2000" dirty="0">
                <a:latin typeface="Calibri" panose="020F0502020204030204" pitchFamily="34" charset="0"/>
                <a:cs typeface="Calibri" panose="020F0502020204030204" pitchFamily="34" charset="0"/>
              </a:rPr>
              <a:t>capacité à répondre aux changements du marché…</a:t>
            </a:r>
          </a:p>
        </p:txBody>
      </p:sp>
      <p:grpSp>
        <p:nvGrpSpPr>
          <p:cNvPr id="10" name="Groupe 9">
            <a:extLst>
              <a:ext uri="{FF2B5EF4-FFF2-40B4-BE49-F238E27FC236}">
                <a16:creationId xmlns:a16="http://schemas.microsoft.com/office/drawing/2014/main" id="{F3F7BFCB-BDE7-DFF6-1B3E-5F50A179341A}"/>
              </a:ext>
            </a:extLst>
          </p:cNvPr>
          <p:cNvGrpSpPr/>
          <p:nvPr/>
        </p:nvGrpSpPr>
        <p:grpSpPr>
          <a:xfrm>
            <a:off x="1656000" y="218192"/>
            <a:ext cx="10512471" cy="526542"/>
            <a:chOff x="1679528" y="284408"/>
            <a:chExt cx="5862505" cy="526542"/>
          </a:xfrm>
        </p:grpSpPr>
        <p:sp>
          <p:nvSpPr>
            <p:cNvPr id="11" name="Rectangle 2">
              <a:extLst>
                <a:ext uri="{FF2B5EF4-FFF2-40B4-BE49-F238E27FC236}">
                  <a16:creationId xmlns:a16="http://schemas.microsoft.com/office/drawing/2014/main" id="{568485C6-49A0-0BDE-7AC4-4B662C273B04}"/>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2" name="Image 11">
              <a:extLst>
                <a:ext uri="{FF2B5EF4-FFF2-40B4-BE49-F238E27FC236}">
                  <a16:creationId xmlns:a16="http://schemas.microsoft.com/office/drawing/2014/main" id="{09228524-16F1-73B5-D19C-DF82F6DDDA3C}"/>
                </a:ext>
              </a:extLst>
            </p:cNvPr>
            <p:cNvPicPr>
              <a:picLocks noChangeAspect="1"/>
            </p:cNvPicPr>
            <p:nvPr/>
          </p:nvPicPr>
          <p:blipFill>
            <a:blip r:embed="rId2"/>
            <a:stretch>
              <a:fillRect/>
            </a:stretch>
          </p:blipFill>
          <p:spPr>
            <a:xfrm>
              <a:off x="1679528" y="402350"/>
              <a:ext cx="970153" cy="408600"/>
            </a:xfrm>
            <a:prstGeom prst="rect">
              <a:avLst/>
            </a:prstGeom>
          </p:spPr>
        </p:pic>
      </p:grpSp>
      <p:grpSp>
        <p:nvGrpSpPr>
          <p:cNvPr id="7" name="Groupe 6">
            <a:extLst>
              <a:ext uri="{FF2B5EF4-FFF2-40B4-BE49-F238E27FC236}">
                <a16:creationId xmlns:a16="http://schemas.microsoft.com/office/drawing/2014/main" id="{E118B3AF-9936-D96A-045B-6CFCE1DF56DF}"/>
              </a:ext>
            </a:extLst>
          </p:cNvPr>
          <p:cNvGrpSpPr/>
          <p:nvPr/>
        </p:nvGrpSpPr>
        <p:grpSpPr>
          <a:xfrm>
            <a:off x="2094790" y="1226270"/>
            <a:ext cx="6931782" cy="523220"/>
            <a:chOff x="2094790" y="981774"/>
            <a:chExt cx="6931782" cy="523220"/>
          </a:xfrm>
        </p:grpSpPr>
        <p:sp>
          <p:nvSpPr>
            <p:cNvPr id="8" name="ZoneTexte 7">
              <a:extLst>
                <a:ext uri="{FF2B5EF4-FFF2-40B4-BE49-F238E27FC236}">
                  <a16:creationId xmlns:a16="http://schemas.microsoft.com/office/drawing/2014/main" id="{114323FD-1586-67A2-C42C-CF38F471C7D7}"/>
                </a:ext>
              </a:extLst>
            </p:cNvPr>
            <p:cNvSpPr txBox="1"/>
            <p:nvPr/>
          </p:nvSpPr>
          <p:spPr>
            <a:xfrm>
              <a:off x="3200400" y="981774"/>
              <a:ext cx="5826172" cy="523220"/>
            </a:xfrm>
            <a:prstGeom prst="rect">
              <a:avLst/>
            </a:prstGeom>
            <a:noFill/>
          </p:spPr>
          <p:txBody>
            <a:bodyPr wrap="square" rtlCol="0">
              <a:spAutoFit/>
            </a:bodyPr>
            <a:lstStyle/>
            <a:p>
              <a:r>
                <a:rPr lang="fr-FR" sz="2800" b="1" dirty="0">
                  <a:latin typeface="Calibri" panose="020F0502020204030204" pitchFamily="34" charset="0"/>
                  <a:cs typeface="Calibri" panose="020F0502020204030204" pitchFamily="34" charset="0"/>
                </a:rPr>
                <a:t>Mesures des retombées de la DG</a:t>
              </a:r>
            </a:p>
          </p:txBody>
        </p:sp>
        <p:pic>
          <p:nvPicPr>
            <p:cNvPr id="9" name="Image 8">
              <a:extLst>
                <a:ext uri="{FF2B5EF4-FFF2-40B4-BE49-F238E27FC236}">
                  <a16:creationId xmlns:a16="http://schemas.microsoft.com/office/drawing/2014/main" id="{C06B1781-B0BB-50C4-EF44-276B1982E817}"/>
                </a:ext>
              </a:extLst>
            </p:cNvPr>
            <p:cNvPicPr>
              <a:picLocks noChangeAspect="1"/>
            </p:cNvPicPr>
            <p:nvPr/>
          </p:nvPicPr>
          <p:blipFill>
            <a:blip r:embed="rId3"/>
            <a:stretch>
              <a:fillRect/>
            </a:stretch>
          </p:blipFill>
          <p:spPr>
            <a:xfrm flipV="1">
              <a:off x="2094790" y="1053286"/>
              <a:ext cx="1105610" cy="381814"/>
            </a:xfrm>
            <a:prstGeom prst="rect">
              <a:avLst/>
            </a:prstGeom>
          </p:spPr>
        </p:pic>
      </p:grpSp>
    </p:spTree>
    <p:extLst>
      <p:ext uri="{BB962C8B-B14F-4D97-AF65-F5344CB8AC3E}">
        <p14:creationId xmlns:p14="http://schemas.microsoft.com/office/powerpoint/2010/main" val="23191248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heckerboard(across)">
                                      <p:cBhvr>
                                        <p:cTn id="7" dur="500"/>
                                        <p:tgtEl>
                                          <p:spTgt spid="6">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checkerboard(across)">
                                      <p:cBhvr>
                                        <p:cTn id="10" dur="500"/>
                                        <p:tgtEl>
                                          <p:spTgt spid="6">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checkerboard(across)">
                                      <p:cBhvr>
                                        <p:cTn id="13" dur="500"/>
                                        <p:tgtEl>
                                          <p:spTgt spid="6">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checkerboard(across)">
                                      <p:cBhvr>
                                        <p:cTn id="16" dur="500"/>
                                        <p:tgtEl>
                                          <p:spTgt spid="6">
                                            <p:txEl>
                                              <p:pRg st="3" end="3"/>
                                            </p:txEl>
                                          </p:spTgt>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checkerboard(across)">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checkerboard(across)">
                                      <p:cBhvr>
                                        <p:cTn id="24" dur="500"/>
                                        <p:tgtEl>
                                          <p:spTgt spid="6">
                                            <p:txEl>
                                              <p:pRg st="6" end="6"/>
                                            </p:txEl>
                                          </p:spTgt>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checkerboard(across)">
                                      <p:cBhvr>
                                        <p:cTn id="27" dur="500"/>
                                        <p:tgtEl>
                                          <p:spTgt spid="6">
                                            <p:txEl>
                                              <p:pRg st="7" end="7"/>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checkerboard(across)">
                                      <p:cBhvr>
                                        <p:cTn id="30" dur="500"/>
                                        <p:tgtEl>
                                          <p:spTgt spid="6">
                                            <p:txEl>
                                              <p:pRg st="8" end="8"/>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animEffect transition="in" filter="checkerboard(across)">
                                      <p:cBhvr>
                                        <p:cTn id="33"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0A825CD4-0A85-694B-9B6A-BE73363AA3FE}"/>
              </a:ext>
            </a:extLst>
          </p:cNvPr>
          <p:cNvGrpSpPr/>
          <p:nvPr/>
        </p:nvGrpSpPr>
        <p:grpSpPr>
          <a:xfrm>
            <a:off x="3219450" y="3775264"/>
            <a:ext cx="5987667" cy="2773201"/>
            <a:chOff x="3745399" y="4084799"/>
            <a:chExt cx="5987667" cy="2773201"/>
          </a:xfrm>
        </p:grpSpPr>
        <p:sp>
          <p:nvSpPr>
            <p:cNvPr id="6" name="Rectangle à coins arrondis 5">
              <a:extLst>
                <a:ext uri="{FF2B5EF4-FFF2-40B4-BE49-F238E27FC236}">
                  <a16:creationId xmlns:a16="http://schemas.microsoft.com/office/drawing/2014/main" id="{0689E4FA-EC66-DC4E-AA4E-2D90C0832F1E}"/>
                </a:ext>
              </a:extLst>
            </p:cNvPr>
            <p:cNvSpPr/>
            <p:nvPr/>
          </p:nvSpPr>
          <p:spPr>
            <a:xfrm>
              <a:off x="3745399" y="4084799"/>
              <a:ext cx="5987667" cy="2773201"/>
            </a:xfrm>
            <a:prstGeom prst="roundRect">
              <a:avLst/>
            </a:prstGeom>
            <a:gradFill flip="none" rotWithShape="1">
              <a:gsLst>
                <a:gs pos="0">
                  <a:srgbClr val="FFFD78">
                    <a:shade val="30000"/>
                    <a:satMod val="115000"/>
                  </a:srgbClr>
                </a:gs>
                <a:gs pos="50000">
                  <a:srgbClr val="FFFD78">
                    <a:shade val="67500"/>
                    <a:satMod val="115000"/>
                  </a:srgbClr>
                </a:gs>
                <a:gs pos="100000">
                  <a:srgbClr val="FFFD78">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tx1"/>
                </a:solidFill>
              </a:endParaRPr>
            </a:p>
          </p:txBody>
        </p:sp>
        <p:sp>
          <p:nvSpPr>
            <p:cNvPr id="3" name="Rectangle 2"/>
            <p:cNvSpPr/>
            <p:nvPr/>
          </p:nvSpPr>
          <p:spPr>
            <a:xfrm>
              <a:off x="4073237" y="4230619"/>
              <a:ext cx="5320146" cy="24038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fr-FR" sz="2800" b="1" i="1" u="sng" dirty="0">
                  <a:solidFill>
                    <a:schemeClr val="tx1"/>
                  </a:solidFill>
                  <a:latin typeface="Calibri" panose="020F0502020204030204" pitchFamily="34" charset="0"/>
                  <a:cs typeface="Calibri" panose="020F0502020204030204" pitchFamily="34" charset="0"/>
                </a:rPr>
                <a:t>Partie 2 </a:t>
              </a:r>
              <a:r>
                <a:rPr lang="fr-FR" sz="2800" b="1" i="1" dirty="0">
                  <a:solidFill>
                    <a:schemeClr val="tx1"/>
                  </a:solidFill>
                  <a:latin typeface="Calibri" panose="020F0502020204030204" pitchFamily="34" charset="0"/>
                  <a:cs typeface="Calibri" panose="020F0502020204030204" pitchFamily="34" charset="0"/>
                </a:rPr>
                <a:t>:   Composants de la DG</a:t>
              </a:r>
            </a:p>
            <a:p>
              <a:pPr algn="ctr"/>
              <a:endParaRPr lang="fr-FR" dirty="0">
                <a:solidFill>
                  <a:schemeClr val="tx1"/>
                </a:solidFill>
                <a:latin typeface="Calibri" panose="020F0502020204030204" pitchFamily="34" charset="0"/>
                <a:cs typeface="Calibri" panose="020F0502020204030204" pitchFamily="34" charset="0"/>
              </a:endParaRPr>
            </a:p>
            <a:p>
              <a:pPr marL="2093913" indent="-282575">
                <a:buFont typeface="Wingdings" pitchFamily="2" charset="2"/>
                <a:buChar char="Ø"/>
              </a:pPr>
              <a:r>
                <a:rPr lang="fr-FR" i="1" dirty="0">
                  <a:solidFill>
                    <a:schemeClr val="tx1"/>
                  </a:solidFill>
                  <a:latin typeface="Calibri" panose="020F0502020204030204" pitchFamily="34" charset="0"/>
                  <a:cs typeface="Calibri" panose="020F0502020204030204" pitchFamily="34" charset="0"/>
                </a:rPr>
                <a:t>Data  </a:t>
              </a:r>
              <a:r>
                <a:rPr lang="fr-FR" i="1" dirty="0" err="1">
                  <a:solidFill>
                    <a:schemeClr val="tx1"/>
                  </a:solidFill>
                  <a:latin typeface="Calibri" panose="020F0502020204030204" pitchFamily="34" charset="0"/>
                  <a:cs typeface="Calibri" panose="020F0502020204030204" pitchFamily="34" charset="0"/>
                </a:rPr>
                <a:t>Strategy</a:t>
              </a:r>
              <a:r>
                <a:rPr lang="fr-FR" i="1" dirty="0">
                  <a:solidFill>
                    <a:schemeClr val="tx1"/>
                  </a:solidFill>
                  <a:latin typeface="Calibri" panose="020F0502020204030204" pitchFamily="34" charset="0"/>
                  <a:cs typeface="Calibri" panose="020F0502020204030204" pitchFamily="34" charset="0"/>
                </a:rPr>
                <a:t> </a:t>
              </a:r>
            </a:p>
            <a:p>
              <a:pPr marL="2093913" indent="-282575">
                <a:buFont typeface="Wingdings" pitchFamily="2" charset="2"/>
                <a:buChar char="Ø"/>
              </a:pPr>
              <a:r>
                <a:rPr lang="fr-FR" i="1" dirty="0">
                  <a:solidFill>
                    <a:schemeClr val="tx1"/>
                  </a:solidFill>
                  <a:latin typeface="Calibri" panose="020F0502020204030204" pitchFamily="34" charset="0"/>
                  <a:cs typeface="Calibri" panose="020F0502020204030204" pitchFamily="34" charset="0"/>
                </a:rPr>
                <a:t>Data </a:t>
              </a:r>
              <a:r>
                <a:rPr lang="fr-FR" i="1" dirty="0" err="1">
                  <a:solidFill>
                    <a:schemeClr val="tx1"/>
                  </a:solidFill>
                  <a:latin typeface="Calibri" panose="020F0502020204030204" pitchFamily="34" charset="0"/>
                  <a:cs typeface="Calibri" panose="020F0502020204030204" pitchFamily="34" charset="0"/>
                </a:rPr>
                <a:t>Lineage</a:t>
              </a:r>
              <a:r>
                <a:rPr lang="fr-FR" i="1" dirty="0">
                  <a:solidFill>
                    <a:schemeClr val="tx1"/>
                  </a:solidFill>
                  <a:latin typeface="Calibri" panose="020F0502020204030204" pitchFamily="34" charset="0"/>
                  <a:cs typeface="Calibri" panose="020F0502020204030204" pitchFamily="34" charset="0"/>
                </a:rPr>
                <a:t> </a:t>
              </a:r>
            </a:p>
            <a:p>
              <a:pPr marL="2093913" indent="-282575">
                <a:buFont typeface="Wingdings" pitchFamily="2" charset="2"/>
                <a:buChar char="Ø"/>
              </a:pPr>
              <a:r>
                <a:rPr lang="fr-FR" i="1" dirty="0">
                  <a:solidFill>
                    <a:schemeClr val="tx1"/>
                  </a:solidFill>
                  <a:latin typeface="Calibri" panose="020F0502020204030204" pitchFamily="34" charset="0"/>
                  <a:cs typeface="Calibri" panose="020F0502020204030204" pitchFamily="34" charset="0"/>
                </a:rPr>
                <a:t>Data curation</a:t>
              </a:r>
            </a:p>
            <a:p>
              <a:pPr marL="2093913" indent="-282575">
                <a:buFont typeface="Wingdings" pitchFamily="2" charset="2"/>
                <a:buChar char="Ø"/>
              </a:pPr>
              <a:r>
                <a:rPr lang="fr-FR" i="1" dirty="0">
                  <a:solidFill>
                    <a:schemeClr val="tx1"/>
                  </a:solidFill>
                  <a:latin typeface="Calibri" panose="020F0502020204030204" pitchFamily="34" charset="0"/>
                  <a:cs typeface="Calibri" panose="020F0502020204030204" pitchFamily="34" charset="0"/>
                </a:rPr>
                <a:t>Data Security</a:t>
              </a:r>
            </a:p>
          </p:txBody>
        </p:sp>
      </p:grpSp>
      <p:sp>
        <p:nvSpPr>
          <p:cNvPr id="4" name="Espace réservé du numéro de diapositive 3"/>
          <p:cNvSpPr>
            <a:spLocks noGrp="1"/>
          </p:cNvSpPr>
          <p:nvPr>
            <p:ph type="sldNum" sz="quarter" idx="12"/>
          </p:nvPr>
        </p:nvSpPr>
        <p:spPr/>
        <p:txBody>
          <a:bodyPr/>
          <a:lstStyle/>
          <a:p>
            <a:r>
              <a:rPr lang="en-US"/>
              <a:t>T</a:t>
            </a:r>
            <a:fld id="{D57F1E4F-1CFF-5643-939E-217C01CDF565}" type="slidenum">
              <a:rPr lang="en-US" smtClean="0"/>
              <a:pPr/>
              <a:t>16</a:t>
            </a:fld>
            <a:endParaRPr lang="en-US" dirty="0"/>
          </a:p>
        </p:txBody>
      </p:sp>
      <p:sp>
        <p:nvSpPr>
          <p:cNvPr id="5" name="Espace réservé du pied de page 4"/>
          <p:cNvSpPr>
            <a:spLocks noGrp="1"/>
          </p:cNvSpPr>
          <p:nvPr>
            <p:ph type="ftr" sz="quarter" idx="11"/>
          </p:nvPr>
        </p:nvSpPr>
        <p:spPr/>
        <p:txBody>
          <a:bodyPr/>
          <a:lstStyle/>
          <a:p>
            <a:r>
              <a:rPr lang="en-US"/>
              <a:t>Data  Governance</a:t>
            </a:r>
            <a:endParaRPr lang="en-US" dirty="0"/>
          </a:p>
        </p:txBody>
      </p:sp>
      <p:sp>
        <p:nvSpPr>
          <p:cNvPr id="2" name="Rectangle 2">
            <a:extLst>
              <a:ext uri="{FF2B5EF4-FFF2-40B4-BE49-F238E27FC236}">
                <a16:creationId xmlns:a16="http://schemas.microsoft.com/office/drawing/2014/main" id="{EE445302-BA16-7846-B203-E54384958342}"/>
              </a:ext>
            </a:extLst>
          </p:cNvPr>
          <p:cNvSpPr>
            <a:spLocks noChangeArrowheads="1"/>
          </p:cNvSpPr>
          <p:nvPr/>
        </p:nvSpPr>
        <p:spPr bwMode="auto">
          <a:xfrm>
            <a:off x="3219450" y="2844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7" name="Image 6">
            <a:extLst>
              <a:ext uri="{FF2B5EF4-FFF2-40B4-BE49-F238E27FC236}">
                <a16:creationId xmlns:a16="http://schemas.microsoft.com/office/drawing/2014/main" id="{C500A0F1-822B-8AD9-54EB-FCE3B451D9FD}"/>
              </a:ext>
            </a:extLst>
          </p:cNvPr>
          <p:cNvPicPr/>
          <p:nvPr/>
        </p:nvPicPr>
        <p:blipFill>
          <a:blip r:embed="rId2"/>
          <a:stretch>
            <a:fillRect/>
          </a:stretch>
        </p:blipFill>
        <p:spPr>
          <a:xfrm>
            <a:off x="3102166" y="466970"/>
            <a:ext cx="5987667" cy="3148965"/>
          </a:xfrm>
          <a:prstGeom prst="rect">
            <a:avLst/>
          </a:prstGeom>
        </p:spPr>
      </p:pic>
    </p:spTree>
    <p:extLst>
      <p:ext uri="{BB962C8B-B14F-4D97-AF65-F5344CB8AC3E}">
        <p14:creationId xmlns:p14="http://schemas.microsoft.com/office/powerpoint/2010/main" val="20137296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rganigramme : Données 1"/>
          <p:cNvSpPr/>
          <p:nvPr/>
        </p:nvSpPr>
        <p:spPr bwMode="auto">
          <a:xfrm>
            <a:off x="1524000" y="-11013"/>
            <a:ext cx="6003040" cy="98072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00"/>
              <a:gd name="connsiteX1" fmla="*/ 3 w 10000"/>
              <a:gd name="connsiteY1" fmla="*/ 122 h 10000"/>
              <a:gd name="connsiteX2" fmla="*/ 10000 w 10000"/>
              <a:gd name="connsiteY2" fmla="*/ 0 h 10000"/>
              <a:gd name="connsiteX3" fmla="*/ 8000 w 10000"/>
              <a:gd name="connsiteY3" fmla="*/ 1000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cubicBezTo>
                  <a:pt x="1" y="6707"/>
                  <a:pt x="2" y="3415"/>
                  <a:pt x="3" y="122"/>
                </a:cubicBezTo>
                <a:lnTo>
                  <a:pt x="10000" y="0"/>
                </a:lnTo>
                <a:lnTo>
                  <a:pt x="8000" y="10000"/>
                </a:lnTo>
                <a:lnTo>
                  <a:pt x="0" y="10000"/>
                </a:lnTo>
                <a:close/>
              </a:path>
            </a:pathLst>
          </a:custGeom>
        </p:spPr>
        <p:txBody>
          <a:bodyPr/>
          <a:lstStyle/>
          <a:p>
            <a:pPr marL="342900" indent="-342900">
              <a:spcBef>
                <a:spcPts val="1000"/>
              </a:spcBef>
              <a:buClr>
                <a:schemeClr val="accent1"/>
              </a:buClr>
              <a:buFont typeface="Wingdings 3" charset="2"/>
              <a:buChar char=""/>
            </a:pPr>
            <a:endParaRPr lang="fr-FR" sz="2400" b="1" i="1" dirty="0">
              <a:solidFill>
                <a:srgbClr val="0432FF"/>
              </a:solidFill>
            </a:endParaRPr>
          </a:p>
        </p:txBody>
      </p:sp>
      <p:sp>
        <p:nvSpPr>
          <p:cNvPr id="7" name="Espace réservé du contenu 2">
            <a:extLst>
              <a:ext uri="{FF2B5EF4-FFF2-40B4-BE49-F238E27FC236}">
                <a16:creationId xmlns:a16="http://schemas.microsoft.com/office/drawing/2014/main" id="{3EC23DAC-3316-420E-85B1-4756FEA6E26E}"/>
              </a:ext>
            </a:extLst>
          </p:cNvPr>
          <p:cNvSpPr/>
          <p:nvPr/>
        </p:nvSpPr>
        <p:spPr>
          <a:xfrm>
            <a:off x="1880499" y="1658969"/>
            <a:ext cx="8280000" cy="4602595"/>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252000" tIns="45720" rIns="3312000" bIns="45720" anchor="ctr" anchorCtr="0" compatLnSpc="0">
            <a:noAutofit/>
          </a:bodyPr>
          <a:lstStyle/>
          <a:p>
            <a:pPr marL="0" lvl="1">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endParaRPr lang="fr-FR" sz="1600" dirty="0">
              <a:latin typeface="Century Gothic" pitchFamily="18"/>
              <a:ea typeface="Microsoft YaHei" pitchFamily="2"/>
              <a:cs typeface="Lucida Sans" pitchFamily="2"/>
            </a:endParaRPr>
          </a:p>
        </p:txBody>
      </p:sp>
      <p:graphicFrame>
        <p:nvGraphicFramePr>
          <p:cNvPr id="4" name="Diagramme 3">
            <a:extLst>
              <a:ext uri="{FF2B5EF4-FFF2-40B4-BE49-F238E27FC236}">
                <a16:creationId xmlns:a16="http://schemas.microsoft.com/office/drawing/2014/main" id="{E83371AC-E2EE-4E64-9B8C-E5C2F8DFFC74}"/>
              </a:ext>
            </a:extLst>
          </p:cNvPr>
          <p:cNvGraphicFramePr/>
          <p:nvPr>
            <p:extLst>
              <p:ext uri="{D42A27DB-BD31-4B8C-83A1-F6EECF244321}">
                <p14:modId xmlns:p14="http://schemas.microsoft.com/office/powerpoint/2010/main" val="1602569612"/>
              </p:ext>
            </p:extLst>
          </p:nvPr>
        </p:nvGraphicFramePr>
        <p:xfrm>
          <a:off x="3419068" y="1172274"/>
          <a:ext cx="7761811" cy="49065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Espace réservé du contenu 2">
            <a:extLst>
              <a:ext uri="{FF2B5EF4-FFF2-40B4-BE49-F238E27FC236}">
                <a16:creationId xmlns:a16="http://schemas.microsoft.com/office/drawing/2014/main" id="{86144872-B2D7-CF40-A0E1-09935D676CFB}"/>
              </a:ext>
            </a:extLst>
          </p:cNvPr>
          <p:cNvSpPr/>
          <p:nvPr/>
        </p:nvSpPr>
        <p:spPr>
          <a:xfrm>
            <a:off x="1397806" y="5669581"/>
            <a:ext cx="9783073" cy="1223611"/>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720000" tIns="45720" rIns="576000" bIns="45720" anchor="ctr" anchorCtr="0" compatLnSpc="0">
            <a:noAutofit/>
          </a:bodyPr>
          <a:lstStyle/>
          <a:p>
            <a:pPr marL="457200" lvl="0" indent="-457200" fontAlgn="auto">
              <a:lnSpc>
                <a:spcPct val="90000"/>
              </a:lnSpc>
              <a:spcBef>
                <a:spcPts val="360"/>
              </a:spcBef>
              <a:spcAft>
                <a:spcPts val="600"/>
              </a:spcAft>
              <a:buClr>
                <a:schemeClr val="tx1">
                  <a:lumMod val="95000"/>
                  <a:lumOff val="5000"/>
                </a:schemeClr>
              </a:buClr>
              <a:buFont typeface="Wingdings" panose="05000000000000000000" pitchFamily="2" charset="2"/>
              <a:buChar char="q"/>
              <a:defRPr sz="1800" b="0" i="0" u="none" strike="noStrike" kern="0" cap="none" spc="0" baseline="0">
                <a:solidFill>
                  <a:srgbClr val="000000"/>
                </a:solidFill>
                <a:uFillTx/>
              </a:defRPr>
            </a:pPr>
            <a:endParaRPr lang="fr-FR" sz="16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marL="342900" lvl="1" indent="-342900" fontAlgn="auto">
              <a:lnSpc>
                <a:spcPct val="90000"/>
              </a:lnSpc>
              <a:spcBef>
                <a:spcPts val="360"/>
              </a:spcBef>
              <a:spcAft>
                <a:spcPts val="600"/>
              </a:spcAft>
              <a:buClr>
                <a:srgbClr val="FF0000"/>
              </a:buClr>
              <a:buSzPct val="120000"/>
              <a:buFont typeface="Wingdings" panose="05000000000000000000" pitchFamily="2" charset="2"/>
              <a:buChar char="q"/>
              <a:defRPr sz="1800" b="0" i="0" u="none" strike="noStrike" kern="0" cap="none" spc="0" baseline="0">
                <a:solidFill>
                  <a:srgbClr val="000000"/>
                </a:solidFill>
                <a:uFillTx/>
              </a:defRPr>
            </a:pPr>
            <a:r>
              <a:rPr lang="fr-FR" sz="16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Exploiter tout le potentiel data</a:t>
            </a:r>
          </a:p>
          <a:p>
            <a:pPr marL="342900" lvl="1" indent="-342900" fontAlgn="auto">
              <a:lnSpc>
                <a:spcPct val="90000"/>
              </a:lnSpc>
              <a:spcBef>
                <a:spcPts val="360"/>
              </a:spcBef>
              <a:spcAft>
                <a:spcPts val="600"/>
              </a:spcAft>
              <a:buClr>
                <a:srgbClr val="FF0000"/>
              </a:buClr>
              <a:buSzPct val="120000"/>
              <a:buFont typeface="Wingdings" panose="05000000000000000000" pitchFamily="2" charset="2"/>
              <a:buChar char="q"/>
              <a:defRPr sz="1800" b="0" i="0" u="none" strike="noStrike" kern="0" cap="none" spc="0" baseline="0">
                <a:solidFill>
                  <a:srgbClr val="000000"/>
                </a:solidFill>
                <a:uFillTx/>
              </a:defRPr>
            </a:pPr>
            <a:r>
              <a:rPr lang="fr-FR" sz="16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Optimiser l’utilisation des données collectées :  respect des obligations légales imposées par la loi</a:t>
            </a:r>
          </a:p>
        </p:txBody>
      </p:sp>
      <p:sp>
        <p:nvSpPr>
          <p:cNvPr id="11" name="Slide Number Placeholder 5">
            <a:extLst>
              <a:ext uri="{FF2B5EF4-FFF2-40B4-BE49-F238E27FC236}">
                <a16:creationId xmlns:a16="http://schemas.microsoft.com/office/drawing/2014/main" id="{D8AE0494-EBFA-F64C-A361-D04BAFC06691}"/>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17</a:t>
            </a:fld>
            <a:endParaRPr lang="en-US" dirty="0"/>
          </a:p>
        </p:txBody>
      </p:sp>
      <p:sp>
        <p:nvSpPr>
          <p:cNvPr id="12" name="Footer Placeholder 4">
            <a:extLst>
              <a:ext uri="{FF2B5EF4-FFF2-40B4-BE49-F238E27FC236}">
                <a16:creationId xmlns:a16="http://schemas.microsoft.com/office/drawing/2014/main" id="{FA699042-9CC9-444B-89D1-2C92436364EE}"/>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grpSp>
        <p:nvGrpSpPr>
          <p:cNvPr id="3" name="Groupe 2">
            <a:extLst>
              <a:ext uri="{FF2B5EF4-FFF2-40B4-BE49-F238E27FC236}">
                <a16:creationId xmlns:a16="http://schemas.microsoft.com/office/drawing/2014/main" id="{9FBBFA46-C397-FA1C-D82E-E033715DD482}"/>
              </a:ext>
            </a:extLst>
          </p:cNvPr>
          <p:cNvGrpSpPr/>
          <p:nvPr/>
        </p:nvGrpSpPr>
        <p:grpSpPr>
          <a:xfrm>
            <a:off x="1492866" y="214725"/>
            <a:ext cx="5667955" cy="489919"/>
            <a:chOff x="1379050" y="223686"/>
            <a:chExt cx="3962531" cy="489919"/>
          </a:xfrm>
        </p:grpSpPr>
        <p:sp>
          <p:nvSpPr>
            <p:cNvPr id="5" name="Rectangle 2">
              <a:extLst>
                <a:ext uri="{FF2B5EF4-FFF2-40B4-BE49-F238E27FC236}">
                  <a16:creationId xmlns:a16="http://schemas.microsoft.com/office/drawing/2014/main" id="{2EF28970-F318-EDA0-B7A7-7D4F010AC021}"/>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6" name="Image 5">
              <a:extLst>
                <a:ext uri="{FF2B5EF4-FFF2-40B4-BE49-F238E27FC236}">
                  <a16:creationId xmlns:a16="http://schemas.microsoft.com/office/drawing/2014/main" id="{45CFE74C-D287-8BA8-E9AF-A7569A90E3AF}"/>
                </a:ext>
              </a:extLst>
            </p:cNvPr>
            <p:cNvPicPr>
              <a:picLocks noChangeAspect="1"/>
            </p:cNvPicPr>
            <p:nvPr/>
          </p:nvPicPr>
          <p:blipFill>
            <a:blip r:embed="rId8"/>
            <a:stretch>
              <a:fillRect/>
            </a:stretch>
          </p:blipFill>
          <p:spPr>
            <a:xfrm>
              <a:off x="1379050" y="315036"/>
              <a:ext cx="759460" cy="270510"/>
            </a:xfrm>
            <a:prstGeom prst="rect">
              <a:avLst/>
            </a:prstGeom>
          </p:spPr>
        </p:pic>
      </p:grpSp>
      <p:grpSp>
        <p:nvGrpSpPr>
          <p:cNvPr id="9" name="Groupe 8">
            <a:extLst>
              <a:ext uri="{FF2B5EF4-FFF2-40B4-BE49-F238E27FC236}">
                <a16:creationId xmlns:a16="http://schemas.microsoft.com/office/drawing/2014/main" id="{641164BA-60C1-72C4-7E77-46B668457A19}"/>
              </a:ext>
            </a:extLst>
          </p:cNvPr>
          <p:cNvGrpSpPr/>
          <p:nvPr/>
        </p:nvGrpSpPr>
        <p:grpSpPr>
          <a:xfrm>
            <a:off x="2666845" y="1079092"/>
            <a:ext cx="4306831" cy="754636"/>
            <a:chOff x="2666846" y="1079092"/>
            <a:chExt cx="3352394" cy="754636"/>
          </a:xfrm>
        </p:grpSpPr>
        <p:sp>
          <p:nvSpPr>
            <p:cNvPr id="13" name="Titre 1">
              <a:extLst>
                <a:ext uri="{FF2B5EF4-FFF2-40B4-BE49-F238E27FC236}">
                  <a16:creationId xmlns:a16="http://schemas.microsoft.com/office/drawing/2014/main" id="{0AE4C53B-1A9D-D64D-8C99-7C5BFB103F69}"/>
                </a:ext>
              </a:extLst>
            </p:cNvPr>
            <p:cNvSpPr txBox="1">
              <a:spLocks/>
            </p:cNvSpPr>
            <p:nvPr/>
          </p:nvSpPr>
          <p:spPr bwMode="auto">
            <a:xfrm>
              <a:off x="3309170" y="1079092"/>
              <a:ext cx="2710070" cy="754636"/>
            </a:xfrm>
            <a:prstGeom prst="snip2SameRect">
              <a:avLst/>
            </a:prstGeom>
            <a:noFill/>
            <a:ln>
              <a:noFill/>
            </a:ln>
            <a:effectLst/>
          </p:spPr>
          <p:txBody>
            <a:bodyPr vert="horz" wrap="square" lIns="0" tIns="0" rIns="252000" bIns="0" numCol="1" anchor="ctr" anchorCtr="0" compatLnSpc="1">
              <a:prstTxWarp prst="textNoShape">
                <a:avLst/>
              </a:prstTxWarp>
            </a:bodyPr>
            <a:lstStyle>
              <a:lvl1pPr algn="l" rtl="0" fontAlgn="base">
                <a:spcBef>
                  <a:spcPct val="0"/>
                </a:spcBef>
                <a:spcAft>
                  <a:spcPct val="0"/>
                </a:spcAft>
                <a:defRPr sz="3200">
                  <a:solidFill>
                    <a:srgbClr val="6B6B6B"/>
                  </a:solidFill>
                  <a:latin typeface="+mj-lt"/>
                  <a:ea typeface="+mj-ea"/>
                  <a:cs typeface="+mj-cs"/>
                </a:defRPr>
              </a:lvl1pPr>
              <a:lvl2pPr algn="l" rtl="0" fontAlgn="base">
                <a:spcBef>
                  <a:spcPct val="0"/>
                </a:spcBef>
                <a:spcAft>
                  <a:spcPct val="0"/>
                </a:spcAft>
                <a:defRPr sz="3200">
                  <a:solidFill>
                    <a:srgbClr val="6B6B6B"/>
                  </a:solidFill>
                  <a:latin typeface="Futura LT Book" pitchFamily="2" charset="0"/>
                </a:defRPr>
              </a:lvl2pPr>
              <a:lvl3pPr algn="l" rtl="0" fontAlgn="base">
                <a:spcBef>
                  <a:spcPct val="0"/>
                </a:spcBef>
                <a:spcAft>
                  <a:spcPct val="0"/>
                </a:spcAft>
                <a:defRPr sz="3200">
                  <a:solidFill>
                    <a:srgbClr val="6B6B6B"/>
                  </a:solidFill>
                  <a:latin typeface="Futura LT Book" pitchFamily="2" charset="0"/>
                </a:defRPr>
              </a:lvl3pPr>
              <a:lvl4pPr algn="l" rtl="0" fontAlgn="base">
                <a:spcBef>
                  <a:spcPct val="0"/>
                </a:spcBef>
                <a:spcAft>
                  <a:spcPct val="0"/>
                </a:spcAft>
                <a:defRPr sz="3200">
                  <a:solidFill>
                    <a:srgbClr val="6B6B6B"/>
                  </a:solidFill>
                  <a:latin typeface="Futura LT Book" pitchFamily="2" charset="0"/>
                </a:defRPr>
              </a:lvl4pPr>
              <a:lvl5pPr algn="l" rtl="0" fontAlgn="base">
                <a:spcBef>
                  <a:spcPct val="0"/>
                </a:spcBef>
                <a:spcAft>
                  <a:spcPct val="0"/>
                </a:spcAft>
                <a:defRPr sz="3200">
                  <a:solidFill>
                    <a:srgbClr val="6B6B6B"/>
                  </a:solidFill>
                  <a:latin typeface="Futura LT Book" pitchFamily="2" charset="0"/>
                </a:defRPr>
              </a:lvl5pPr>
              <a:lvl6pPr marL="457200" algn="l" rtl="0" fontAlgn="base">
                <a:spcBef>
                  <a:spcPct val="0"/>
                </a:spcBef>
                <a:spcAft>
                  <a:spcPct val="0"/>
                </a:spcAft>
                <a:defRPr sz="3200">
                  <a:solidFill>
                    <a:srgbClr val="6B6B6B"/>
                  </a:solidFill>
                  <a:latin typeface="Futura LT Book" pitchFamily="2" charset="0"/>
                </a:defRPr>
              </a:lvl6pPr>
              <a:lvl7pPr marL="914400" algn="l" rtl="0" fontAlgn="base">
                <a:spcBef>
                  <a:spcPct val="0"/>
                </a:spcBef>
                <a:spcAft>
                  <a:spcPct val="0"/>
                </a:spcAft>
                <a:defRPr sz="3200">
                  <a:solidFill>
                    <a:srgbClr val="6B6B6B"/>
                  </a:solidFill>
                  <a:latin typeface="Futura LT Book" pitchFamily="2" charset="0"/>
                </a:defRPr>
              </a:lvl7pPr>
              <a:lvl8pPr marL="1371600" algn="l" rtl="0" fontAlgn="base">
                <a:spcBef>
                  <a:spcPct val="0"/>
                </a:spcBef>
                <a:spcAft>
                  <a:spcPct val="0"/>
                </a:spcAft>
                <a:defRPr sz="3200">
                  <a:solidFill>
                    <a:srgbClr val="6B6B6B"/>
                  </a:solidFill>
                  <a:latin typeface="Futura LT Book" pitchFamily="2" charset="0"/>
                </a:defRPr>
              </a:lvl8pPr>
              <a:lvl9pPr marL="1828800" algn="l" rtl="0" fontAlgn="base">
                <a:spcBef>
                  <a:spcPct val="0"/>
                </a:spcBef>
                <a:spcAft>
                  <a:spcPct val="0"/>
                </a:spcAft>
                <a:defRPr sz="3200">
                  <a:solidFill>
                    <a:srgbClr val="6B6B6B"/>
                  </a:solidFill>
                  <a:latin typeface="Futura LT Book" pitchFamily="2" charset="0"/>
                </a:defRPr>
              </a:lvl9pPr>
            </a:lstStyle>
            <a:p>
              <a:pPr>
                <a:lnSpc>
                  <a:spcPct val="90000"/>
                </a:lnSpc>
                <a:buClr>
                  <a:srgbClr val="FF0000"/>
                </a:buClr>
                <a:buSzPct val="150000"/>
              </a:pPr>
              <a:r>
                <a:rPr lang="en-US" sz="2400" b="1" kern="0" dirty="0">
                  <a:solidFill>
                    <a:schemeClr val="tx1"/>
                  </a:solidFill>
                  <a:latin typeface="Calibri" pitchFamily="34"/>
                  <a:cs typeface="Calibri" pitchFamily="34"/>
                </a:rPr>
                <a:t> </a:t>
              </a:r>
              <a:r>
                <a:rPr lang="en-US" sz="2400" b="1" kern="0" dirty="0">
                  <a:solidFill>
                    <a:schemeClr val="tx1"/>
                  </a:solidFill>
                  <a:cs typeface="Calibri" pitchFamily="34"/>
                </a:rPr>
                <a:t>Les Concepts</a:t>
              </a:r>
            </a:p>
          </p:txBody>
        </p:sp>
        <p:pic>
          <p:nvPicPr>
            <p:cNvPr id="8" name="Image 7">
              <a:extLst>
                <a:ext uri="{FF2B5EF4-FFF2-40B4-BE49-F238E27FC236}">
                  <a16:creationId xmlns:a16="http://schemas.microsoft.com/office/drawing/2014/main" id="{70AB7A68-D2FF-E361-A956-1193A91282B7}"/>
                </a:ext>
              </a:extLst>
            </p:cNvPr>
            <p:cNvPicPr>
              <a:picLocks noChangeAspect="1"/>
            </p:cNvPicPr>
            <p:nvPr/>
          </p:nvPicPr>
          <p:blipFill>
            <a:blip r:embed="rId9"/>
            <a:stretch>
              <a:fillRect/>
            </a:stretch>
          </p:blipFill>
          <p:spPr>
            <a:xfrm>
              <a:off x="2666846" y="1323060"/>
              <a:ext cx="587375" cy="266700"/>
            </a:xfrm>
            <a:prstGeom prst="rect">
              <a:avLst/>
            </a:prstGeom>
          </p:spPr>
        </p:pic>
      </p:grpSp>
    </p:spTree>
    <p:extLst>
      <p:ext uri="{BB962C8B-B14F-4D97-AF65-F5344CB8AC3E}">
        <p14:creationId xmlns:p14="http://schemas.microsoft.com/office/powerpoint/2010/main" val="327521592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1897473" y="1775241"/>
            <a:ext cx="10294527" cy="363333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4000" tIns="324000" rIns="576000" bIns="45720" anchor="t" anchorCtr="0" compatLnSpc="0">
            <a:noAutofit/>
          </a:bodyPr>
          <a:lstStyle/>
          <a:p>
            <a:pPr marL="285750" indent="-285750">
              <a:spcBef>
                <a:spcPts val="600"/>
              </a:spcBef>
              <a:spcAft>
                <a:spcPts val="1200"/>
              </a:spcAft>
              <a:buClr>
                <a:srgbClr val="FF0000"/>
              </a:buClr>
              <a:buSzPct val="9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Les données doivent être dignes de confiance, fiables et de qualité</a:t>
            </a:r>
          </a:p>
          <a:p>
            <a:pPr marL="285750" indent="-285750">
              <a:spcBef>
                <a:spcPts val="600"/>
              </a:spcBef>
              <a:spcAft>
                <a:spcPts val="1200"/>
              </a:spcAft>
              <a:buClr>
                <a:srgbClr val="FF0000"/>
              </a:buClr>
              <a:buSzPct val="9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Elles doivent être en conformité avec la loi et les règlements</a:t>
            </a:r>
          </a:p>
          <a:p>
            <a:pPr marL="285750" indent="-285750">
              <a:spcBef>
                <a:spcPts val="600"/>
              </a:spcBef>
              <a:spcAft>
                <a:spcPts val="1200"/>
              </a:spcAft>
              <a:buClr>
                <a:srgbClr val="FF0000"/>
              </a:buClr>
              <a:buSzPct val="9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L’établissement d’une organisation autour de la data permettrait à l’entreprise de définir et de mettre en œuvre sa stratégie (</a:t>
            </a:r>
            <a:r>
              <a:rPr lang="fr-FR" sz="14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ses objectifs ainsi que ses politiques d’entreprise</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a:p>
            <a:pPr marL="285750" indent="-285750">
              <a:spcBef>
                <a:spcPts val="600"/>
              </a:spcBef>
              <a:spcAft>
                <a:spcPts val="1200"/>
              </a:spcAft>
              <a:buClr>
                <a:srgbClr val="FF0000"/>
              </a:buClr>
              <a:buSzPct val="9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Une compréhension de la donnée qui sera commune à toute l’entreprise</a:t>
            </a:r>
          </a:p>
          <a:p>
            <a:pPr marL="285750" indent="-285750">
              <a:spcBef>
                <a:spcPts val="600"/>
              </a:spcBef>
              <a:spcAft>
                <a:spcPts val="1200"/>
              </a:spcAft>
              <a:buClr>
                <a:srgbClr val="FF0000"/>
              </a:buClr>
              <a:buSzPct val="9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Bien connaître ses clients et les autres acteurs</a:t>
            </a:r>
          </a:p>
          <a:p>
            <a:pPr marL="285750" indent="-285750">
              <a:spcBef>
                <a:spcPts val="600"/>
              </a:spcBef>
              <a:spcAft>
                <a:spcPts val="1200"/>
              </a:spcAft>
              <a:buClr>
                <a:srgbClr val="FF0000"/>
              </a:buClr>
              <a:buSzPct val="9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Développement et/ou amélioration de la compétitivité de l’entreprise</a:t>
            </a:r>
            <a:endPar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p:txBody>
      </p:sp>
      <p:sp>
        <p:nvSpPr>
          <p:cNvPr id="9" name="Slide Number Placeholder 5">
            <a:extLst>
              <a:ext uri="{FF2B5EF4-FFF2-40B4-BE49-F238E27FC236}">
                <a16:creationId xmlns:a16="http://schemas.microsoft.com/office/drawing/2014/main" id="{C1D36697-EF3E-7043-9DEF-3166B1897A1F}"/>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latin typeface="Calibri" panose="020F0502020204030204" pitchFamily="34" charset="0"/>
                <a:cs typeface="Calibri" panose="020F0502020204030204" pitchFamily="34" charset="0"/>
              </a:rPr>
              <a:t>T </a:t>
            </a:r>
            <a:fld id="{D57F1E4F-1CFF-5643-939E-217C01CDF565}" type="slidenum">
              <a:rPr lang="en-US" smtClean="0">
                <a:latin typeface="Calibri" panose="020F0502020204030204" pitchFamily="34" charset="0"/>
                <a:cs typeface="Calibri" panose="020F0502020204030204" pitchFamily="34" charset="0"/>
              </a:rPr>
              <a:pPr/>
              <a:t>18</a:t>
            </a:fld>
            <a:endParaRPr lang="en-US" dirty="0">
              <a:latin typeface="Calibri" panose="020F0502020204030204" pitchFamily="34" charset="0"/>
              <a:cs typeface="Calibri" panose="020F0502020204030204" pitchFamily="34" charset="0"/>
            </a:endParaRPr>
          </a:p>
        </p:txBody>
      </p:sp>
      <p:sp>
        <p:nvSpPr>
          <p:cNvPr id="10" name="Footer Placeholder 4">
            <a:extLst>
              <a:ext uri="{FF2B5EF4-FFF2-40B4-BE49-F238E27FC236}">
                <a16:creationId xmlns:a16="http://schemas.microsoft.com/office/drawing/2014/main" id="{F34B3B0C-C9D4-B749-9756-427F6E7C59CF}"/>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latin typeface="Calibri" panose="020F0502020204030204" pitchFamily="34" charset="0"/>
                <a:cs typeface="Calibri" panose="020F0502020204030204" pitchFamily="34" charset="0"/>
              </a:rPr>
              <a:t>Data  Governance</a:t>
            </a:r>
            <a:endParaRPr lang="en-US" dirty="0">
              <a:latin typeface="Calibri" panose="020F0502020204030204" pitchFamily="34" charset="0"/>
              <a:cs typeface="Calibri" panose="020F0502020204030204" pitchFamily="34" charset="0"/>
            </a:endParaRPr>
          </a:p>
        </p:txBody>
      </p:sp>
      <p:grpSp>
        <p:nvGrpSpPr>
          <p:cNvPr id="2" name="Groupe 1">
            <a:extLst>
              <a:ext uri="{FF2B5EF4-FFF2-40B4-BE49-F238E27FC236}">
                <a16:creationId xmlns:a16="http://schemas.microsoft.com/office/drawing/2014/main" id="{242B5F29-F44F-0742-AF62-0B84D660B445}"/>
              </a:ext>
            </a:extLst>
          </p:cNvPr>
          <p:cNvGrpSpPr/>
          <p:nvPr/>
        </p:nvGrpSpPr>
        <p:grpSpPr>
          <a:xfrm>
            <a:off x="1492866" y="214725"/>
            <a:ext cx="5667955" cy="489919"/>
            <a:chOff x="1379050" y="223686"/>
            <a:chExt cx="3962531" cy="489919"/>
          </a:xfrm>
        </p:grpSpPr>
        <p:sp>
          <p:nvSpPr>
            <p:cNvPr id="3" name="Rectangle 2">
              <a:extLst>
                <a:ext uri="{FF2B5EF4-FFF2-40B4-BE49-F238E27FC236}">
                  <a16:creationId xmlns:a16="http://schemas.microsoft.com/office/drawing/2014/main" id="{79CD6F11-1DEB-D77F-AC79-C24B67483E20}"/>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4" name="Image 3">
              <a:extLst>
                <a:ext uri="{FF2B5EF4-FFF2-40B4-BE49-F238E27FC236}">
                  <a16:creationId xmlns:a16="http://schemas.microsoft.com/office/drawing/2014/main" id="{F9C3FD64-E00E-4C7C-E879-F01708F737BD}"/>
                </a:ext>
              </a:extLst>
            </p:cNvPr>
            <p:cNvPicPr>
              <a:picLocks noChangeAspect="1"/>
            </p:cNvPicPr>
            <p:nvPr/>
          </p:nvPicPr>
          <p:blipFill>
            <a:blip r:embed="rId3"/>
            <a:stretch>
              <a:fillRect/>
            </a:stretch>
          </p:blipFill>
          <p:spPr>
            <a:xfrm>
              <a:off x="1379050" y="315036"/>
              <a:ext cx="759460" cy="270510"/>
            </a:xfrm>
            <a:prstGeom prst="rect">
              <a:avLst/>
            </a:prstGeom>
          </p:spPr>
        </p:pic>
      </p:grpSp>
      <p:grpSp>
        <p:nvGrpSpPr>
          <p:cNvPr id="6" name="Groupe 5">
            <a:extLst>
              <a:ext uri="{FF2B5EF4-FFF2-40B4-BE49-F238E27FC236}">
                <a16:creationId xmlns:a16="http://schemas.microsoft.com/office/drawing/2014/main" id="{D07B9F5E-1B79-D56F-FDC0-3452738A3365}"/>
              </a:ext>
            </a:extLst>
          </p:cNvPr>
          <p:cNvGrpSpPr/>
          <p:nvPr/>
        </p:nvGrpSpPr>
        <p:grpSpPr>
          <a:xfrm>
            <a:off x="2036027" y="1198497"/>
            <a:ext cx="3372279" cy="501848"/>
            <a:chOff x="2666845" y="1180653"/>
            <a:chExt cx="3372279" cy="501848"/>
          </a:xfrm>
        </p:grpSpPr>
        <p:sp>
          <p:nvSpPr>
            <p:cNvPr id="11" name="Titre 1">
              <a:extLst>
                <a:ext uri="{FF2B5EF4-FFF2-40B4-BE49-F238E27FC236}">
                  <a16:creationId xmlns:a16="http://schemas.microsoft.com/office/drawing/2014/main" id="{72AD8D4A-6CE3-564F-9A76-A01BC703F85F}"/>
                </a:ext>
              </a:extLst>
            </p:cNvPr>
            <p:cNvSpPr txBox="1">
              <a:spLocks/>
            </p:cNvSpPr>
            <p:nvPr/>
          </p:nvSpPr>
          <p:spPr bwMode="auto">
            <a:xfrm>
              <a:off x="3312745" y="1180653"/>
              <a:ext cx="2726379" cy="501848"/>
            </a:xfrm>
            <a:prstGeom prst="snip2SameRect">
              <a:avLst/>
            </a:prstGeom>
            <a:noFill/>
          </p:spPr>
          <p:txBody>
            <a:bodyPr wrap="none" rtlCol="0">
              <a:spAutoFit/>
            </a:bodyPr>
            <a:lstStyle>
              <a:defPPr>
                <a:defRPr lang="en-US"/>
              </a:defPPr>
              <a:lvl1pPr marL="342900" indent="-342900">
                <a:buClr>
                  <a:srgbClr val="FF0000"/>
                </a:buClr>
                <a:buSzPct val="150000"/>
                <a:buFont typeface="Wingdings" pitchFamily="2" charset="2"/>
                <a:buChar char="v"/>
                <a:defRPr sz="2400" b="1"/>
              </a:lvl1pPr>
              <a:lvl2pPr algn="l" rtl="0" fontAlgn="base">
                <a:spcBef>
                  <a:spcPct val="0"/>
                </a:spcBef>
                <a:spcAft>
                  <a:spcPct val="0"/>
                </a:spcAft>
                <a:defRPr sz="3200">
                  <a:solidFill>
                    <a:srgbClr val="6B6B6B"/>
                  </a:solidFill>
                  <a:latin typeface="Futura LT Book" pitchFamily="2" charset="0"/>
                </a:defRPr>
              </a:lvl2pPr>
              <a:lvl3pPr algn="l" rtl="0" fontAlgn="base">
                <a:spcBef>
                  <a:spcPct val="0"/>
                </a:spcBef>
                <a:spcAft>
                  <a:spcPct val="0"/>
                </a:spcAft>
                <a:defRPr sz="3200">
                  <a:solidFill>
                    <a:srgbClr val="6B6B6B"/>
                  </a:solidFill>
                  <a:latin typeface="Futura LT Book" pitchFamily="2" charset="0"/>
                </a:defRPr>
              </a:lvl3pPr>
              <a:lvl4pPr algn="l" rtl="0" fontAlgn="base">
                <a:spcBef>
                  <a:spcPct val="0"/>
                </a:spcBef>
                <a:spcAft>
                  <a:spcPct val="0"/>
                </a:spcAft>
                <a:defRPr sz="3200">
                  <a:solidFill>
                    <a:srgbClr val="6B6B6B"/>
                  </a:solidFill>
                  <a:latin typeface="Futura LT Book" pitchFamily="2" charset="0"/>
                </a:defRPr>
              </a:lvl4pPr>
              <a:lvl5pPr algn="l" rtl="0" fontAlgn="base">
                <a:spcBef>
                  <a:spcPct val="0"/>
                </a:spcBef>
                <a:spcAft>
                  <a:spcPct val="0"/>
                </a:spcAft>
                <a:defRPr sz="3200">
                  <a:solidFill>
                    <a:srgbClr val="6B6B6B"/>
                  </a:solidFill>
                  <a:latin typeface="Futura LT Book" pitchFamily="2" charset="0"/>
                </a:defRPr>
              </a:lvl5pPr>
              <a:lvl6pPr marL="457200" algn="l" rtl="0" fontAlgn="base">
                <a:spcBef>
                  <a:spcPct val="0"/>
                </a:spcBef>
                <a:spcAft>
                  <a:spcPct val="0"/>
                </a:spcAft>
                <a:defRPr sz="3200">
                  <a:solidFill>
                    <a:srgbClr val="6B6B6B"/>
                  </a:solidFill>
                  <a:latin typeface="Futura LT Book" pitchFamily="2" charset="0"/>
                </a:defRPr>
              </a:lvl6pPr>
              <a:lvl7pPr marL="914400" algn="l" rtl="0" fontAlgn="base">
                <a:spcBef>
                  <a:spcPct val="0"/>
                </a:spcBef>
                <a:spcAft>
                  <a:spcPct val="0"/>
                </a:spcAft>
                <a:defRPr sz="3200">
                  <a:solidFill>
                    <a:srgbClr val="6B6B6B"/>
                  </a:solidFill>
                  <a:latin typeface="Futura LT Book" pitchFamily="2" charset="0"/>
                </a:defRPr>
              </a:lvl7pPr>
              <a:lvl8pPr marL="1371600" algn="l" rtl="0" fontAlgn="base">
                <a:spcBef>
                  <a:spcPct val="0"/>
                </a:spcBef>
                <a:spcAft>
                  <a:spcPct val="0"/>
                </a:spcAft>
                <a:defRPr sz="3200">
                  <a:solidFill>
                    <a:srgbClr val="6B6B6B"/>
                  </a:solidFill>
                  <a:latin typeface="Futura LT Book" pitchFamily="2" charset="0"/>
                </a:defRPr>
              </a:lvl8pPr>
              <a:lvl9pPr marL="1828800" algn="l" rtl="0" fontAlgn="base">
                <a:spcBef>
                  <a:spcPct val="0"/>
                </a:spcBef>
                <a:spcAft>
                  <a:spcPct val="0"/>
                </a:spcAft>
                <a:defRPr sz="3200">
                  <a:solidFill>
                    <a:srgbClr val="6B6B6B"/>
                  </a:solidFill>
                  <a:latin typeface="Futura LT Book" pitchFamily="2" charset="0"/>
                </a:defRPr>
              </a:lvl9pPr>
            </a:lstStyle>
            <a:p>
              <a:pPr marL="0" indent="0">
                <a:buNone/>
              </a:pPr>
              <a:r>
                <a:rPr lang="en-US" dirty="0">
                  <a:latin typeface="Calibri" panose="020F0502020204030204" pitchFamily="34" charset="0"/>
                  <a:cs typeface="Calibri" panose="020F0502020204030204" pitchFamily="34" charset="0"/>
                </a:rPr>
                <a:t> La </a:t>
              </a:r>
              <a:r>
                <a:rPr lang="en-US" dirty="0" err="1">
                  <a:latin typeface="Calibri" panose="020F0502020204030204" pitchFamily="34" charset="0"/>
                  <a:cs typeface="Calibri" panose="020F0502020204030204" pitchFamily="34" charset="0"/>
                </a:rPr>
                <a:t>finalité</a:t>
              </a:r>
              <a:r>
                <a:rPr lang="en-US" dirty="0">
                  <a:latin typeface="Calibri" panose="020F0502020204030204" pitchFamily="34" charset="0"/>
                  <a:cs typeface="Calibri" panose="020F0502020204030204" pitchFamily="34" charset="0"/>
                </a:rPr>
                <a:t> de la DG</a:t>
              </a:r>
            </a:p>
          </p:txBody>
        </p:sp>
        <p:pic>
          <p:nvPicPr>
            <p:cNvPr id="5" name="Image 4">
              <a:extLst>
                <a:ext uri="{FF2B5EF4-FFF2-40B4-BE49-F238E27FC236}">
                  <a16:creationId xmlns:a16="http://schemas.microsoft.com/office/drawing/2014/main" id="{2DF9AEEC-E26D-EBCA-51C6-338E2D36791B}"/>
                </a:ext>
              </a:extLst>
            </p:cNvPr>
            <p:cNvPicPr>
              <a:picLocks noChangeAspect="1"/>
            </p:cNvPicPr>
            <p:nvPr/>
          </p:nvPicPr>
          <p:blipFill>
            <a:blip r:embed="rId4"/>
            <a:stretch>
              <a:fillRect/>
            </a:stretch>
          </p:blipFill>
          <p:spPr>
            <a:xfrm>
              <a:off x="2666845" y="1323060"/>
              <a:ext cx="754602" cy="266700"/>
            </a:xfrm>
            <a:prstGeom prst="rect">
              <a:avLst/>
            </a:prstGeom>
          </p:spPr>
        </p:pic>
      </p:grpSp>
    </p:spTree>
    <p:extLst>
      <p:ext uri="{BB962C8B-B14F-4D97-AF65-F5344CB8AC3E}">
        <p14:creationId xmlns:p14="http://schemas.microsoft.com/office/powerpoint/2010/main" val="253999210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blinds(horizontal)">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1795377" y="1351020"/>
            <a:ext cx="10730888" cy="5093011"/>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720000" tIns="45720" rIns="576000" bIns="45720" anchor="ctr" anchorCtr="0" compatLnSpc="0">
            <a:noAutofit/>
          </a:bodyPr>
          <a:lstStyle/>
          <a:p>
            <a:pPr marL="500063" indent="-487363" algn="just">
              <a:spcBef>
                <a:spcPts val="600"/>
              </a:spcBef>
              <a:spcAft>
                <a:spcPts val="1800"/>
              </a:spcAft>
              <a:buClr>
                <a:srgbClr val="FF0000"/>
              </a:buClr>
              <a:buSzPct val="150000"/>
              <a:buFont typeface="Wingdings" pitchFamily="2" charset="2"/>
              <a:buChar char="q"/>
              <a:defRPr sz="1800" b="0" i="0" u="none" strike="noStrike" kern="0" cap="none" spc="0" baseline="0">
                <a:solidFill>
                  <a:srgbClr val="000000"/>
                </a:solidFill>
                <a:uFillTx/>
              </a:defRPr>
            </a:pPr>
            <a:r>
              <a:rPr lang="fr-FR" sz="2000" kern="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La data constitue </a:t>
            </a:r>
            <a:r>
              <a:rPr lang="fr-FR" sz="2000" b="1" i="1" kern="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une chaîne de valeur </a:t>
            </a:r>
            <a:r>
              <a:rPr lang="fr-FR" sz="2000" kern="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à elle seule</a:t>
            </a:r>
          </a:p>
          <a:p>
            <a:pPr marL="500063" indent="-487363" algn="just">
              <a:spcBef>
                <a:spcPts val="600"/>
              </a:spcBef>
              <a:spcAft>
                <a:spcPts val="1800"/>
              </a:spcAft>
              <a:buClr>
                <a:srgbClr val="FF0000"/>
              </a:buClr>
              <a:buSzPct val="15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Elle apporte de la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valeur</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à l’entreprise que si on sait l’utiliser et l’interpréter</a:t>
            </a:r>
          </a:p>
          <a:p>
            <a:pPr marL="500063" indent="-487363" algn="just">
              <a:spcBef>
                <a:spcPts val="600"/>
              </a:spcBef>
              <a:spcAft>
                <a:spcPts val="1800"/>
              </a:spcAft>
              <a:buClr>
                <a:srgbClr val="FF0000"/>
              </a:buClr>
              <a:buSzPct val="15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La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DG</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implique une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Stratégie des données</a:t>
            </a:r>
            <a:endParaRPr lang="fr-FR" sz="16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marL="500063" lvl="1" indent="-487363" algn="just">
              <a:spcBef>
                <a:spcPts val="600"/>
              </a:spcBef>
              <a:spcAft>
                <a:spcPts val="1800"/>
              </a:spcAft>
              <a:buClr>
                <a:srgbClr val="FF0000"/>
              </a:buClr>
              <a:buSzPct val="150000"/>
              <a:buFont typeface="Wingdings" pitchFamily="2" charset="2"/>
              <a:buChar char="q"/>
              <a:defRPr sz="1800" b="0" i="0" u="none" strike="noStrike" kern="0" cap="none" spc="0" baseline="0">
                <a:solidFill>
                  <a:srgbClr val="000000"/>
                </a:solidFill>
                <a:uFillTx/>
              </a:defRPr>
            </a:pP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Data </a:t>
            </a:r>
            <a:r>
              <a:rPr lang="fr-FR" sz="2000" b="1"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strategy</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pour une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bonne utilisation </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de la data et une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collaboration efficace </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entre tous les services grâce à une bonne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DG</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a:p>
            <a:pPr marL="500063" lvl="1" indent="-487363" algn="just">
              <a:spcBef>
                <a:spcPts val="600"/>
              </a:spcBef>
              <a:spcAft>
                <a:spcPts val="1800"/>
              </a:spcAft>
              <a:buClr>
                <a:srgbClr val="FF0000"/>
              </a:buClr>
              <a:buSzPct val="150000"/>
              <a:buFont typeface="Wingdings" pitchFamily="2" charset="2"/>
              <a:buChar char="q"/>
              <a:defRPr sz="1800" b="0" i="0" u="none" strike="noStrike" kern="0" cap="none" spc="0" baseline="0">
                <a:solidFill>
                  <a:srgbClr val="000000"/>
                </a:solidFill>
                <a:uFillTx/>
              </a:defRPr>
            </a:pP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Objectif</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 apporter de la valeur à l’entreprise en rendant la data exploitable au bon moment,  au bon endroit et par le bon acteur métier de l’entreprise.</a:t>
            </a:r>
          </a:p>
        </p:txBody>
      </p:sp>
      <p:sp>
        <p:nvSpPr>
          <p:cNvPr id="9" name="Slide Number Placeholder 5">
            <a:extLst>
              <a:ext uri="{FF2B5EF4-FFF2-40B4-BE49-F238E27FC236}">
                <a16:creationId xmlns:a16="http://schemas.microsoft.com/office/drawing/2014/main" id="{BEFB6FF0-7E8B-9943-B345-D06A6E649C7D}"/>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latin typeface="Calibri" panose="020F0502020204030204" pitchFamily="34" charset="0"/>
                <a:cs typeface="Calibri" panose="020F0502020204030204" pitchFamily="34" charset="0"/>
              </a:rPr>
              <a:t>T </a:t>
            </a:r>
            <a:fld id="{D57F1E4F-1CFF-5643-939E-217C01CDF565}" type="slidenum">
              <a:rPr lang="en-US" smtClean="0">
                <a:latin typeface="Calibri" panose="020F0502020204030204" pitchFamily="34" charset="0"/>
                <a:cs typeface="Calibri" panose="020F0502020204030204" pitchFamily="34" charset="0"/>
              </a:rPr>
              <a:pPr/>
              <a:t>19</a:t>
            </a:fld>
            <a:endParaRPr lang="en-US" dirty="0">
              <a:latin typeface="Calibri" panose="020F0502020204030204" pitchFamily="34" charset="0"/>
              <a:cs typeface="Calibri" panose="020F0502020204030204" pitchFamily="34" charset="0"/>
            </a:endParaRPr>
          </a:p>
        </p:txBody>
      </p:sp>
      <p:sp>
        <p:nvSpPr>
          <p:cNvPr id="10" name="Footer Placeholder 4">
            <a:extLst>
              <a:ext uri="{FF2B5EF4-FFF2-40B4-BE49-F238E27FC236}">
                <a16:creationId xmlns:a16="http://schemas.microsoft.com/office/drawing/2014/main" id="{CB6C316B-D3C4-0544-9CB3-C13BE3DEE962}"/>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latin typeface="Calibri" panose="020F0502020204030204" pitchFamily="34" charset="0"/>
                <a:cs typeface="Calibri" panose="020F0502020204030204" pitchFamily="34" charset="0"/>
              </a:rPr>
              <a:t>Data  Governance</a:t>
            </a:r>
            <a:endParaRPr lang="en-US" dirty="0">
              <a:latin typeface="Calibri" panose="020F0502020204030204" pitchFamily="34" charset="0"/>
              <a:cs typeface="Calibri" panose="020F0502020204030204" pitchFamily="34" charset="0"/>
            </a:endParaRPr>
          </a:p>
        </p:txBody>
      </p:sp>
      <p:grpSp>
        <p:nvGrpSpPr>
          <p:cNvPr id="4" name="Groupe 3">
            <a:extLst>
              <a:ext uri="{FF2B5EF4-FFF2-40B4-BE49-F238E27FC236}">
                <a16:creationId xmlns:a16="http://schemas.microsoft.com/office/drawing/2014/main" id="{319C56A4-C719-98C9-2BFD-51A8BADCCC23}"/>
              </a:ext>
            </a:extLst>
          </p:cNvPr>
          <p:cNvGrpSpPr/>
          <p:nvPr/>
        </p:nvGrpSpPr>
        <p:grpSpPr>
          <a:xfrm>
            <a:off x="1492866" y="214725"/>
            <a:ext cx="5667955" cy="489919"/>
            <a:chOff x="1379050" y="223686"/>
            <a:chExt cx="3962531" cy="489919"/>
          </a:xfrm>
        </p:grpSpPr>
        <p:sp>
          <p:nvSpPr>
            <p:cNvPr id="5" name="Rectangle 2">
              <a:extLst>
                <a:ext uri="{FF2B5EF4-FFF2-40B4-BE49-F238E27FC236}">
                  <a16:creationId xmlns:a16="http://schemas.microsoft.com/office/drawing/2014/main" id="{EEC12856-D6B1-1A12-0A34-69BCB9A7A212}"/>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6" name="Image 5">
              <a:extLst>
                <a:ext uri="{FF2B5EF4-FFF2-40B4-BE49-F238E27FC236}">
                  <a16:creationId xmlns:a16="http://schemas.microsoft.com/office/drawing/2014/main" id="{57D1EF6F-73BC-184F-CDB5-F9DA5560E4B9}"/>
                </a:ext>
              </a:extLst>
            </p:cNvPr>
            <p:cNvPicPr>
              <a:picLocks noChangeAspect="1"/>
            </p:cNvPicPr>
            <p:nvPr/>
          </p:nvPicPr>
          <p:blipFill>
            <a:blip r:embed="rId3"/>
            <a:stretch>
              <a:fillRect/>
            </a:stretch>
          </p:blipFill>
          <p:spPr>
            <a:xfrm>
              <a:off x="1379050" y="315036"/>
              <a:ext cx="759460" cy="270510"/>
            </a:xfrm>
            <a:prstGeom prst="rect">
              <a:avLst/>
            </a:prstGeom>
          </p:spPr>
        </p:pic>
      </p:grpSp>
      <p:grpSp>
        <p:nvGrpSpPr>
          <p:cNvPr id="2" name="Groupe 1">
            <a:extLst>
              <a:ext uri="{FF2B5EF4-FFF2-40B4-BE49-F238E27FC236}">
                <a16:creationId xmlns:a16="http://schemas.microsoft.com/office/drawing/2014/main" id="{C80F55F7-C49F-0604-D158-2E3FB3B3F22E}"/>
              </a:ext>
            </a:extLst>
          </p:cNvPr>
          <p:cNvGrpSpPr/>
          <p:nvPr/>
        </p:nvGrpSpPr>
        <p:grpSpPr>
          <a:xfrm>
            <a:off x="1811547" y="941913"/>
            <a:ext cx="3300279" cy="501848"/>
            <a:chOff x="2666845" y="1180653"/>
            <a:chExt cx="2700794" cy="501848"/>
          </a:xfrm>
        </p:grpSpPr>
        <p:sp>
          <p:nvSpPr>
            <p:cNvPr id="3" name="Titre 1">
              <a:extLst>
                <a:ext uri="{FF2B5EF4-FFF2-40B4-BE49-F238E27FC236}">
                  <a16:creationId xmlns:a16="http://schemas.microsoft.com/office/drawing/2014/main" id="{CC5C0EF9-932E-FDC2-1066-F2D472F86F1F}"/>
                </a:ext>
              </a:extLst>
            </p:cNvPr>
            <p:cNvSpPr txBox="1">
              <a:spLocks/>
            </p:cNvSpPr>
            <p:nvPr/>
          </p:nvSpPr>
          <p:spPr bwMode="auto">
            <a:xfrm>
              <a:off x="3312745" y="1180653"/>
              <a:ext cx="2054894" cy="501848"/>
            </a:xfrm>
            <a:prstGeom prst="snip2SameRect">
              <a:avLst/>
            </a:prstGeom>
            <a:noFill/>
          </p:spPr>
          <p:txBody>
            <a:bodyPr wrap="none" rtlCol="0">
              <a:spAutoFit/>
            </a:bodyPr>
            <a:lstStyle>
              <a:defPPr>
                <a:defRPr lang="en-US"/>
              </a:defPPr>
              <a:lvl1pPr marL="342900" indent="-342900">
                <a:buClr>
                  <a:srgbClr val="FF0000"/>
                </a:buClr>
                <a:buSzPct val="150000"/>
                <a:buFont typeface="Wingdings" pitchFamily="2" charset="2"/>
                <a:buChar char="v"/>
                <a:defRPr sz="2400" b="1"/>
              </a:lvl1pPr>
              <a:lvl2pPr algn="l" rtl="0" fontAlgn="base">
                <a:spcBef>
                  <a:spcPct val="0"/>
                </a:spcBef>
                <a:spcAft>
                  <a:spcPct val="0"/>
                </a:spcAft>
                <a:defRPr sz="3200">
                  <a:solidFill>
                    <a:srgbClr val="6B6B6B"/>
                  </a:solidFill>
                  <a:latin typeface="Futura LT Book" pitchFamily="2" charset="0"/>
                </a:defRPr>
              </a:lvl2pPr>
              <a:lvl3pPr algn="l" rtl="0" fontAlgn="base">
                <a:spcBef>
                  <a:spcPct val="0"/>
                </a:spcBef>
                <a:spcAft>
                  <a:spcPct val="0"/>
                </a:spcAft>
                <a:defRPr sz="3200">
                  <a:solidFill>
                    <a:srgbClr val="6B6B6B"/>
                  </a:solidFill>
                  <a:latin typeface="Futura LT Book" pitchFamily="2" charset="0"/>
                </a:defRPr>
              </a:lvl3pPr>
              <a:lvl4pPr algn="l" rtl="0" fontAlgn="base">
                <a:spcBef>
                  <a:spcPct val="0"/>
                </a:spcBef>
                <a:spcAft>
                  <a:spcPct val="0"/>
                </a:spcAft>
                <a:defRPr sz="3200">
                  <a:solidFill>
                    <a:srgbClr val="6B6B6B"/>
                  </a:solidFill>
                  <a:latin typeface="Futura LT Book" pitchFamily="2" charset="0"/>
                </a:defRPr>
              </a:lvl4pPr>
              <a:lvl5pPr algn="l" rtl="0" fontAlgn="base">
                <a:spcBef>
                  <a:spcPct val="0"/>
                </a:spcBef>
                <a:spcAft>
                  <a:spcPct val="0"/>
                </a:spcAft>
                <a:defRPr sz="3200">
                  <a:solidFill>
                    <a:srgbClr val="6B6B6B"/>
                  </a:solidFill>
                  <a:latin typeface="Futura LT Book" pitchFamily="2" charset="0"/>
                </a:defRPr>
              </a:lvl5pPr>
              <a:lvl6pPr marL="457200" algn="l" rtl="0" fontAlgn="base">
                <a:spcBef>
                  <a:spcPct val="0"/>
                </a:spcBef>
                <a:spcAft>
                  <a:spcPct val="0"/>
                </a:spcAft>
                <a:defRPr sz="3200">
                  <a:solidFill>
                    <a:srgbClr val="6B6B6B"/>
                  </a:solidFill>
                  <a:latin typeface="Futura LT Book" pitchFamily="2" charset="0"/>
                </a:defRPr>
              </a:lvl6pPr>
              <a:lvl7pPr marL="914400" algn="l" rtl="0" fontAlgn="base">
                <a:spcBef>
                  <a:spcPct val="0"/>
                </a:spcBef>
                <a:spcAft>
                  <a:spcPct val="0"/>
                </a:spcAft>
                <a:defRPr sz="3200">
                  <a:solidFill>
                    <a:srgbClr val="6B6B6B"/>
                  </a:solidFill>
                  <a:latin typeface="Futura LT Book" pitchFamily="2" charset="0"/>
                </a:defRPr>
              </a:lvl7pPr>
              <a:lvl8pPr marL="1371600" algn="l" rtl="0" fontAlgn="base">
                <a:spcBef>
                  <a:spcPct val="0"/>
                </a:spcBef>
                <a:spcAft>
                  <a:spcPct val="0"/>
                </a:spcAft>
                <a:defRPr sz="3200">
                  <a:solidFill>
                    <a:srgbClr val="6B6B6B"/>
                  </a:solidFill>
                  <a:latin typeface="Futura LT Book" pitchFamily="2" charset="0"/>
                </a:defRPr>
              </a:lvl8pPr>
              <a:lvl9pPr marL="1828800" algn="l" rtl="0" fontAlgn="base">
                <a:spcBef>
                  <a:spcPct val="0"/>
                </a:spcBef>
                <a:spcAft>
                  <a:spcPct val="0"/>
                </a:spcAft>
                <a:defRPr sz="3200">
                  <a:solidFill>
                    <a:srgbClr val="6B6B6B"/>
                  </a:solidFill>
                  <a:latin typeface="Futura LT Book" pitchFamily="2" charset="0"/>
                </a:defRPr>
              </a:lvl9pPr>
            </a:lstStyle>
            <a:p>
              <a:pPr marL="0" indent="0">
                <a:buNone/>
              </a:pPr>
              <a:r>
                <a:rPr lang="en-US" dirty="0">
                  <a:latin typeface="Calibri" panose="020F0502020204030204" pitchFamily="34" charset="0"/>
                  <a:cs typeface="Calibri" panose="020F0502020204030204" pitchFamily="34" charset="0"/>
                </a:rPr>
                <a:t> </a:t>
              </a:r>
              <a:r>
                <a:rPr lang="en-US" sz="2400" b="1" dirty="0">
                  <a:solidFill>
                    <a:schemeClr val="tx1"/>
                  </a:solidFill>
                  <a:latin typeface="Calibri" panose="020F0502020204030204" pitchFamily="34" charset="0"/>
                  <a:ea typeface="+mn-ea"/>
                  <a:cs typeface="Calibri" panose="020F0502020204030204" pitchFamily="34" charset="0"/>
                </a:rPr>
                <a:t>Data Strategy</a:t>
              </a:r>
              <a:endParaRPr lang="en-US" dirty="0">
                <a:latin typeface="Calibri" panose="020F0502020204030204" pitchFamily="34" charset="0"/>
                <a:cs typeface="Calibri" panose="020F0502020204030204" pitchFamily="34" charset="0"/>
              </a:endParaRPr>
            </a:p>
          </p:txBody>
        </p:sp>
        <p:pic>
          <p:nvPicPr>
            <p:cNvPr id="8" name="Image 7">
              <a:extLst>
                <a:ext uri="{FF2B5EF4-FFF2-40B4-BE49-F238E27FC236}">
                  <a16:creationId xmlns:a16="http://schemas.microsoft.com/office/drawing/2014/main" id="{6A598B67-EEA6-0A6D-64A9-C6B716E008D1}"/>
                </a:ext>
              </a:extLst>
            </p:cNvPr>
            <p:cNvPicPr>
              <a:picLocks noChangeAspect="1"/>
            </p:cNvPicPr>
            <p:nvPr/>
          </p:nvPicPr>
          <p:blipFill>
            <a:blip r:embed="rId4"/>
            <a:stretch>
              <a:fillRect/>
            </a:stretch>
          </p:blipFill>
          <p:spPr>
            <a:xfrm>
              <a:off x="2666845" y="1323060"/>
              <a:ext cx="754602" cy="266700"/>
            </a:xfrm>
            <a:prstGeom prst="rect">
              <a:avLst/>
            </a:prstGeom>
          </p:spPr>
        </p:pic>
      </p:grpSp>
    </p:spTree>
    <p:extLst>
      <p:ext uri="{BB962C8B-B14F-4D97-AF65-F5344CB8AC3E}">
        <p14:creationId xmlns:p14="http://schemas.microsoft.com/office/powerpoint/2010/main" val="255704623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heckerboard(across)">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checkerboard(across)">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checkerboard(across)">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checkerboard(across)">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checkerboard(across)">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78A8F1A6-6124-D31A-245D-234AB1B25B6F}"/>
              </a:ext>
            </a:extLst>
          </p:cNvPr>
          <p:cNvGrpSpPr/>
          <p:nvPr/>
        </p:nvGrpSpPr>
        <p:grpSpPr>
          <a:xfrm>
            <a:off x="3522258" y="1370824"/>
            <a:ext cx="10362635" cy="5264832"/>
            <a:chOff x="4970058" y="1028198"/>
            <a:chExt cx="10362635" cy="5264832"/>
          </a:xfrm>
        </p:grpSpPr>
        <p:sp>
          <p:nvSpPr>
            <p:cNvPr id="6" name="Rectangle à coins arrondis 5">
              <a:extLst>
                <a:ext uri="{FF2B5EF4-FFF2-40B4-BE49-F238E27FC236}">
                  <a16:creationId xmlns:a16="http://schemas.microsoft.com/office/drawing/2014/main" id="{0689E4FA-EC66-DC4E-AA4E-2D90C0832F1E}"/>
                </a:ext>
              </a:extLst>
            </p:cNvPr>
            <p:cNvSpPr/>
            <p:nvPr/>
          </p:nvSpPr>
          <p:spPr>
            <a:xfrm>
              <a:off x="4970058" y="1028198"/>
              <a:ext cx="7628342" cy="5141736"/>
            </a:xfrm>
            <a:prstGeom prst="roundRect">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latin typeface="Calibri" panose="020F0502020204030204" pitchFamily="34" charset="0"/>
                <a:cs typeface="Calibri" panose="020F0502020204030204" pitchFamily="34" charset="0"/>
              </a:endParaRPr>
            </a:p>
          </p:txBody>
        </p:sp>
        <p:sp>
          <p:nvSpPr>
            <p:cNvPr id="3" name="Rectangle 2"/>
            <p:cNvSpPr/>
            <p:nvPr/>
          </p:nvSpPr>
          <p:spPr>
            <a:xfrm>
              <a:off x="5511800" y="1230106"/>
              <a:ext cx="9820893" cy="5062924"/>
            </a:xfrm>
            <a:prstGeom prst="rect">
              <a:avLst/>
            </a:prstGeom>
            <a:ln>
              <a:noFill/>
            </a:ln>
          </p:spPr>
          <p:txBody>
            <a:bodyPr wrap="square">
              <a:spAutoFit/>
            </a:bodyPr>
            <a:lstStyle/>
            <a:p>
              <a:pPr marL="363538" lvl="2"/>
              <a:r>
                <a:rPr lang="fr-FR" b="1" i="1" u="sng" dirty="0">
                  <a:effectLst/>
                  <a:latin typeface="Calibri" charset="0"/>
                  <a:ea typeface="Calibri" charset="0"/>
                  <a:cs typeface="Times New Roman" charset="0"/>
                </a:rPr>
                <a:t>Partie 1</a:t>
              </a:r>
              <a:r>
                <a:rPr lang="fr-FR" b="1" i="1" u="sng" dirty="0">
                  <a:latin typeface="Calibri" charset="0"/>
                  <a:ea typeface="Calibri" charset="0"/>
                  <a:cs typeface="Times New Roman" charset="0"/>
                </a:rPr>
                <a:t> </a:t>
              </a:r>
              <a:r>
                <a:rPr lang="fr-FR" dirty="0">
                  <a:latin typeface="Calibri" charset="0"/>
                  <a:ea typeface="Calibri" charset="0"/>
                  <a:cs typeface="Times New Roman" charset="0"/>
                </a:rPr>
                <a:t>: </a:t>
              </a:r>
              <a:r>
                <a:rPr lang="fr-FR" b="1" i="1" dirty="0">
                  <a:latin typeface="Calibri" charset="0"/>
                  <a:ea typeface="Calibri" charset="0"/>
                  <a:cs typeface="Times New Roman" charset="0"/>
                </a:rPr>
                <a:t>Introduction à la Data Governance</a:t>
              </a:r>
            </a:p>
            <a:p>
              <a:pPr marL="933450" lvl="6" indent="-131763">
                <a:buFont typeface="Arial" panose="020B0604020202020204" pitchFamily="34" charset="0"/>
                <a:buChar char="•"/>
              </a:pPr>
              <a:r>
                <a:rPr lang="fr-FR" sz="1400" i="1" dirty="0">
                  <a:latin typeface="Calibri" charset="0"/>
                  <a:cs typeface="Times New Roman" charset="0"/>
                </a:rPr>
                <a:t>Introduction de la DG</a:t>
              </a:r>
            </a:p>
            <a:p>
              <a:pPr marL="933450" lvl="6" indent="-131763">
                <a:buFont typeface="Arial" panose="020B0604020202020204" pitchFamily="34" charset="0"/>
                <a:buChar char="•"/>
              </a:pPr>
              <a:r>
                <a:rPr lang="fr-FR" sz="1400" i="1" dirty="0">
                  <a:latin typeface="Calibri" charset="0"/>
                  <a:cs typeface="Times New Roman" charset="0"/>
                </a:rPr>
                <a:t>Architecture de la DG</a:t>
              </a:r>
            </a:p>
            <a:p>
              <a:pPr marL="933450" lvl="6" indent="-131763">
                <a:buFont typeface="Arial" panose="020B0604020202020204" pitchFamily="34" charset="0"/>
                <a:buChar char="•"/>
              </a:pPr>
              <a:r>
                <a:rPr lang="fr-FR" sz="1400" i="1" dirty="0">
                  <a:latin typeface="Calibri" charset="0"/>
                  <a:cs typeface="Times New Roman" charset="0"/>
                </a:rPr>
                <a:t>Les acteurs de la DG</a:t>
              </a:r>
            </a:p>
            <a:p>
              <a:pPr marL="933450" lvl="4" indent="-131763">
                <a:buFont typeface="Arial" panose="020B0604020202020204" pitchFamily="34" charset="0"/>
                <a:buChar char="•"/>
              </a:pPr>
              <a:r>
                <a:rPr lang="fr-FR" sz="1400" i="1" dirty="0">
                  <a:latin typeface="Calibri" charset="0"/>
                  <a:cs typeface="Times New Roman" charset="0"/>
                </a:rPr>
                <a:t>Quelques définitions</a:t>
              </a:r>
            </a:p>
            <a:p>
              <a:pPr marL="933450" lvl="4" indent="-131763">
                <a:buFont typeface="Arial" panose="020B0604020202020204" pitchFamily="34" charset="0"/>
                <a:buChar char="•"/>
              </a:pPr>
              <a:r>
                <a:rPr lang="fr-FR" sz="1400" i="1" dirty="0">
                  <a:latin typeface="Calibri" charset="0"/>
                  <a:cs typeface="Times New Roman" charset="0"/>
                </a:rPr>
                <a:t>Objectifs et retombées</a:t>
              </a:r>
            </a:p>
            <a:p>
              <a:pPr marL="363538">
                <a:lnSpc>
                  <a:spcPct val="150000"/>
                </a:lnSpc>
              </a:pPr>
              <a:r>
                <a:rPr lang="fr-FR" b="1" i="1" u="sng" dirty="0">
                  <a:latin typeface="Calibri" charset="0"/>
                  <a:ea typeface="Calibri" charset="0"/>
                  <a:cs typeface="Times New Roman" charset="0"/>
                </a:rPr>
                <a:t>Partie 2 :</a:t>
              </a:r>
              <a:r>
                <a:rPr lang="fr-FR" b="1" i="1" dirty="0">
                  <a:latin typeface="Calibri" charset="0"/>
                  <a:ea typeface="Calibri" charset="0"/>
                  <a:cs typeface="Times New Roman" charset="0"/>
                </a:rPr>
                <a:t> </a:t>
              </a:r>
              <a:r>
                <a:rPr lang="fr-FR" sz="1800" b="1" dirty="0">
                  <a:effectLst/>
                  <a:latin typeface="Calibri" panose="020F0502020204030204" pitchFamily="34" charset="0"/>
                  <a:ea typeface="Calibri" panose="020F0502020204030204" pitchFamily="34" charset="0"/>
                  <a:cs typeface="Arial" panose="020B0604020202020204" pitchFamily="34" charset="0"/>
                </a:rPr>
                <a:t>Les composants de la Data Governance</a:t>
              </a:r>
              <a:endParaRPr lang="fr-FR" dirty="0">
                <a:latin typeface="Calibri" charset="0"/>
                <a:ea typeface="Calibri" charset="0"/>
                <a:cs typeface="Times New Roman" charset="0"/>
              </a:endParaRPr>
            </a:p>
            <a:p>
              <a:pPr marL="933450" indent="-131763">
                <a:buFont typeface="Arial" panose="020B0604020202020204" pitchFamily="34" charset="0"/>
                <a:buChar char="•"/>
              </a:pPr>
              <a:r>
                <a:rPr lang="fr-FR" sz="1400" i="1" dirty="0">
                  <a:latin typeface="Calibri" charset="0"/>
                  <a:cs typeface="Times New Roman" charset="0"/>
                </a:rPr>
                <a:t>Data  </a:t>
              </a:r>
              <a:r>
                <a:rPr lang="fr-FR" sz="1400" i="1" dirty="0" err="1">
                  <a:latin typeface="Calibri" charset="0"/>
                  <a:cs typeface="Times New Roman" charset="0"/>
                </a:rPr>
                <a:t>Strategy</a:t>
              </a:r>
              <a:r>
                <a:rPr lang="fr-FR" sz="1400" i="1" dirty="0">
                  <a:latin typeface="Calibri" charset="0"/>
                  <a:cs typeface="Times New Roman" charset="0"/>
                </a:rPr>
                <a:t>,</a:t>
              </a:r>
            </a:p>
            <a:p>
              <a:pPr marL="933450" indent="-131763">
                <a:buFont typeface="Arial" panose="020B0604020202020204" pitchFamily="34" charset="0"/>
                <a:buChar char="•"/>
              </a:pPr>
              <a:r>
                <a:rPr lang="fr-FR" sz="1400" i="1" dirty="0">
                  <a:latin typeface="Calibri" charset="0"/>
                  <a:cs typeface="Times New Roman" charset="0"/>
                </a:rPr>
                <a:t>Data </a:t>
              </a:r>
              <a:r>
                <a:rPr lang="fr-FR" sz="1400" i="1" dirty="0" err="1">
                  <a:latin typeface="Calibri" charset="0"/>
                  <a:cs typeface="Times New Roman" charset="0"/>
                </a:rPr>
                <a:t>Lineage</a:t>
              </a:r>
              <a:r>
                <a:rPr lang="fr-FR" sz="1400" i="1" dirty="0">
                  <a:latin typeface="Calibri" charset="0"/>
                  <a:cs typeface="Times New Roman" charset="0"/>
                </a:rPr>
                <a:t>, </a:t>
              </a:r>
            </a:p>
            <a:p>
              <a:pPr marL="933450" indent="-131763">
                <a:buFont typeface="Arial" panose="020B0604020202020204" pitchFamily="34" charset="0"/>
                <a:buChar char="•"/>
              </a:pPr>
              <a:r>
                <a:rPr lang="fr-FR" sz="1400" i="1" dirty="0">
                  <a:latin typeface="Calibri" charset="0"/>
                  <a:cs typeface="Times New Roman" charset="0"/>
                </a:rPr>
                <a:t>Data Curation, </a:t>
              </a:r>
            </a:p>
            <a:p>
              <a:pPr marL="933450" indent="-131763">
                <a:buFont typeface="Arial" panose="020B0604020202020204" pitchFamily="34" charset="0"/>
                <a:buChar char="•"/>
              </a:pPr>
              <a:r>
                <a:rPr lang="fr-FR" sz="1400" i="1" dirty="0">
                  <a:latin typeface="Calibri" charset="0"/>
                  <a:cs typeface="Times New Roman" charset="0"/>
                </a:rPr>
                <a:t>Data Security</a:t>
              </a:r>
            </a:p>
            <a:p>
              <a:pPr marL="363538">
                <a:lnSpc>
                  <a:spcPct val="150000"/>
                </a:lnSpc>
              </a:pPr>
              <a:r>
                <a:rPr lang="fr-FR" b="1" i="1" u="sng" dirty="0">
                  <a:latin typeface="Calibri" charset="0"/>
                  <a:ea typeface="Calibri" charset="0"/>
                  <a:cs typeface="Times New Roman" charset="0"/>
                </a:rPr>
                <a:t>Partie 3 :</a:t>
              </a:r>
              <a:r>
                <a:rPr lang="fr-FR" b="1" i="1" dirty="0">
                  <a:latin typeface="Calibri" charset="0"/>
                  <a:ea typeface="Calibri" charset="0"/>
                  <a:cs typeface="Times New Roman" charset="0"/>
                </a:rPr>
                <a:t> </a:t>
              </a:r>
              <a:r>
                <a:rPr lang="fr-FR" b="1" i="1" dirty="0">
                  <a:latin typeface="Calibri" charset="0"/>
                  <a:cs typeface="Times New Roman" charset="0"/>
                </a:rPr>
                <a:t>L’univers des données </a:t>
              </a:r>
            </a:p>
            <a:p>
              <a:pPr marL="933450" indent="-131763">
                <a:buFont typeface="Arial" panose="020B0604020202020204" pitchFamily="34" charset="0"/>
                <a:buChar char="•"/>
              </a:pPr>
              <a:r>
                <a:rPr lang="fr-FR" sz="1400" i="1" dirty="0">
                  <a:latin typeface="Calibri" charset="0"/>
                  <a:cs typeface="Times New Roman" charset="0"/>
                </a:rPr>
                <a:t>Contexte du MDM </a:t>
              </a:r>
            </a:p>
            <a:p>
              <a:pPr marL="933450" indent="-131763">
                <a:buFont typeface="Arial" panose="020B0604020202020204" pitchFamily="34" charset="0"/>
                <a:buChar char="•"/>
              </a:pPr>
              <a:r>
                <a:rPr lang="fr-FR" sz="1400" i="1" dirty="0">
                  <a:latin typeface="Calibri" charset="0"/>
                  <a:cs typeface="Times New Roman" charset="0"/>
                </a:rPr>
                <a:t>Cycle de vie des données </a:t>
              </a:r>
            </a:p>
            <a:p>
              <a:pPr marL="933450" indent="-131763">
                <a:buFont typeface="Arial" panose="020B0604020202020204" pitchFamily="34" charset="0"/>
                <a:buChar char="•"/>
              </a:pPr>
              <a:r>
                <a:rPr lang="fr-FR" sz="1400" i="1" dirty="0">
                  <a:latin typeface="Calibri" charset="0"/>
                  <a:cs typeface="Times New Roman" charset="0"/>
                </a:rPr>
                <a:t>Supports des données</a:t>
              </a:r>
            </a:p>
            <a:p>
              <a:pPr marL="363538">
                <a:lnSpc>
                  <a:spcPct val="150000"/>
                </a:lnSpc>
              </a:pPr>
              <a:r>
                <a:rPr lang="fr-FR" b="1" i="1" u="sng" dirty="0">
                  <a:latin typeface="Calibri" charset="0"/>
                  <a:ea typeface="Calibri" charset="0"/>
                  <a:cs typeface="Times New Roman" charset="0"/>
                </a:rPr>
                <a:t>Partie 4 :</a:t>
              </a:r>
              <a:r>
                <a:rPr lang="fr-FR" b="1" i="1" dirty="0">
                  <a:latin typeface="Calibri" charset="0"/>
                  <a:ea typeface="Calibri" charset="0"/>
                  <a:cs typeface="Times New Roman" charset="0"/>
                </a:rPr>
                <a:t> </a:t>
              </a:r>
              <a:r>
                <a:rPr lang="fr-FR" b="1" i="1" dirty="0">
                  <a:latin typeface="Calibri" charset="0"/>
                  <a:cs typeface="Times New Roman" charset="0"/>
                </a:rPr>
                <a:t>Qualité des données</a:t>
              </a:r>
            </a:p>
            <a:p>
              <a:pPr marL="942975" lvl="3" indent="-128588">
                <a:buFont typeface="Arial" panose="020B0604020202020204" pitchFamily="34" charset="0"/>
                <a:buChar char="•"/>
              </a:pPr>
              <a:r>
                <a:rPr lang="fr-FR" sz="1400" i="1" dirty="0">
                  <a:latin typeface="Calibri" charset="0"/>
                  <a:cs typeface="Times New Roman" charset="0"/>
                </a:rPr>
                <a:t>Définition de la QD </a:t>
              </a:r>
            </a:p>
            <a:p>
              <a:pPr marL="933450" indent="-131763">
                <a:buFont typeface="Arial" panose="020B0604020202020204" pitchFamily="34" charset="0"/>
                <a:buChar char="•"/>
              </a:pPr>
              <a:r>
                <a:rPr lang="fr-FR" sz="1400" i="1" dirty="0">
                  <a:latin typeface="Calibri" charset="0"/>
                  <a:cs typeface="Times New Roman" charset="0"/>
                </a:rPr>
                <a:t>Les 10 indicateurs de mesure de la qualité </a:t>
              </a:r>
            </a:p>
            <a:p>
              <a:pPr marL="933450" indent="-131763">
                <a:buFont typeface="Arial" panose="020B0604020202020204" pitchFamily="34" charset="0"/>
                <a:buChar char="•"/>
              </a:pPr>
              <a:r>
                <a:rPr lang="fr-FR" sz="1400" i="1" dirty="0">
                  <a:latin typeface="Calibri" charset="0"/>
                  <a:cs typeface="Times New Roman" charset="0"/>
                </a:rPr>
                <a:t>Outils méthodologiques de la QD</a:t>
              </a:r>
            </a:p>
            <a:p>
              <a:pPr marL="801687"/>
              <a:endParaRPr lang="fr-FR" sz="1400" dirty="0">
                <a:latin typeface="Calibri" charset="0"/>
                <a:cs typeface="Times New Roman" charset="0"/>
              </a:endParaRPr>
            </a:p>
          </p:txBody>
        </p:sp>
      </p:grpSp>
      <p:sp>
        <p:nvSpPr>
          <p:cNvPr id="4" name="Espace réservé du numéro de diapositive 3"/>
          <p:cNvSpPr>
            <a:spLocks noGrp="1"/>
          </p:cNvSpPr>
          <p:nvPr>
            <p:ph type="sldNum" sz="quarter" idx="12"/>
          </p:nvPr>
        </p:nvSpPr>
        <p:spPr/>
        <p:txBody>
          <a:bodyPr/>
          <a:lstStyle/>
          <a:p>
            <a:r>
              <a:rPr lang="en-US"/>
              <a:t>T</a:t>
            </a:r>
            <a:fld id="{D57F1E4F-1CFF-5643-939E-217C01CDF565}" type="slidenum">
              <a:rPr lang="en-US" smtClean="0"/>
              <a:pPr/>
              <a:t>2</a:t>
            </a:fld>
            <a:endParaRPr lang="en-US" dirty="0"/>
          </a:p>
        </p:txBody>
      </p:sp>
      <p:sp>
        <p:nvSpPr>
          <p:cNvPr id="5" name="Espace réservé du pied de page 4"/>
          <p:cNvSpPr>
            <a:spLocks noGrp="1"/>
          </p:cNvSpPr>
          <p:nvPr>
            <p:ph type="ftr" sz="quarter" idx="11"/>
          </p:nvPr>
        </p:nvSpPr>
        <p:spPr/>
        <p:txBody>
          <a:bodyPr/>
          <a:lstStyle/>
          <a:p>
            <a:r>
              <a:rPr lang="en-US"/>
              <a:t>Data  Governance</a:t>
            </a:r>
            <a:endParaRPr lang="en-US" dirty="0"/>
          </a:p>
        </p:txBody>
      </p:sp>
      <p:sp>
        <p:nvSpPr>
          <p:cNvPr id="2" name="Rectangle 1"/>
          <p:cNvSpPr/>
          <p:nvPr/>
        </p:nvSpPr>
        <p:spPr>
          <a:xfrm>
            <a:off x="2333115" y="1593233"/>
            <a:ext cx="973343" cy="584775"/>
          </a:xfrm>
          <a:prstGeom prst="rect">
            <a:avLst/>
          </a:prstGeom>
        </p:spPr>
        <p:txBody>
          <a:bodyPr wrap="none">
            <a:spAutoFit/>
          </a:bodyPr>
          <a:lstStyle/>
          <a:p>
            <a:r>
              <a:rPr lang="fr-FR" sz="3200" u="sng" dirty="0">
                <a:latin typeface="Calibri" charset="0"/>
                <a:ea typeface="Calibri" charset="0"/>
                <a:cs typeface="Times New Roman" charset="0"/>
              </a:rPr>
              <a:t>Plan</a:t>
            </a:r>
            <a:r>
              <a:rPr lang="fr-FR" sz="2400" dirty="0">
                <a:latin typeface="Calibri" charset="0"/>
                <a:ea typeface="Calibri" charset="0"/>
                <a:cs typeface="Times New Roman" charset="0"/>
              </a:rPr>
              <a:t> </a:t>
            </a:r>
            <a:endParaRPr lang="fr-FR" sz="2400" dirty="0"/>
          </a:p>
        </p:txBody>
      </p:sp>
      <p:sp>
        <p:nvSpPr>
          <p:cNvPr id="7" name="Titre 1">
            <a:extLst>
              <a:ext uri="{FF2B5EF4-FFF2-40B4-BE49-F238E27FC236}">
                <a16:creationId xmlns:a16="http://schemas.microsoft.com/office/drawing/2014/main" id="{294C5006-EFA1-B3E5-3AF2-875D4FA21453}"/>
              </a:ext>
            </a:extLst>
          </p:cNvPr>
          <p:cNvSpPr txBox="1">
            <a:spLocks/>
          </p:cNvSpPr>
          <p:nvPr/>
        </p:nvSpPr>
        <p:spPr>
          <a:xfrm>
            <a:off x="2426562" y="231032"/>
            <a:ext cx="8915399" cy="613639"/>
          </a:xfrm>
          <a:prstGeom prst="rect">
            <a:avLst/>
          </a:prstGeo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b="1" i="1" dirty="0">
                <a:latin typeface="Calibri" panose="020F0502020204030204" pitchFamily="34" charset="0"/>
                <a:cs typeface="Calibri" panose="020F0502020204030204" pitchFamily="34" charset="0"/>
              </a:rPr>
              <a:t>Data Governance</a:t>
            </a:r>
          </a:p>
        </p:txBody>
      </p:sp>
    </p:spTree>
    <p:extLst>
      <p:ext uri="{BB962C8B-B14F-4D97-AF65-F5344CB8AC3E}">
        <p14:creationId xmlns:p14="http://schemas.microsoft.com/office/powerpoint/2010/main" val="2593963594"/>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1865118" y="2008717"/>
            <a:ext cx="10877725" cy="421160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24000" tIns="288000" rIns="576000" bIns="45720" anchor="ctr" anchorCtr="0" compatLnSpc="0">
            <a:noAutofit/>
          </a:bodyPr>
          <a:lstStyle/>
          <a:p>
            <a:pPr marL="342900" indent="-342900">
              <a:spcBef>
                <a:spcPts val="360"/>
              </a:spcBef>
              <a:spcAft>
                <a:spcPts val="600"/>
              </a:spcAft>
              <a:buClr>
                <a:srgbClr val="FF0000"/>
              </a:buClr>
              <a:buSzPct val="150000"/>
              <a:buFont typeface="Wingdings" pitchFamily="2" charset="2"/>
              <a:buChar char="q"/>
              <a:defRPr sz="1800" b="0" i="0" u="none" strike="noStrike" kern="0" cap="none" spc="0" baseline="0">
                <a:solidFill>
                  <a:srgbClr val="000000"/>
                </a:solidFill>
                <a:uFillTx/>
              </a:defRPr>
            </a:pP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Data </a:t>
            </a:r>
            <a:r>
              <a:rPr lang="fr-FR" sz="2000" b="1"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lineage</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(Traçabilité de la donnée)</a:t>
            </a:r>
          </a:p>
          <a:p>
            <a:pPr marL="342900" indent="-342900">
              <a:spcBef>
                <a:spcPts val="360"/>
              </a:spcBef>
              <a:spcAft>
                <a:spcPts val="600"/>
              </a:spcAft>
              <a:buClr>
                <a:srgbClr val="FF0000"/>
              </a:buClr>
              <a:buSzPct val="150000"/>
              <a:buFont typeface="Wingdings" pitchFamily="2" charset="2"/>
              <a:buChar char="q"/>
              <a:defRPr sz="1800" b="0" i="0" u="none" strike="noStrike" kern="0" cap="none" spc="0" baseline="0">
                <a:solidFill>
                  <a:srgbClr val="000000"/>
                </a:solidFill>
                <a:uFillTx/>
              </a:defRPr>
            </a:pP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marL="342900" indent="-342900">
              <a:spcBef>
                <a:spcPts val="360"/>
              </a:spcBef>
              <a:spcAft>
                <a:spcPts val="600"/>
              </a:spcAft>
              <a:buClr>
                <a:srgbClr val="FF0000"/>
              </a:buClr>
              <a:buSzPct val="15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Traçabilité du cycle de vie :</a:t>
            </a:r>
          </a:p>
          <a:p>
            <a:pPr marL="977900" lvl="1" indent="-280988">
              <a:spcBef>
                <a:spcPts val="360"/>
              </a:spcBef>
              <a:spcAft>
                <a:spcPts val="600"/>
              </a:spcAft>
              <a:buClr>
                <a:srgbClr val="FF0000"/>
              </a:buClr>
              <a:buSzPct val="15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d’une donnée dès son état initial </a:t>
            </a:r>
          </a:p>
          <a:p>
            <a:pPr marL="977900" lvl="1" indent="-280988">
              <a:spcBef>
                <a:spcPts val="360"/>
              </a:spcBef>
              <a:spcAft>
                <a:spcPts val="600"/>
              </a:spcAft>
              <a:buClr>
                <a:srgbClr val="FF0000"/>
              </a:buClr>
              <a:buSzPct val="15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jusqu’à son état final</a:t>
            </a:r>
          </a:p>
          <a:p>
            <a:pPr marL="977900" lvl="1" indent="-280988">
              <a:spcBef>
                <a:spcPts val="360"/>
              </a:spcBef>
              <a:spcAft>
                <a:spcPts val="600"/>
              </a:spcAft>
              <a:buClr>
                <a:srgbClr val="FF0000"/>
              </a:buClr>
              <a:buSzPct val="15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en passant par les transformations de la donnée qui ont lieu entre les deux étapes.</a:t>
            </a:r>
          </a:p>
          <a:p>
            <a:pPr marL="342900" indent="-342900">
              <a:spcBef>
                <a:spcPts val="360"/>
              </a:spcBef>
              <a:spcAft>
                <a:spcPts val="600"/>
              </a:spcAft>
              <a:buClr>
                <a:srgbClr val="FF0000"/>
              </a:buClr>
              <a:buSzPct val="150000"/>
              <a:buFont typeface="Wingdings" pitchFamily="2" charset="2"/>
              <a:buChar char="q"/>
              <a:defRPr sz="1800" b="0" i="0" u="none" strike="noStrike" kern="0" cap="none" spc="0" baseline="0">
                <a:solidFill>
                  <a:srgbClr val="000000"/>
                </a:solidFill>
                <a:uFillTx/>
              </a:defRPr>
            </a:pP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marL="342900" indent="-342900">
              <a:lnSpc>
                <a:spcPct val="150000"/>
              </a:lnSpc>
              <a:spcBef>
                <a:spcPts val="360"/>
              </a:spcBef>
              <a:spcAft>
                <a:spcPts val="600"/>
              </a:spcAft>
              <a:buClr>
                <a:srgbClr val="FF0000"/>
              </a:buClr>
              <a:buSzPct val="150000"/>
              <a:buFont typeface="Wingdings" pitchFamily="2" charset="2"/>
              <a:buChar char="q"/>
              <a:defRPr sz="1800" b="0" i="0" u="none" strike="noStrike" kern="0" cap="none" spc="0" baseline="0">
                <a:solidFill>
                  <a:srgbClr val="000000"/>
                </a:solidFill>
                <a:uFillTx/>
              </a:defRPr>
            </a:pP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b="1" i="1" u="sng"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Objectif final </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vision précise des données que l’on stocke et de la manière dont  l’entreprise les utilise.</a:t>
            </a:r>
          </a:p>
        </p:txBody>
      </p:sp>
      <p:sp>
        <p:nvSpPr>
          <p:cNvPr id="10" name="Slide Number Placeholder 5">
            <a:extLst>
              <a:ext uri="{FF2B5EF4-FFF2-40B4-BE49-F238E27FC236}">
                <a16:creationId xmlns:a16="http://schemas.microsoft.com/office/drawing/2014/main" id="{F7819572-A619-FC4F-B90A-39D71B485EBD}"/>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20</a:t>
            </a:fld>
            <a:endParaRPr lang="en-US" dirty="0"/>
          </a:p>
        </p:txBody>
      </p:sp>
      <p:sp>
        <p:nvSpPr>
          <p:cNvPr id="11" name="Footer Placeholder 4">
            <a:extLst>
              <a:ext uri="{FF2B5EF4-FFF2-40B4-BE49-F238E27FC236}">
                <a16:creationId xmlns:a16="http://schemas.microsoft.com/office/drawing/2014/main" id="{C9F98326-348D-3C4E-AC60-CA877F403C64}"/>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grpSp>
        <p:nvGrpSpPr>
          <p:cNvPr id="4" name="Groupe 3">
            <a:extLst>
              <a:ext uri="{FF2B5EF4-FFF2-40B4-BE49-F238E27FC236}">
                <a16:creationId xmlns:a16="http://schemas.microsoft.com/office/drawing/2014/main" id="{3BEC8505-5D60-7C2C-5E5E-302D5959FBCC}"/>
              </a:ext>
            </a:extLst>
          </p:cNvPr>
          <p:cNvGrpSpPr/>
          <p:nvPr/>
        </p:nvGrpSpPr>
        <p:grpSpPr>
          <a:xfrm>
            <a:off x="1492866" y="214725"/>
            <a:ext cx="5667955" cy="489919"/>
            <a:chOff x="1379050" y="223686"/>
            <a:chExt cx="3962531" cy="489919"/>
          </a:xfrm>
        </p:grpSpPr>
        <p:sp>
          <p:nvSpPr>
            <p:cNvPr id="5" name="Rectangle 2">
              <a:extLst>
                <a:ext uri="{FF2B5EF4-FFF2-40B4-BE49-F238E27FC236}">
                  <a16:creationId xmlns:a16="http://schemas.microsoft.com/office/drawing/2014/main" id="{4E342916-DC42-8D4F-DD1E-BC1555F81945}"/>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6" name="Image 5">
              <a:extLst>
                <a:ext uri="{FF2B5EF4-FFF2-40B4-BE49-F238E27FC236}">
                  <a16:creationId xmlns:a16="http://schemas.microsoft.com/office/drawing/2014/main" id="{90AF28F7-086C-72F9-CDFB-CB7B0558FA84}"/>
                </a:ext>
              </a:extLst>
            </p:cNvPr>
            <p:cNvPicPr>
              <a:picLocks noChangeAspect="1"/>
            </p:cNvPicPr>
            <p:nvPr/>
          </p:nvPicPr>
          <p:blipFill>
            <a:blip r:embed="rId2"/>
            <a:stretch>
              <a:fillRect/>
            </a:stretch>
          </p:blipFill>
          <p:spPr>
            <a:xfrm>
              <a:off x="1379050" y="315036"/>
              <a:ext cx="759460" cy="270510"/>
            </a:xfrm>
            <a:prstGeom prst="rect">
              <a:avLst/>
            </a:prstGeom>
          </p:spPr>
        </p:pic>
      </p:grpSp>
      <p:grpSp>
        <p:nvGrpSpPr>
          <p:cNvPr id="14" name="Groupe 13">
            <a:extLst>
              <a:ext uri="{FF2B5EF4-FFF2-40B4-BE49-F238E27FC236}">
                <a16:creationId xmlns:a16="http://schemas.microsoft.com/office/drawing/2014/main" id="{5258B9B7-2C90-4760-ECE5-3CD706BCF083}"/>
              </a:ext>
            </a:extLst>
          </p:cNvPr>
          <p:cNvGrpSpPr/>
          <p:nvPr/>
        </p:nvGrpSpPr>
        <p:grpSpPr>
          <a:xfrm>
            <a:off x="1948676" y="985774"/>
            <a:ext cx="2651021" cy="434935"/>
            <a:chOff x="2666845" y="1212552"/>
            <a:chExt cx="2169472" cy="434935"/>
          </a:xfrm>
        </p:grpSpPr>
        <p:sp>
          <p:nvSpPr>
            <p:cNvPr id="15" name="Titre 1">
              <a:extLst>
                <a:ext uri="{FF2B5EF4-FFF2-40B4-BE49-F238E27FC236}">
                  <a16:creationId xmlns:a16="http://schemas.microsoft.com/office/drawing/2014/main" id="{AA74C8B7-4063-7D63-47CD-60E1BC04B14B}"/>
                </a:ext>
              </a:extLst>
            </p:cNvPr>
            <p:cNvSpPr txBox="1">
              <a:spLocks/>
            </p:cNvSpPr>
            <p:nvPr/>
          </p:nvSpPr>
          <p:spPr bwMode="auto">
            <a:xfrm>
              <a:off x="3312745" y="1212552"/>
              <a:ext cx="1523572" cy="434935"/>
            </a:xfrm>
            <a:prstGeom prst="snip2SameRect">
              <a:avLst/>
            </a:prstGeom>
            <a:noFill/>
          </p:spPr>
          <p:txBody>
            <a:bodyPr wrap="none" rtlCol="0">
              <a:spAutoFit/>
            </a:bodyPr>
            <a:lstStyle>
              <a:defPPr>
                <a:defRPr lang="en-US"/>
              </a:defPPr>
              <a:lvl1pPr marL="342900" indent="-342900">
                <a:buClr>
                  <a:srgbClr val="FF0000"/>
                </a:buClr>
                <a:buSzPct val="150000"/>
                <a:buFont typeface="Wingdings" pitchFamily="2" charset="2"/>
                <a:buChar char="v"/>
                <a:defRPr sz="2400" b="1"/>
              </a:lvl1pPr>
              <a:lvl2pPr algn="l" rtl="0" fontAlgn="base">
                <a:spcBef>
                  <a:spcPct val="0"/>
                </a:spcBef>
                <a:spcAft>
                  <a:spcPct val="0"/>
                </a:spcAft>
                <a:defRPr sz="3200">
                  <a:solidFill>
                    <a:srgbClr val="6B6B6B"/>
                  </a:solidFill>
                  <a:latin typeface="Futura LT Book" pitchFamily="2" charset="0"/>
                </a:defRPr>
              </a:lvl2pPr>
              <a:lvl3pPr algn="l" rtl="0" fontAlgn="base">
                <a:spcBef>
                  <a:spcPct val="0"/>
                </a:spcBef>
                <a:spcAft>
                  <a:spcPct val="0"/>
                </a:spcAft>
                <a:defRPr sz="3200">
                  <a:solidFill>
                    <a:srgbClr val="6B6B6B"/>
                  </a:solidFill>
                  <a:latin typeface="Futura LT Book" pitchFamily="2" charset="0"/>
                </a:defRPr>
              </a:lvl3pPr>
              <a:lvl4pPr algn="l" rtl="0" fontAlgn="base">
                <a:spcBef>
                  <a:spcPct val="0"/>
                </a:spcBef>
                <a:spcAft>
                  <a:spcPct val="0"/>
                </a:spcAft>
                <a:defRPr sz="3200">
                  <a:solidFill>
                    <a:srgbClr val="6B6B6B"/>
                  </a:solidFill>
                  <a:latin typeface="Futura LT Book" pitchFamily="2" charset="0"/>
                </a:defRPr>
              </a:lvl4pPr>
              <a:lvl5pPr algn="l" rtl="0" fontAlgn="base">
                <a:spcBef>
                  <a:spcPct val="0"/>
                </a:spcBef>
                <a:spcAft>
                  <a:spcPct val="0"/>
                </a:spcAft>
                <a:defRPr sz="3200">
                  <a:solidFill>
                    <a:srgbClr val="6B6B6B"/>
                  </a:solidFill>
                  <a:latin typeface="Futura LT Book" pitchFamily="2" charset="0"/>
                </a:defRPr>
              </a:lvl5pPr>
              <a:lvl6pPr marL="457200" algn="l" rtl="0" fontAlgn="base">
                <a:spcBef>
                  <a:spcPct val="0"/>
                </a:spcBef>
                <a:spcAft>
                  <a:spcPct val="0"/>
                </a:spcAft>
                <a:defRPr sz="3200">
                  <a:solidFill>
                    <a:srgbClr val="6B6B6B"/>
                  </a:solidFill>
                  <a:latin typeface="Futura LT Book" pitchFamily="2" charset="0"/>
                </a:defRPr>
              </a:lvl6pPr>
              <a:lvl7pPr marL="914400" algn="l" rtl="0" fontAlgn="base">
                <a:spcBef>
                  <a:spcPct val="0"/>
                </a:spcBef>
                <a:spcAft>
                  <a:spcPct val="0"/>
                </a:spcAft>
                <a:defRPr sz="3200">
                  <a:solidFill>
                    <a:srgbClr val="6B6B6B"/>
                  </a:solidFill>
                  <a:latin typeface="Futura LT Book" pitchFamily="2" charset="0"/>
                </a:defRPr>
              </a:lvl7pPr>
              <a:lvl8pPr marL="1371600" algn="l" rtl="0" fontAlgn="base">
                <a:spcBef>
                  <a:spcPct val="0"/>
                </a:spcBef>
                <a:spcAft>
                  <a:spcPct val="0"/>
                </a:spcAft>
                <a:defRPr sz="3200">
                  <a:solidFill>
                    <a:srgbClr val="6B6B6B"/>
                  </a:solidFill>
                  <a:latin typeface="Futura LT Book" pitchFamily="2" charset="0"/>
                </a:defRPr>
              </a:lvl8pPr>
              <a:lvl9pPr marL="1828800" algn="l" rtl="0" fontAlgn="base">
                <a:spcBef>
                  <a:spcPct val="0"/>
                </a:spcBef>
                <a:spcAft>
                  <a:spcPct val="0"/>
                </a:spcAft>
                <a:defRPr sz="3200">
                  <a:solidFill>
                    <a:srgbClr val="6B6B6B"/>
                  </a:solidFill>
                  <a:latin typeface="Futura LT Book" pitchFamily="2" charset="0"/>
                </a:defRPr>
              </a:lvl9pPr>
            </a:lstStyle>
            <a:p>
              <a:pPr marL="0" indent="0">
                <a:buNone/>
              </a:pPr>
              <a:r>
                <a:rPr lang="en-US" sz="2000" dirty="0">
                  <a:latin typeface="Calibri" panose="020F0502020204030204" pitchFamily="34" charset="0"/>
                  <a:cs typeface="Calibri" panose="020F0502020204030204" pitchFamily="34" charset="0"/>
                </a:rPr>
                <a:t> </a:t>
              </a:r>
              <a:r>
                <a:rPr lang="en-US" sz="2000" b="1" dirty="0">
                  <a:solidFill>
                    <a:schemeClr val="tx1"/>
                  </a:solidFill>
                  <a:latin typeface="Calibri" panose="020F0502020204030204" pitchFamily="34" charset="0"/>
                  <a:ea typeface="+mn-ea"/>
                  <a:cs typeface="Calibri" panose="020F0502020204030204" pitchFamily="34" charset="0"/>
                </a:rPr>
                <a:t>Data </a:t>
              </a:r>
              <a:r>
                <a:rPr lang="en-US" sz="2000" dirty="0"/>
                <a:t>Lineage</a:t>
              </a:r>
              <a:endParaRPr lang="en-US" sz="2000" dirty="0">
                <a:latin typeface="Calibri" panose="020F0502020204030204" pitchFamily="34" charset="0"/>
                <a:cs typeface="Calibri" panose="020F0502020204030204" pitchFamily="34" charset="0"/>
              </a:endParaRPr>
            </a:p>
          </p:txBody>
        </p:sp>
        <p:pic>
          <p:nvPicPr>
            <p:cNvPr id="16" name="Image 15">
              <a:extLst>
                <a:ext uri="{FF2B5EF4-FFF2-40B4-BE49-F238E27FC236}">
                  <a16:creationId xmlns:a16="http://schemas.microsoft.com/office/drawing/2014/main" id="{4F582130-81D9-E806-5824-177984E4A5D3}"/>
                </a:ext>
              </a:extLst>
            </p:cNvPr>
            <p:cNvPicPr>
              <a:picLocks noChangeAspect="1"/>
            </p:cNvPicPr>
            <p:nvPr/>
          </p:nvPicPr>
          <p:blipFill>
            <a:blip r:embed="rId3"/>
            <a:stretch>
              <a:fillRect/>
            </a:stretch>
          </p:blipFill>
          <p:spPr>
            <a:xfrm>
              <a:off x="2666845" y="1323060"/>
              <a:ext cx="754602" cy="266700"/>
            </a:xfrm>
            <a:prstGeom prst="rect">
              <a:avLst/>
            </a:prstGeom>
          </p:spPr>
        </p:pic>
      </p:grpSp>
    </p:spTree>
    <p:extLst>
      <p:ext uri="{BB962C8B-B14F-4D97-AF65-F5344CB8AC3E}">
        <p14:creationId xmlns:p14="http://schemas.microsoft.com/office/powerpoint/2010/main" val="159148998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blinds(horizontal)">
                                      <p:cBhvr>
                                        <p:cTn id="15" dur="500"/>
                                        <p:tgtEl>
                                          <p:spTgt spid="7">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blinds(horizontal)">
                                      <p:cBhvr>
                                        <p:cTn id="18" dur="500"/>
                                        <p:tgtEl>
                                          <p:spTgt spid="7">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blinds(horizontal)">
                                      <p:cBhvr>
                                        <p:cTn id="21" dur="500"/>
                                        <p:tgtEl>
                                          <p:spTgt spid="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7">
                                            <p:txEl>
                                              <p:pRg st="7" end="7"/>
                                            </p:txEl>
                                          </p:spTgt>
                                        </p:tgtEl>
                                        <p:attrNameLst>
                                          <p:attrName>style.visibility</p:attrName>
                                        </p:attrNameLst>
                                      </p:cBhvr>
                                      <p:to>
                                        <p:strVal val="visible"/>
                                      </p:to>
                                    </p:set>
                                    <p:animEffect transition="in" filter="blinds(horizontal)">
                                      <p:cBhvr>
                                        <p:cTn id="2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118352" y="1613739"/>
            <a:ext cx="10524222" cy="4938186"/>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24000" tIns="72000" rIns="576000" bIns="45720" anchor="ctr" anchorCtr="0" compatLnSpc="0">
            <a:noAutofit/>
          </a:bodyPr>
          <a:lstStyle/>
          <a:p>
            <a:pPr marL="342900" indent="-34290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24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Data </a:t>
            </a:r>
            <a:r>
              <a:rPr lang="fr-FR" sz="2400" b="1"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lineage</a:t>
            </a:r>
            <a:r>
              <a:rPr lang="fr-FR" sz="24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4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(Traçabilité de la donnée)</a:t>
            </a:r>
          </a:p>
          <a:p>
            <a:pPr marL="342900" indent="-34290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24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Cartographie</a:t>
            </a:r>
          </a:p>
          <a:p>
            <a:pPr marL="720725" indent="-334963">
              <a:spcBef>
                <a:spcPts val="960"/>
              </a:spcBef>
              <a:spcAft>
                <a:spcPts val="600"/>
              </a:spcAft>
              <a:buClr>
                <a:srgbClr val="FF0000"/>
              </a:buClr>
              <a:buSzPct val="110000"/>
              <a:buFont typeface="Wingdings" panose="05000000000000000000" pitchFamily="2" charset="2"/>
              <a:buChar char="Ø"/>
              <a:defRPr sz="1800" b="0" i="0" u="none" strike="noStrike" kern="0" cap="none" spc="0" baseline="0">
                <a:solidFill>
                  <a:srgbClr val="000000"/>
                </a:solidFill>
                <a:uFillTx/>
              </a:defRPr>
            </a:pPr>
            <a:r>
              <a:rPr lang="fr-FR" sz="2400" dirty="0">
                <a:solidFill>
                  <a:srgbClr val="C00000"/>
                </a:solidFill>
                <a:latin typeface="Calibri" panose="020F0502020204030204" pitchFamily="34" charset="0"/>
                <a:ea typeface="Microsoft YaHei" pitchFamily="2"/>
                <a:cs typeface="Calibri" panose="020F0502020204030204" pitchFamily="34" charset="0"/>
              </a:rPr>
              <a:t>d’un traitement</a:t>
            </a:r>
          </a:p>
          <a:p>
            <a:pPr marL="1069975" lvl="1" indent="-336550">
              <a:spcBef>
                <a:spcPts val="360"/>
              </a:spcBef>
              <a:spcAft>
                <a:spcPts val="600"/>
              </a:spcAft>
              <a:buClr>
                <a:srgbClr val="FF0000"/>
              </a:buClr>
              <a:buSzPct val="100000"/>
              <a:buFont typeface="Wingdings" panose="05000000000000000000"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Permet de constater quelles données sont concernées par tel type de traitement.</a:t>
            </a:r>
          </a:p>
          <a:p>
            <a:pPr marL="1069975" lvl="1" indent="-336550">
              <a:spcBef>
                <a:spcPts val="360"/>
              </a:spcBef>
              <a:spcAft>
                <a:spcPts val="600"/>
              </a:spcAft>
              <a:buClr>
                <a:srgbClr val="FF0000"/>
              </a:buClr>
              <a:buSzPct val="100000"/>
              <a:buFont typeface="Wingdings" panose="05000000000000000000"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Et de faire une étude d’impact le plus rapidement possible.</a:t>
            </a:r>
          </a:p>
          <a:p>
            <a:pPr marL="720725" indent="-334963">
              <a:spcBef>
                <a:spcPts val="1560"/>
              </a:spcBef>
              <a:spcAft>
                <a:spcPts val="600"/>
              </a:spcAft>
              <a:buClr>
                <a:srgbClr val="FF0000"/>
              </a:buClr>
              <a:buSzPct val="110000"/>
              <a:buFont typeface="Wingdings" panose="05000000000000000000" pitchFamily="2" charset="2"/>
              <a:buChar char="Ø"/>
              <a:defRPr sz="1800" b="0" i="0" u="none" strike="noStrike" kern="0" cap="none" spc="0" baseline="0">
                <a:solidFill>
                  <a:srgbClr val="000000"/>
                </a:solidFill>
                <a:uFillTx/>
              </a:defRPr>
            </a:pPr>
            <a:r>
              <a:rPr lang="fr-FR" sz="24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400" dirty="0">
                <a:solidFill>
                  <a:srgbClr val="C00000"/>
                </a:solidFill>
                <a:latin typeface="Calibri" panose="020F0502020204030204" pitchFamily="34" charset="0"/>
                <a:ea typeface="Microsoft YaHei" pitchFamily="2"/>
                <a:cs typeface="Calibri" panose="020F0502020204030204" pitchFamily="34" charset="0"/>
              </a:rPr>
              <a:t>d’une donnée</a:t>
            </a:r>
          </a:p>
          <a:p>
            <a:pPr marL="1069975" lvl="1" indent="-336550">
              <a:spcBef>
                <a:spcPts val="360"/>
              </a:spcBef>
              <a:spcAft>
                <a:spcPts val="600"/>
              </a:spcAft>
              <a:buClr>
                <a:srgbClr val="FF0000"/>
              </a:buClr>
              <a:buSzPct val="100000"/>
              <a:buFont typeface="Wingdings" panose="05000000000000000000"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Permet  de suivre un jeu de données unique ou multiple.</a:t>
            </a:r>
          </a:p>
          <a:p>
            <a:pPr marL="1119188" lvl="1" indent="-385763">
              <a:spcBef>
                <a:spcPts val="360"/>
              </a:spcBef>
              <a:spcAft>
                <a:spcPts val="600"/>
              </a:spcAft>
              <a:buClr>
                <a:srgbClr val="FF0000"/>
              </a:buClr>
              <a:buSzPct val="100000"/>
              <a:buFont typeface="Wingdings" panose="05000000000000000000"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Permet  de comprendre les impacts d’une modification d’un jeu de données source en retrouvant rapidement les données qui en sont issues. </a:t>
            </a:r>
          </a:p>
        </p:txBody>
      </p:sp>
      <p:sp>
        <p:nvSpPr>
          <p:cNvPr id="9" name="Slide Number Placeholder 5">
            <a:extLst>
              <a:ext uri="{FF2B5EF4-FFF2-40B4-BE49-F238E27FC236}">
                <a16:creationId xmlns:a16="http://schemas.microsoft.com/office/drawing/2014/main" id="{8DBCC6DF-7D9D-3947-A772-116504432FF2}"/>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21</a:t>
            </a:fld>
            <a:endParaRPr lang="en-US" dirty="0"/>
          </a:p>
        </p:txBody>
      </p:sp>
      <p:sp>
        <p:nvSpPr>
          <p:cNvPr id="10" name="Footer Placeholder 4">
            <a:extLst>
              <a:ext uri="{FF2B5EF4-FFF2-40B4-BE49-F238E27FC236}">
                <a16:creationId xmlns:a16="http://schemas.microsoft.com/office/drawing/2014/main" id="{12C966F2-63F6-1C47-B7C6-69240757DD4D}"/>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grpSp>
        <p:nvGrpSpPr>
          <p:cNvPr id="14" name="Groupe 13">
            <a:extLst>
              <a:ext uri="{FF2B5EF4-FFF2-40B4-BE49-F238E27FC236}">
                <a16:creationId xmlns:a16="http://schemas.microsoft.com/office/drawing/2014/main" id="{E324E6E6-5C49-ADEA-49C4-EE885B7EA3C5}"/>
              </a:ext>
            </a:extLst>
          </p:cNvPr>
          <p:cNvGrpSpPr/>
          <p:nvPr/>
        </p:nvGrpSpPr>
        <p:grpSpPr>
          <a:xfrm>
            <a:off x="1492866" y="214725"/>
            <a:ext cx="5667955" cy="489919"/>
            <a:chOff x="1379050" y="223686"/>
            <a:chExt cx="3962531" cy="489919"/>
          </a:xfrm>
        </p:grpSpPr>
        <p:sp>
          <p:nvSpPr>
            <p:cNvPr id="15" name="Rectangle 2">
              <a:extLst>
                <a:ext uri="{FF2B5EF4-FFF2-40B4-BE49-F238E27FC236}">
                  <a16:creationId xmlns:a16="http://schemas.microsoft.com/office/drawing/2014/main" id="{1C8EC965-9670-E35B-92E4-0AB0051BC402}"/>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6" name="Image 15">
              <a:extLst>
                <a:ext uri="{FF2B5EF4-FFF2-40B4-BE49-F238E27FC236}">
                  <a16:creationId xmlns:a16="http://schemas.microsoft.com/office/drawing/2014/main" id="{AEBE7D3E-E767-F1F6-99CE-9B5F3F2EA67E}"/>
                </a:ext>
              </a:extLst>
            </p:cNvPr>
            <p:cNvPicPr>
              <a:picLocks noChangeAspect="1"/>
            </p:cNvPicPr>
            <p:nvPr/>
          </p:nvPicPr>
          <p:blipFill>
            <a:blip r:embed="rId3"/>
            <a:stretch>
              <a:fillRect/>
            </a:stretch>
          </p:blipFill>
          <p:spPr>
            <a:xfrm>
              <a:off x="1379050" y="315036"/>
              <a:ext cx="759460" cy="270510"/>
            </a:xfrm>
            <a:prstGeom prst="rect">
              <a:avLst/>
            </a:prstGeom>
          </p:spPr>
        </p:pic>
      </p:grpSp>
      <p:grpSp>
        <p:nvGrpSpPr>
          <p:cNvPr id="2" name="Groupe 1">
            <a:extLst>
              <a:ext uri="{FF2B5EF4-FFF2-40B4-BE49-F238E27FC236}">
                <a16:creationId xmlns:a16="http://schemas.microsoft.com/office/drawing/2014/main" id="{495BAA77-4AA0-48D7-A236-351AD33AB552}"/>
              </a:ext>
            </a:extLst>
          </p:cNvPr>
          <p:cNvGrpSpPr/>
          <p:nvPr/>
        </p:nvGrpSpPr>
        <p:grpSpPr>
          <a:xfrm>
            <a:off x="1948675" y="961432"/>
            <a:ext cx="2651021" cy="434935"/>
            <a:chOff x="2666845" y="1233818"/>
            <a:chExt cx="2169472" cy="434935"/>
          </a:xfrm>
        </p:grpSpPr>
        <p:sp>
          <p:nvSpPr>
            <p:cNvPr id="3" name="Titre 1">
              <a:extLst>
                <a:ext uri="{FF2B5EF4-FFF2-40B4-BE49-F238E27FC236}">
                  <a16:creationId xmlns:a16="http://schemas.microsoft.com/office/drawing/2014/main" id="{8530D797-B710-9AA1-0152-C77542FD68A8}"/>
                </a:ext>
              </a:extLst>
            </p:cNvPr>
            <p:cNvSpPr txBox="1">
              <a:spLocks/>
            </p:cNvSpPr>
            <p:nvPr/>
          </p:nvSpPr>
          <p:spPr bwMode="auto">
            <a:xfrm>
              <a:off x="3312745" y="1233818"/>
              <a:ext cx="1523572" cy="434935"/>
            </a:xfrm>
            <a:prstGeom prst="snip2SameRect">
              <a:avLst/>
            </a:prstGeom>
            <a:noFill/>
          </p:spPr>
          <p:txBody>
            <a:bodyPr wrap="none" rtlCol="0">
              <a:spAutoFit/>
            </a:bodyPr>
            <a:lstStyle>
              <a:defPPr>
                <a:defRPr lang="en-US"/>
              </a:defPPr>
              <a:lvl1pPr marL="342900" indent="-342900">
                <a:buClr>
                  <a:srgbClr val="FF0000"/>
                </a:buClr>
                <a:buSzPct val="150000"/>
                <a:buFont typeface="Wingdings" pitchFamily="2" charset="2"/>
                <a:buChar char="v"/>
                <a:defRPr sz="2400" b="1"/>
              </a:lvl1pPr>
              <a:lvl2pPr algn="l" rtl="0" fontAlgn="base">
                <a:spcBef>
                  <a:spcPct val="0"/>
                </a:spcBef>
                <a:spcAft>
                  <a:spcPct val="0"/>
                </a:spcAft>
                <a:defRPr sz="3200">
                  <a:solidFill>
                    <a:srgbClr val="6B6B6B"/>
                  </a:solidFill>
                  <a:latin typeface="Futura LT Book" pitchFamily="2" charset="0"/>
                </a:defRPr>
              </a:lvl2pPr>
              <a:lvl3pPr algn="l" rtl="0" fontAlgn="base">
                <a:spcBef>
                  <a:spcPct val="0"/>
                </a:spcBef>
                <a:spcAft>
                  <a:spcPct val="0"/>
                </a:spcAft>
                <a:defRPr sz="3200">
                  <a:solidFill>
                    <a:srgbClr val="6B6B6B"/>
                  </a:solidFill>
                  <a:latin typeface="Futura LT Book" pitchFamily="2" charset="0"/>
                </a:defRPr>
              </a:lvl3pPr>
              <a:lvl4pPr algn="l" rtl="0" fontAlgn="base">
                <a:spcBef>
                  <a:spcPct val="0"/>
                </a:spcBef>
                <a:spcAft>
                  <a:spcPct val="0"/>
                </a:spcAft>
                <a:defRPr sz="3200">
                  <a:solidFill>
                    <a:srgbClr val="6B6B6B"/>
                  </a:solidFill>
                  <a:latin typeface="Futura LT Book" pitchFamily="2" charset="0"/>
                </a:defRPr>
              </a:lvl4pPr>
              <a:lvl5pPr algn="l" rtl="0" fontAlgn="base">
                <a:spcBef>
                  <a:spcPct val="0"/>
                </a:spcBef>
                <a:spcAft>
                  <a:spcPct val="0"/>
                </a:spcAft>
                <a:defRPr sz="3200">
                  <a:solidFill>
                    <a:srgbClr val="6B6B6B"/>
                  </a:solidFill>
                  <a:latin typeface="Futura LT Book" pitchFamily="2" charset="0"/>
                </a:defRPr>
              </a:lvl5pPr>
              <a:lvl6pPr marL="457200" algn="l" rtl="0" fontAlgn="base">
                <a:spcBef>
                  <a:spcPct val="0"/>
                </a:spcBef>
                <a:spcAft>
                  <a:spcPct val="0"/>
                </a:spcAft>
                <a:defRPr sz="3200">
                  <a:solidFill>
                    <a:srgbClr val="6B6B6B"/>
                  </a:solidFill>
                  <a:latin typeface="Futura LT Book" pitchFamily="2" charset="0"/>
                </a:defRPr>
              </a:lvl6pPr>
              <a:lvl7pPr marL="914400" algn="l" rtl="0" fontAlgn="base">
                <a:spcBef>
                  <a:spcPct val="0"/>
                </a:spcBef>
                <a:spcAft>
                  <a:spcPct val="0"/>
                </a:spcAft>
                <a:defRPr sz="3200">
                  <a:solidFill>
                    <a:srgbClr val="6B6B6B"/>
                  </a:solidFill>
                  <a:latin typeface="Futura LT Book" pitchFamily="2" charset="0"/>
                </a:defRPr>
              </a:lvl7pPr>
              <a:lvl8pPr marL="1371600" algn="l" rtl="0" fontAlgn="base">
                <a:spcBef>
                  <a:spcPct val="0"/>
                </a:spcBef>
                <a:spcAft>
                  <a:spcPct val="0"/>
                </a:spcAft>
                <a:defRPr sz="3200">
                  <a:solidFill>
                    <a:srgbClr val="6B6B6B"/>
                  </a:solidFill>
                  <a:latin typeface="Futura LT Book" pitchFamily="2" charset="0"/>
                </a:defRPr>
              </a:lvl8pPr>
              <a:lvl9pPr marL="1828800" algn="l" rtl="0" fontAlgn="base">
                <a:spcBef>
                  <a:spcPct val="0"/>
                </a:spcBef>
                <a:spcAft>
                  <a:spcPct val="0"/>
                </a:spcAft>
                <a:defRPr sz="3200">
                  <a:solidFill>
                    <a:srgbClr val="6B6B6B"/>
                  </a:solidFill>
                  <a:latin typeface="Futura LT Book" pitchFamily="2" charset="0"/>
                </a:defRPr>
              </a:lvl9pPr>
            </a:lstStyle>
            <a:p>
              <a:pPr marL="0" indent="0">
                <a:buNone/>
              </a:pPr>
              <a:r>
                <a:rPr lang="en-US" sz="2000" dirty="0">
                  <a:latin typeface="Calibri" panose="020F0502020204030204" pitchFamily="34" charset="0"/>
                  <a:cs typeface="Calibri" panose="020F0502020204030204" pitchFamily="34" charset="0"/>
                </a:rPr>
                <a:t> </a:t>
              </a:r>
              <a:r>
                <a:rPr lang="en-US" sz="2000" b="1" dirty="0">
                  <a:solidFill>
                    <a:schemeClr val="tx1"/>
                  </a:solidFill>
                  <a:latin typeface="Calibri" panose="020F0502020204030204" pitchFamily="34" charset="0"/>
                  <a:ea typeface="+mn-ea"/>
                  <a:cs typeface="Calibri" panose="020F0502020204030204" pitchFamily="34" charset="0"/>
                </a:rPr>
                <a:t>Data </a:t>
              </a:r>
              <a:r>
                <a:rPr lang="en-US" sz="2000" dirty="0"/>
                <a:t>Lineage</a:t>
              </a:r>
              <a:endParaRPr lang="en-US" sz="2000" dirty="0">
                <a:latin typeface="Calibri" panose="020F050202020403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DA33DA43-FB0E-3AB1-CA38-241203E2CDB5}"/>
                </a:ext>
              </a:extLst>
            </p:cNvPr>
            <p:cNvPicPr>
              <a:picLocks noChangeAspect="1"/>
            </p:cNvPicPr>
            <p:nvPr/>
          </p:nvPicPr>
          <p:blipFill>
            <a:blip r:embed="rId4"/>
            <a:stretch>
              <a:fillRect/>
            </a:stretch>
          </p:blipFill>
          <p:spPr>
            <a:xfrm>
              <a:off x="2666845" y="1323060"/>
              <a:ext cx="754602" cy="266700"/>
            </a:xfrm>
            <a:prstGeom prst="rect">
              <a:avLst/>
            </a:prstGeom>
          </p:spPr>
        </p:pic>
      </p:grpSp>
    </p:spTree>
    <p:extLst>
      <p:ext uri="{BB962C8B-B14F-4D97-AF65-F5344CB8AC3E}">
        <p14:creationId xmlns:p14="http://schemas.microsoft.com/office/powerpoint/2010/main" val="60606477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blinds(horizontal)">
                                      <p:cBhvr>
                                        <p:cTn id="20" dur="500"/>
                                        <p:tgtEl>
                                          <p:spTgt spid="7">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500"/>
                                        <p:tgtEl>
                                          <p:spTgt spid="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blinds(horizontal)">
                                      <p:cBhvr>
                                        <p:cTn id="28" dur="500"/>
                                        <p:tgtEl>
                                          <p:spTgt spid="7">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blinds(horizontal)">
                                      <p:cBhvr>
                                        <p:cTn id="31" dur="500"/>
                                        <p:tgtEl>
                                          <p:spTgt spid="7">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blinds(horizontal)">
                                      <p:cBhvr>
                                        <p:cTn id="3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409725" y="2062270"/>
            <a:ext cx="9994146" cy="4799873"/>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24000" tIns="72000" rIns="576000" bIns="45720" anchor="ctr" anchorCtr="0" compatLnSpc="0">
            <a:noAutofit/>
          </a:bodyPr>
          <a:lstStyle/>
          <a:p>
            <a:pPr marL="54900" indent="-342900">
              <a:spcBef>
                <a:spcPts val="600"/>
              </a:spcBef>
              <a:spcAft>
                <a:spcPts val="12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La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DG </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implique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le Data </a:t>
            </a:r>
            <a:r>
              <a:rPr lang="fr-FR" sz="2000" b="1"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lineage</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(Traçabilité de la donnée)</a:t>
            </a:r>
          </a:p>
          <a:p>
            <a:pPr marL="54900" indent="-342900">
              <a:spcBef>
                <a:spcPts val="600"/>
              </a:spcBef>
              <a:spcAft>
                <a:spcPts val="12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Importance de cette cartographie des données</a:t>
            </a:r>
          </a:p>
          <a:p>
            <a:pPr marL="363538" indent="-354013">
              <a:spcBef>
                <a:spcPts val="600"/>
              </a:spcBef>
              <a:spcAft>
                <a:spcPts val="12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Avant, les entreprises utilisaient généralement des BDR : leur modélisation était maîtrisée et compréhensible</a:t>
            </a:r>
          </a:p>
          <a:p>
            <a:pPr marL="363538" indent="-354013">
              <a:spcBef>
                <a:spcPts val="600"/>
              </a:spcBef>
              <a:spcAft>
                <a:spcPts val="12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Aujourd’hui, les entreprises utilisent de plus en plus fréquemment les lacs de données (</a:t>
            </a:r>
            <a:r>
              <a:rPr lang="fr-FR"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Data </a:t>
            </a:r>
            <a:r>
              <a:rPr lang="fr-FR" b="1"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Lakes</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où les données sont plus ou moins structurées</a:t>
            </a:r>
          </a:p>
          <a:p>
            <a:pPr marL="361950" indent="-327025">
              <a:spcBef>
                <a:spcPts val="600"/>
              </a:spcBef>
              <a:spcAft>
                <a:spcPts val="12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S’outiller pour cartographier les données, car une multiplication des interactions nécessite un outil qui permette d’inventorier ces traitements.</a:t>
            </a:r>
          </a:p>
          <a:p>
            <a:pPr marL="54900" indent="-342900">
              <a:lnSpc>
                <a:spcPct val="150000"/>
              </a:lnSpc>
              <a:spcBef>
                <a:spcPts val="600"/>
              </a:spcBef>
              <a:spcAft>
                <a:spcPts val="12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L’idéal : pouvoir naviguer dans le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data </a:t>
            </a:r>
            <a:r>
              <a:rPr lang="fr-FR" sz="2000" b="1"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lineage</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comme dans un graphe de données.</a:t>
            </a:r>
          </a:p>
        </p:txBody>
      </p:sp>
      <p:sp>
        <p:nvSpPr>
          <p:cNvPr id="9" name="Slide Number Placeholder 5">
            <a:extLst>
              <a:ext uri="{FF2B5EF4-FFF2-40B4-BE49-F238E27FC236}">
                <a16:creationId xmlns:a16="http://schemas.microsoft.com/office/drawing/2014/main" id="{3430B3DA-6C7B-684A-9E9F-0F8644254A22}"/>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latin typeface="Calibri" panose="020F0502020204030204" pitchFamily="34" charset="0"/>
                <a:cs typeface="Calibri" panose="020F0502020204030204" pitchFamily="34" charset="0"/>
              </a:rPr>
              <a:t>T </a:t>
            </a:r>
            <a:fld id="{D57F1E4F-1CFF-5643-939E-217C01CDF565}" type="slidenum">
              <a:rPr lang="en-US" smtClean="0">
                <a:latin typeface="Calibri" panose="020F0502020204030204" pitchFamily="34" charset="0"/>
                <a:cs typeface="Calibri" panose="020F0502020204030204" pitchFamily="34" charset="0"/>
              </a:rPr>
              <a:pPr/>
              <a:t>22</a:t>
            </a:fld>
            <a:endParaRPr lang="en-US" dirty="0">
              <a:latin typeface="Calibri" panose="020F0502020204030204" pitchFamily="34" charset="0"/>
              <a:cs typeface="Calibri" panose="020F0502020204030204" pitchFamily="34" charset="0"/>
            </a:endParaRPr>
          </a:p>
        </p:txBody>
      </p:sp>
      <p:sp>
        <p:nvSpPr>
          <p:cNvPr id="10" name="Footer Placeholder 4">
            <a:extLst>
              <a:ext uri="{FF2B5EF4-FFF2-40B4-BE49-F238E27FC236}">
                <a16:creationId xmlns:a16="http://schemas.microsoft.com/office/drawing/2014/main" id="{478159C1-F40C-F941-9189-52938F35F904}"/>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latin typeface="Calibri" panose="020F0502020204030204" pitchFamily="34" charset="0"/>
                <a:cs typeface="Calibri" panose="020F0502020204030204" pitchFamily="34" charset="0"/>
              </a:rPr>
              <a:t>Data  Governance</a:t>
            </a:r>
            <a:endParaRPr lang="en-US" dirty="0">
              <a:latin typeface="Calibri" panose="020F0502020204030204" pitchFamily="34" charset="0"/>
              <a:cs typeface="Calibri" panose="020F0502020204030204" pitchFamily="34" charset="0"/>
            </a:endParaRPr>
          </a:p>
        </p:txBody>
      </p:sp>
      <p:sp>
        <p:nvSpPr>
          <p:cNvPr id="4" name="Titre 1">
            <a:extLst>
              <a:ext uri="{FF2B5EF4-FFF2-40B4-BE49-F238E27FC236}">
                <a16:creationId xmlns:a16="http://schemas.microsoft.com/office/drawing/2014/main" id="{63702907-2384-46CA-8FFE-39516F3FF02A}"/>
              </a:ext>
            </a:extLst>
          </p:cNvPr>
          <p:cNvSpPr txBox="1">
            <a:spLocks/>
          </p:cNvSpPr>
          <p:nvPr/>
        </p:nvSpPr>
        <p:spPr bwMode="auto">
          <a:xfrm>
            <a:off x="6152149" y="978176"/>
            <a:ext cx="677421" cy="501848"/>
          </a:xfrm>
          <a:prstGeom prst="snip2SameRect">
            <a:avLst/>
          </a:prstGeom>
          <a:noFill/>
        </p:spPr>
        <p:txBody>
          <a:bodyPr wrap="none" rtlCol="0">
            <a:spAutoFit/>
          </a:bodyPr>
          <a:lstStyle>
            <a:defPPr>
              <a:defRPr lang="en-US"/>
            </a:defPPr>
            <a:lvl1pPr marL="342900" indent="-342900">
              <a:spcBef>
                <a:spcPct val="0"/>
              </a:spcBef>
              <a:buClr>
                <a:srgbClr val="FF0000"/>
              </a:buClr>
              <a:buSzPct val="150000"/>
              <a:buFont typeface="Wingdings" pitchFamily="2" charset="2"/>
              <a:buChar char="v"/>
              <a:defRPr sz="2400" b="1" baseline="0">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endParaRPr lang="en-US" dirty="0"/>
          </a:p>
        </p:txBody>
      </p:sp>
      <p:grpSp>
        <p:nvGrpSpPr>
          <p:cNvPr id="12" name="Groupe 11">
            <a:extLst>
              <a:ext uri="{FF2B5EF4-FFF2-40B4-BE49-F238E27FC236}">
                <a16:creationId xmlns:a16="http://schemas.microsoft.com/office/drawing/2014/main" id="{F9C75D4A-E0C9-D3A6-D4A5-D429B0514C46}"/>
              </a:ext>
            </a:extLst>
          </p:cNvPr>
          <p:cNvGrpSpPr/>
          <p:nvPr/>
        </p:nvGrpSpPr>
        <p:grpSpPr>
          <a:xfrm>
            <a:off x="1492866" y="214725"/>
            <a:ext cx="5667955" cy="489919"/>
            <a:chOff x="1379050" y="223686"/>
            <a:chExt cx="3962531" cy="489919"/>
          </a:xfrm>
        </p:grpSpPr>
        <p:sp>
          <p:nvSpPr>
            <p:cNvPr id="13" name="Rectangle 2">
              <a:extLst>
                <a:ext uri="{FF2B5EF4-FFF2-40B4-BE49-F238E27FC236}">
                  <a16:creationId xmlns:a16="http://schemas.microsoft.com/office/drawing/2014/main" id="{84B2B6CB-ED2A-0A4E-C356-31CC03FCA61E}"/>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4" name="Image 13">
              <a:extLst>
                <a:ext uri="{FF2B5EF4-FFF2-40B4-BE49-F238E27FC236}">
                  <a16:creationId xmlns:a16="http://schemas.microsoft.com/office/drawing/2014/main" id="{E3F3168E-B3DD-742E-1692-205B6BACE4A2}"/>
                </a:ext>
              </a:extLst>
            </p:cNvPr>
            <p:cNvPicPr>
              <a:picLocks noChangeAspect="1"/>
            </p:cNvPicPr>
            <p:nvPr/>
          </p:nvPicPr>
          <p:blipFill>
            <a:blip r:embed="rId3"/>
            <a:stretch>
              <a:fillRect/>
            </a:stretch>
          </p:blipFill>
          <p:spPr>
            <a:xfrm>
              <a:off x="1379050" y="315036"/>
              <a:ext cx="759460" cy="270510"/>
            </a:xfrm>
            <a:prstGeom prst="rect">
              <a:avLst/>
            </a:prstGeom>
          </p:spPr>
        </p:pic>
      </p:grpSp>
      <p:grpSp>
        <p:nvGrpSpPr>
          <p:cNvPr id="2" name="Groupe 1">
            <a:extLst>
              <a:ext uri="{FF2B5EF4-FFF2-40B4-BE49-F238E27FC236}">
                <a16:creationId xmlns:a16="http://schemas.microsoft.com/office/drawing/2014/main" id="{A32B1A93-B1B2-A904-33C3-15A1790A95DA}"/>
              </a:ext>
            </a:extLst>
          </p:cNvPr>
          <p:cNvGrpSpPr/>
          <p:nvPr/>
        </p:nvGrpSpPr>
        <p:grpSpPr>
          <a:xfrm>
            <a:off x="1948676" y="897691"/>
            <a:ext cx="4196438" cy="434935"/>
            <a:chOff x="2666845" y="1212552"/>
            <a:chExt cx="3434169" cy="434935"/>
          </a:xfrm>
        </p:grpSpPr>
        <p:sp>
          <p:nvSpPr>
            <p:cNvPr id="3" name="Titre 1">
              <a:extLst>
                <a:ext uri="{FF2B5EF4-FFF2-40B4-BE49-F238E27FC236}">
                  <a16:creationId xmlns:a16="http://schemas.microsoft.com/office/drawing/2014/main" id="{26B2EC16-15B3-B930-49BA-FAA77ADC18B3}"/>
                </a:ext>
              </a:extLst>
            </p:cNvPr>
            <p:cNvSpPr txBox="1">
              <a:spLocks/>
            </p:cNvSpPr>
            <p:nvPr/>
          </p:nvSpPr>
          <p:spPr bwMode="auto">
            <a:xfrm>
              <a:off x="3312745" y="1212552"/>
              <a:ext cx="2788269" cy="434935"/>
            </a:xfrm>
            <a:prstGeom prst="snip2SameRect">
              <a:avLst/>
            </a:prstGeom>
            <a:noFill/>
          </p:spPr>
          <p:txBody>
            <a:bodyPr wrap="none" rtlCol="0">
              <a:spAutoFit/>
            </a:bodyPr>
            <a:lstStyle>
              <a:defPPr>
                <a:defRPr lang="en-US"/>
              </a:defPPr>
              <a:lvl1pPr marL="342900" indent="-342900">
                <a:buClr>
                  <a:srgbClr val="FF0000"/>
                </a:buClr>
                <a:buSzPct val="150000"/>
                <a:buFont typeface="Wingdings" pitchFamily="2" charset="2"/>
                <a:buChar char="v"/>
                <a:defRPr sz="2400" b="1"/>
              </a:lvl1pPr>
              <a:lvl2pPr algn="l" rtl="0" fontAlgn="base">
                <a:spcBef>
                  <a:spcPct val="0"/>
                </a:spcBef>
                <a:spcAft>
                  <a:spcPct val="0"/>
                </a:spcAft>
                <a:defRPr sz="3200">
                  <a:solidFill>
                    <a:srgbClr val="6B6B6B"/>
                  </a:solidFill>
                  <a:latin typeface="Futura LT Book" pitchFamily="2" charset="0"/>
                </a:defRPr>
              </a:lvl2pPr>
              <a:lvl3pPr algn="l" rtl="0" fontAlgn="base">
                <a:spcBef>
                  <a:spcPct val="0"/>
                </a:spcBef>
                <a:spcAft>
                  <a:spcPct val="0"/>
                </a:spcAft>
                <a:defRPr sz="3200">
                  <a:solidFill>
                    <a:srgbClr val="6B6B6B"/>
                  </a:solidFill>
                  <a:latin typeface="Futura LT Book" pitchFamily="2" charset="0"/>
                </a:defRPr>
              </a:lvl3pPr>
              <a:lvl4pPr algn="l" rtl="0" fontAlgn="base">
                <a:spcBef>
                  <a:spcPct val="0"/>
                </a:spcBef>
                <a:spcAft>
                  <a:spcPct val="0"/>
                </a:spcAft>
                <a:defRPr sz="3200">
                  <a:solidFill>
                    <a:srgbClr val="6B6B6B"/>
                  </a:solidFill>
                  <a:latin typeface="Futura LT Book" pitchFamily="2" charset="0"/>
                </a:defRPr>
              </a:lvl4pPr>
              <a:lvl5pPr algn="l" rtl="0" fontAlgn="base">
                <a:spcBef>
                  <a:spcPct val="0"/>
                </a:spcBef>
                <a:spcAft>
                  <a:spcPct val="0"/>
                </a:spcAft>
                <a:defRPr sz="3200">
                  <a:solidFill>
                    <a:srgbClr val="6B6B6B"/>
                  </a:solidFill>
                  <a:latin typeface="Futura LT Book" pitchFamily="2" charset="0"/>
                </a:defRPr>
              </a:lvl5pPr>
              <a:lvl6pPr marL="457200" algn="l" rtl="0" fontAlgn="base">
                <a:spcBef>
                  <a:spcPct val="0"/>
                </a:spcBef>
                <a:spcAft>
                  <a:spcPct val="0"/>
                </a:spcAft>
                <a:defRPr sz="3200">
                  <a:solidFill>
                    <a:srgbClr val="6B6B6B"/>
                  </a:solidFill>
                  <a:latin typeface="Futura LT Book" pitchFamily="2" charset="0"/>
                </a:defRPr>
              </a:lvl6pPr>
              <a:lvl7pPr marL="914400" algn="l" rtl="0" fontAlgn="base">
                <a:spcBef>
                  <a:spcPct val="0"/>
                </a:spcBef>
                <a:spcAft>
                  <a:spcPct val="0"/>
                </a:spcAft>
                <a:defRPr sz="3200">
                  <a:solidFill>
                    <a:srgbClr val="6B6B6B"/>
                  </a:solidFill>
                  <a:latin typeface="Futura LT Book" pitchFamily="2" charset="0"/>
                </a:defRPr>
              </a:lvl7pPr>
              <a:lvl8pPr marL="1371600" algn="l" rtl="0" fontAlgn="base">
                <a:spcBef>
                  <a:spcPct val="0"/>
                </a:spcBef>
                <a:spcAft>
                  <a:spcPct val="0"/>
                </a:spcAft>
                <a:defRPr sz="3200">
                  <a:solidFill>
                    <a:srgbClr val="6B6B6B"/>
                  </a:solidFill>
                  <a:latin typeface="Futura LT Book" pitchFamily="2" charset="0"/>
                </a:defRPr>
              </a:lvl8pPr>
              <a:lvl9pPr marL="1828800" algn="l" rtl="0" fontAlgn="base">
                <a:spcBef>
                  <a:spcPct val="0"/>
                </a:spcBef>
                <a:spcAft>
                  <a:spcPct val="0"/>
                </a:spcAft>
                <a:defRPr sz="3200">
                  <a:solidFill>
                    <a:srgbClr val="6B6B6B"/>
                  </a:solidFill>
                  <a:latin typeface="Futura LT Book" pitchFamily="2" charset="0"/>
                </a:defRPr>
              </a:lvl9pPr>
            </a:lstStyle>
            <a:p>
              <a:pPr marL="0" indent="0">
                <a:buNone/>
              </a:pPr>
              <a:r>
                <a:rPr lang="en-US" sz="2000" dirty="0">
                  <a:latin typeface="Calibri" panose="020F0502020204030204" pitchFamily="34" charset="0"/>
                  <a:cs typeface="Calibri" panose="020F0502020204030204" pitchFamily="34" charset="0"/>
                </a:rPr>
                <a:t> </a:t>
              </a:r>
              <a:r>
                <a:rPr lang="en-US" sz="2000" b="1" dirty="0">
                  <a:solidFill>
                    <a:schemeClr val="tx1"/>
                  </a:solidFill>
                  <a:latin typeface="Calibri" panose="020F0502020204030204" pitchFamily="34" charset="0"/>
                  <a:ea typeface="+mn-ea"/>
                  <a:cs typeface="Calibri" panose="020F0502020204030204" pitchFamily="34" charset="0"/>
                </a:rPr>
                <a:t>Data </a:t>
              </a:r>
              <a:r>
                <a:rPr lang="en-US" sz="2000" dirty="0"/>
                <a:t>Lineage : </a:t>
              </a:r>
              <a:r>
                <a:rPr lang="en-US" sz="1600" dirty="0" err="1"/>
                <a:t>Cartographie</a:t>
              </a:r>
              <a:endParaRPr lang="en-US" sz="2000" dirty="0">
                <a:latin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267D19EF-7B15-F39A-0085-58DA8C33877B}"/>
                </a:ext>
              </a:extLst>
            </p:cNvPr>
            <p:cNvPicPr>
              <a:picLocks noChangeAspect="1"/>
            </p:cNvPicPr>
            <p:nvPr/>
          </p:nvPicPr>
          <p:blipFill>
            <a:blip r:embed="rId4"/>
            <a:stretch>
              <a:fillRect/>
            </a:stretch>
          </p:blipFill>
          <p:spPr>
            <a:xfrm>
              <a:off x="2666845" y="1323060"/>
              <a:ext cx="754602" cy="266700"/>
            </a:xfrm>
            <a:prstGeom prst="rect">
              <a:avLst/>
            </a:prstGeom>
          </p:spPr>
        </p:pic>
      </p:grpSp>
      <p:grpSp>
        <p:nvGrpSpPr>
          <p:cNvPr id="19" name="Groupe 18">
            <a:extLst>
              <a:ext uri="{FF2B5EF4-FFF2-40B4-BE49-F238E27FC236}">
                <a16:creationId xmlns:a16="http://schemas.microsoft.com/office/drawing/2014/main" id="{3F6DBC05-0130-7559-9CA7-3FA5C9F6E055}"/>
              </a:ext>
            </a:extLst>
          </p:cNvPr>
          <p:cNvGrpSpPr/>
          <p:nvPr/>
        </p:nvGrpSpPr>
        <p:grpSpPr>
          <a:xfrm>
            <a:off x="2579188" y="1323134"/>
            <a:ext cx="5527282" cy="754636"/>
            <a:chOff x="2290985" y="1594945"/>
            <a:chExt cx="5527282" cy="754636"/>
          </a:xfrm>
        </p:grpSpPr>
        <p:sp>
          <p:nvSpPr>
            <p:cNvPr id="8" name="Titre 1">
              <a:extLst>
                <a:ext uri="{FF2B5EF4-FFF2-40B4-BE49-F238E27FC236}">
                  <a16:creationId xmlns:a16="http://schemas.microsoft.com/office/drawing/2014/main" id="{EA3603E7-0682-A34B-ACFE-965110D4AFA5}"/>
                </a:ext>
              </a:extLst>
            </p:cNvPr>
            <p:cNvSpPr txBox="1">
              <a:spLocks/>
            </p:cNvSpPr>
            <p:nvPr/>
          </p:nvSpPr>
          <p:spPr bwMode="auto">
            <a:xfrm>
              <a:off x="2964720" y="1594945"/>
              <a:ext cx="4853547" cy="754636"/>
            </a:xfrm>
            <a:prstGeom prst="snip2SameRect">
              <a:avLst/>
            </a:prstGeom>
            <a:noFill/>
            <a:ln>
              <a:noFill/>
            </a:ln>
            <a:effectLst/>
          </p:spPr>
          <p:txBody>
            <a:bodyPr vert="horz" wrap="square" lIns="0" tIns="0" rIns="252000" bIns="0" numCol="1" anchor="ctr" anchorCtr="0" compatLnSpc="1">
              <a:prstTxWarp prst="textNoShape">
                <a:avLst/>
              </a:prstTxWarp>
            </a:bodyPr>
            <a:lstStyle>
              <a:lvl1pPr algn="l" rtl="0" fontAlgn="base">
                <a:spcBef>
                  <a:spcPct val="0"/>
                </a:spcBef>
                <a:spcAft>
                  <a:spcPct val="0"/>
                </a:spcAft>
                <a:defRPr sz="3200">
                  <a:solidFill>
                    <a:srgbClr val="6B6B6B"/>
                  </a:solidFill>
                  <a:latin typeface="+mj-lt"/>
                  <a:ea typeface="+mj-ea"/>
                  <a:cs typeface="+mj-cs"/>
                </a:defRPr>
              </a:lvl1pPr>
              <a:lvl2pPr algn="l" rtl="0" fontAlgn="base">
                <a:spcBef>
                  <a:spcPct val="0"/>
                </a:spcBef>
                <a:spcAft>
                  <a:spcPct val="0"/>
                </a:spcAft>
                <a:defRPr sz="3200">
                  <a:solidFill>
                    <a:srgbClr val="6B6B6B"/>
                  </a:solidFill>
                  <a:latin typeface="Futura LT Book" pitchFamily="2" charset="0"/>
                </a:defRPr>
              </a:lvl2pPr>
              <a:lvl3pPr algn="l" rtl="0" fontAlgn="base">
                <a:spcBef>
                  <a:spcPct val="0"/>
                </a:spcBef>
                <a:spcAft>
                  <a:spcPct val="0"/>
                </a:spcAft>
                <a:defRPr sz="3200">
                  <a:solidFill>
                    <a:srgbClr val="6B6B6B"/>
                  </a:solidFill>
                  <a:latin typeface="Futura LT Book" pitchFamily="2" charset="0"/>
                </a:defRPr>
              </a:lvl3pPr>
              <a:lvl4pPr algn="l" rtl="0" fontAlgn="base">
                <a:spcBef>
                  <a:spcPct val="0"/>
                </a:spcBef>
                <a:spcAft>
                  <a:spcPct val="0"/>
                </a:spcAft>
                <a:defRPr sz="3200">
                  <a:solidFill>
                    <a:srgbClr val="6B6B6B"/>
                  </a:solidFill>
                  <a:latin typeface="Futura LT Book" pitchFamily="2" charset="0"/>
                </a:defRPr>
              </a:lvl4pPr>
              <a:lvl5pPr algn="l" rtl="0" fontAlgn="base">
                <a:spcBef>
                  <a:spcPct val="0"/>
                </a:spcBef>
                <a:spcAft>
                  <a:spcPct val="0"/>
                </a:spcAft>
                <a:defRPr sz="3200">
                  <a:solidFill>
                    <a:srgbClr val="6B6B6B"/>
                  </a:solidFill>
                  <a:latin typeface="Futura LT Book" pitchFamily="2" charset="0"/>
                </a:defRPr>
              </a:lvl5pPr>
              <a:lvl6pPr marL="457200" algn="l" rtl="0" fontAlgn="base">
                <a:spcBef>
                  <a:spcPct val="0"/>
                </a:spcBef>
                <a:spcAft>
                  <a:spcPct val="0"/>
                </a:spcAft>
                <a:defRPr sz="3200">
                  <a:solidFill>
                    <a:srgbClr val="6B6B6B"/>
                  </a:solidFill>
                  <a:latin typeface="Futura LT Book" pitchFamily="2" charset="0"/>
                </a:defRPr>
              </a:lvl6pPr>
              <a:lvl7pPr marL="914400" algn="l" rtl="0" fontAlgn="base">
                <a:spcBef>
                  <a:spcPct val="0"/>
                </a:spcBef>
                <a:spcAft>
                  <a:spcPct val="0"/>
                </a:spcAft>
                <a:defRPr sz="3200">
                  <a:solidFill>
                    <a:srgbClr val="6B6B6B"/>
                  </a:solidFill>
                  <a:latin typeface="Futura LT Book" pitchFamily="2" charset="0"/>
                </a:defRPr>
              </a:lvl7pPr>
              <a:lvl8pPr marL="1371600" algn="l" rtl="0" fontAlgn="base">
                <a:spcBef>
                  <a:spcPct val="0"/>
                </a:spcBef>
                <a:spcAft>
                  <a:spcPct val="0"/>
                </a:spcAft>
                <a:defRPr sz="3200">
                  <a:solidFill>
                    <a:srgbClr val="6B6B6B"/>
                  </a:solidFill>
                  <a:latin typeface="Futura LT Book" pitchFamily="2" charset="0"/>
                </a:defRPr>
              </a:lvl8pPr>
              <a:lvl9pPr marL="1828800" algn="l" rtl="0" fontAlgn="base">
                <a:spcBef>
                  <a:spcPct val="0"/>
                </a:spcBef>
                <a:spcAft>
                  <a:spcPct val="0"/>
                </a:spcAft>
                <a:defRPr sz="3200">
                  <a:solidFill>
                    <a:srgbClr val="6B6B6B"/>
                  </a:solidFill>
                  <a:latin typeface="Futura LT Book" pitchFamily="2" charset="0"/>
                </a:defRPr>
              </a:lvl9pPr>
            </a:lstStyle>
            <a:p>
              <a:pPr>
                <a:lnSpc>
                  <a:spcPct val="90000"/>
                </a:lnSpc>
              </a:pPr>
              <a:r>
                <a:rPr lang="en-US" sz="2400" b="1" kern="0" dirty="0">
                  <a:solidFill>
                    <a:schemeClr val="tx1"/>
                  </a:solidFill>
                  <a:latin typeface="Calibri" panose="020F0502020204030204" pitchFamily="34" charset="0"/>
                  <a:cs typeface="Calibri" panose="020F0502020204030204" pitchFamily="34" charset="0"/>
                </a:rPr>
                <a:t>Importance de la </a:t>
              </a:r>
              <a:r>
                <a:rPr lang="en-US" sz="2400" b="1" kern="0" dirty="0" err="1">
                  <a:solidFill>
                    <a:schemeClr val="tx1"/>
                  </a:solidFill>
                  <a:latin typeface="Calibri" panose="020F0502020204030204" pitchFamily="34" charset="0"/>
                  <a:cs typeface="Calibri" panose="020F0502020204030204" pitchFamily="34" charset="0"/>
                </a:rPr>
                <a:t>cartographie</a:t>
              </a:r>
              <a:endParaRPr lang="en-US" sz="2400" b="1" kern="0" dirty="0">
                <a:solidFill>
                  <a:schemeClr val="tx1"/>
                </a:solidFill>
                <a:latin typeface="Calibri" panose="020F0502020204030204" pitchFamily="34" charset="0"/>
                <a:cs typeface="Calibri" panose="020F0502020204030204" pitchFamily="34" charset="0"/>
              </a:endParaRPr>
            </a:p>
          </p:txBody>
        </p:sp>
        <p:pic>
          <p:nvPicPr>
            <p:cNvPr id="6" name="Image 5">
              <a:extLst>
                <a:ext uri="{FF2B5EF4-FFF2-40B4-BE49-F238E27FC236}">
                  <a16:creationId xmlns:a16="http://schemas.microsoft.com/office/drawing/2014/main" id="{2B00BBAA-B89A-1FFB-352E-2C7D34129C23}"/>
                </a:ext>
              </a:extLst>
            </p:cNvPr>
            <p:cNvPicPr>
              <a:picLocks noChangeAspect="1"/>
            </p:cNvPicPr>
            <p:nvPr/>
          </p:nvPicPr>
          <p:blipFill>
            <a:blip r:embed="rId5"/>
            <a:stretch>
              <a:fillRect/>
            </a:stretch>
          </p:blipFill>
          <p:spPr>
            <a:xfrm flipV="1">
              <a:off x="2290985" y="1847601"/>
              <a:ext cx="673735" cy="286385"/>
            </a:xfrm>
            <a:prstGeom prst="rect">
              <a:avLst/>
            </a:prstGeom>
          </p:spPr>
        </p:pic>
      </p:grpSp>
      <p:pic>
        <p:nvPicPr>
          <p:cNvPr id="20" name="Image 19" descr="Une image contenant texte, carte&#10;&#10;Description générée automatiquement">
            <a:extLst>
              <a:ext uri="{FF2B5EF4-FFF2-40B4-BE49-F238E27FC236}">
                <a16:creationId xmlns:a16="http://schemas.microsoft.com/office/drawing/2014/main" id="{53A742CA-E66F-ABA8-03E9-C8A7F8007F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9668" y="57015"/>
            <a:ext cx="3232671" cy="2110028"/>
          </a:xfrm>
          <a:prstGeom prst="rect">
            <a:avLst/>
          </a:prstGeom>
        </p:spPr>
      </p:pic>
    </p:spTree>
    <p:extLst>
      <p:ext uri="{BB962C8B-B14F-4D97-AF65-F5344CB8AC3E}">
        <p14:creationId xmlns:p14="http://schemas.microsoft.com/office/powerpoint/2010/main" val="4156541750"/>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blinds(horizontal)">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330449" y="2008717"/>
            <a:ext cx="9498939" cy="3727786"/>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24000" tIns="72000" rIns="576000" bIns="45720" anchor="ctr" anchorCtr="0" compatLnSpc="0">
            <a:noAutofit/>
          </a:bodyPr>
          <a:lstStyle/>
          <a:p>
            <a:pPr marL="285750" indent="-285750">
              <a:spcAft>
                <a:spcPts val="1200"/>
              </a:spcAft>
              <a:buClr>
                <a:srgbClr val="FF0000"/>
              </a:buClr>
              <a:buSzPct val="130000"/>
              <a:buFont typeface="Wingdings" pitchFamily="2" charset="2"/>
              <a:buChar char="Ø"/>
            </a:pPr>
            <a:r>
              <a:rPr lang="fr-FR" sz="2000" dirty="0">
                <a:effectLst/>
                <a:latin typeface="Calibri" panose="020F0502020204030204" pitchFamily="34" charset="0"/>
                <a:ea typeface="Times New Roman" panose="02020603050405020304" pitchFamily="18" charset="0"/>
              </a:rPr>
              <a:t>Le </a:t>
            </a:r>
            <a:r>
              <a:rPr lang="fr-FR" sz="2000" b="1" dirty="0">
                <a:effectLst/>
                <a:latin typeface="Calibri" panose="020F0502020204030204" pitchFamily="34" charset="0"/>
                <a:ea typeface="Times New Roman" panose="02020603050405020304" pitchFamily="18" charset="0"/>
              </a:rPr>
              <a:t>data </a:t>
            </a:r>
            <a:r>
              <a:rPr lang="fr-FR" sz="2000" b="1" dirty="0" err="1">
                <a:effectLst/>
                <a:latin typeface="Calibri" panose="020F0502020204030204" pitchFamily="34" charset="0"/>
                <a:ea typeface="Times New Roman" panose="02020603050405020304" pitchFamily="18" charset="0"/>
              </a:rPr>
              <a:t>lineage</a:t>
            </a:r>
            <a:r>
              <a:rPr lang="fr-FR" sz="2000" b="1" dirty="0">
                <a:effectLst/>
                <a:latin typeface="Calibri" panose="020F0502020204030204" pitchFamily="34" charset="0"/>
                <a:ea typeface="Times New Roman" panose="02020603050405020304" pitchFamily="18" charset="0"/>
              </a:rPr>
              <a:t> </a:t>
            </a:r>
            <a:r>
              <a:rPr lang="fr-FR" sz="2000" dirty="0">
                <a:effectLst/>
                <a:latin typeface="Calibri" panose="020F0502020204030204" pitchFamily="34" charset="0"/>
                <a:ea typeface="Times New Roman" panose="02020603050405020304" pitchFamily="18" charset="0"/>
              </a:rPr>
              <a:t>aidera à maintenir la </a:t>
            </a:r>
            <a:r>
              <a:rPr lang="fr-FR" sz="2000" b="1" i="1" dirty="0">
                <a:effectLst/>
                <a:latin typeface="Calibri" panose="020F0502020204030204" pitchFamily="34" charset="0"/>
                <a:ea typeface="Times New Roman" panose="02020603050405020304" pitchFamily="18" charset="0"/>
              </a:rPr>
              <a:t>DQ</a:t>
            </a:r>
            <a:r>
              <a:rPr lang="fr-FR" sz="2000" dirty="0">
                <a:effectLst/>
                <a:latin typeface="Calibri" panose="020F0502020204030204" pitchFamily="34" charset="0"/>
                <a:ea typeface="Times New Roman" panose="02020603050405020304" pitchFamily="18" charset="0"/>
              </a:rPr>
              <a:t> dans la durée ; il organise la distinction entre processus fournisseurs et consommateurs (</a:t>
            </a:r>
            <a:r>
              <a:rPr lang="fr-FR" i="1" dirty="0">
                <a:effectLst/>
                <a:latin typeface="Calibri" panose="020F0502020204030204" pitchFamily="34" charset="0"/>
                <a:ea typeface="Times New Roman" panose="02020603050405020304" pitchFamily="18" charset="0"/>
              </a:rPr>
              <a:t>cartographie de la donnée</a:t>
            </a:r>
            <a:r>
              <a:rPr lang="fr-FR" sz="2000" dirty="0">
                <a:effectLst/>
                <a:latin typeface="Calibri" panose="020F0502020204030204" pitchFamily="34" charset="0"/>
                <a:ea typeface="Times New Roman" panose="02020603050405020304" pitchFamily="18" charset="0"/>
              </a:rPr>
              <a:t>)</a:t>
            </a:r>
          </a:p>
          <a:p>
            <a:pPr>
              <a:spcAft>
                <a:spcPts val="1200"/>
              </a:spcAft>
              <a:buClr>
                <a:srgbClr val="FF0000"/>
              </a:buClr>
              <a:buSzPct val="130000"/>
            </a:pPr>
            <a:endParaRPr lang="fr-FR" sz="2000" dirty="0">
              <a:effectLst/>
              <a:latin typeface="Times New Roman" panose="02020603050405020304" pitchFamily="18" charset="0"/>
              <a:ea typeface="Times New Roman" panose="02020603050405020304" pitchFamily="18" charset="0"/>
            </a:endParaRPr>
          </a:p>
          <a:p>
            <a:pPr marL="285750" indent="-285750">
              <a:spcAft>
                <a:spcPts val="1200"/>
              </a:spcAft>
              <a:buClr>
                <a:srgbClr val="FF0000"/>
              </a:buClr>
              <a:buSzPct val="130000"/>
              <a:buFont typeface="Wingdings" pitchFamily="2" charset="2"/>
              <a:buChar char="Ø"/>
            </a:pPr>
            <a:r>
              <a:rPr lang="fr-FR" sz="2000" dirty="0">
                <a:effectLst/>
                <a:latin typeface="Calibri" panose="020F0502020204030204" pitchFamily="34" charset="0"/>
                <a:ea typeface="Times New Roman" panose="02020603050405020304" pitchFamily="18" charset="0"/>
              </a:rPr>
              <a:t>Le </a:t>
            </a:r>
            <a:r>
              <a:rPr lang="fr-FR" sz="2000" b="1" dirty="0">
                <a:effectLst/>
                <a:latin typeface="Calibri" panose="020F0502020204030204" pitchFamily="34" charset="0"/>
                <a:ea typeface="Times New Roman" panose="02020603050405020304" pitchFamily="18" charset="0"/>
              </a:rPr>
              <a:t>data </a:t>
            </a:r>
            <a:r>
              <a:rPr lang="fr-FR" sz="2000" b="1" dirty="0" err="1">
                <a:effectLst/>
                <a:latin typeface="Calibri" panose="020F0502020204030204" pitchFamily="34" charset="0"/>
                <a:ea typeface="Times New Roman" panose="02020603050405020304" pitchFamily="18" charset="0"/>
              </a:rPr>
              <a:t>lineage</a:t>
            </a:r>
            <a:r>
              <a:rPr lang="fr-FR" sz="2000" b="1" dirty="0">
                <a:effectLst/>
                <a:latin typeface="Calibri" panose="020F0502020204030204" pitchFamily="34" charset="0"/>
                <a:ea typeface="Times New Roman" panose="02020603050405020304" pitchFamily="18" charset="0"/>
              </a:rPr>
              <a:t> </a:t>
            </a:r>
            <a:r>
              <a:rPr lang="fr-FR" sz="2000" dirty="0">
                <a:effectLst/>
                <a:latin typeface="Calibri" panose="020F0502020204030204" pitchFamily="34" charset="0"/>
                <a:ea typeface="Times New Roman" panose="02020603050405020304" pitchFamily="18" charset="0"/>
              </a:rPr>
              <a:t>va renseigner sur l’origine (</a:t>
            </a:r>
            <a:r>
              <a:rPr lang="fr-FR" i="1" dirty="0">
                <a:effectLst/>
                <a:latin typeface="Calibri" panose="020F0502020204030204" pitchFamily="34" charset="0"/>
                <a:ea typeface="Times New Roman" panose="02020603050405020304" pitchFamily="18" charset="0"/>
              </a:rPr>
              <a:t>les traitements successifs appliqués et les différents usages finaux appliqués à une même donnée</a:t>
            </a:r>
            <a:r>
              <a:rPr lang="fr-FR" sz="2000" dirty="0">
                <a:effectLst/>
                <a:latin typeface="Calibri" panose="020F0502020204030204" pitchFamily="34" charset="0"/>
                <a:ea typeface="Times New Roman" panose="02020603050405020304" pitchFamily="18" charset="0"/>
              </a:rPr>
              <a:t>).</a:t>
            </a:r>
          </a:p>
          <a:p>
            <a:pPr marL="285750" indent="-285750">
              <a:spcAft>
                <a:spcPts val="1200"/>
              </a:spcAft>
              <a:buClr>
                <a:srgbClr val="FF0000"/>
              </a:buClr>
              <a:buSzPct val="130000"/>
              <a:buFont typeface="Wingdings" pitchFamily="2" charset="2"/>
              <a:buChar char="Ø"/>
            </a:pPr>
            <a:endParaRPr lang="fr-FR" sz="2000" dirty="0">
              <a:effectLst/>
              <a:latin typeface="Calibri" panose="020F0502020204030204" pitchFamily="34" charset="0"/>
              <a:ea typeface="Times New Roman" panose="02020603050405020304" pitchFamily="18" charset="0"/>
            </a:endParaRPr>
          </a:p>
          <a:p>
            <a:pPr marL="285750" indent="-285750">
              <a:spcAft>
                <a:spcPts val="1200"/>
              </a:spcAft>
              <a:buClr>
                <a:srgbClr val="FF0000"/>
              </a:buClr>
              <a:buSzPct val="130000"/>
              <a:buFont typeface="Wingdings" pitchFamily="2" charset="2"/>
              <a:buChar char="Ø"/>
            </a:pPr>
            <a:r>
              <a:rPr lang="fr-FR" sz="2000" dirty="0">
                <a:effectLst/>
                <a:latin typeface="Calibri" panose="020F0502020204030204" pitchFamily="34" charset="0"/>
                <a:ea typeface="Times New Roman" panose="02020603050405020304" pitchFamily="18" charset="0"/>
              </a:rPr>
              <a:t> La</a:t>
            </a:r>
            <a:r>
              <a:rPr lang="fr-FR" sz="2000" b="1" dirty="0">
                <a:effectLst/>
                <a:latin typeface="Calibri" panose="020F0502020204030204" pitchFamily="34" charset="0"/>
                <a:ea typeface="Times New Roman" panose="02020603050405020304" pitchFamily="18" charset="0"/>
              </a:rPr>
              <a:t> </a:t>
            </a:r>
            <a:r>
              <a:rPr lang="fr-FR" sz="2000" dirty="0">
                <a:effectLst/>
                <a:latin typeface="Calibri" panose="020F0502020204030204" pitchFamily="34" charset="0"/>
                <a:ea typeface="Times New Roman" panose="02020603050405020304" pitchFamily="18" charset="0"/>
              </a:rPr>
              <a:t>donnée pourra donc être tracée et son exactitude pourra être justifiée (</a:t>
            </a:r>
            <a:r>
              <a:rPr lang="fr-FR" i="1" dirty="0">
                <a:effectLst/>
                <a:latin typeface="Calibri" panose="020F0502020204030204" pitchFamily="34" charset="0"/>
                <a:ea typeface="Times New Roman" panose="02020603050405020304" pitchFamily="18" charset="0"/>
              </a:rPr>
              <a:t>pilier de la stratégie de </a:t>
            </a:r>
            <a:r>
              <a:rPr lang="fr-FR" b="1" i="1" dirty="0">
                <a:effectLst/>
                <a:latin typeface="Calibri" panose="020F0502020204030204" pitchFamily="34" charset="0"/>
                <a:ea typeface="Times New Roman" panose="02020603050405020304" pitchFamily="18" charset="0"/>
              </a:rPr>
              <a:t>DQ</a:t>
            </a:r>
            <a:r>
              <a:rPr lang="fr-FR" sz="2000" dirty="0">
                <a:effectLst/>
                <a:latin typeface="Calibri" panose="020F0502020204030204" pitchFamily="34" charset="0"/>
                <a:ea typeface="Times New Roman" panose="02020603050405020304" pitchFamily="18" charset="0"/>
              </a:rPr>
              <a:t>).</a:t>
            </a:r>
            <a:endParaRPr lang="fr-FR" sz="2000" dirty="0">
              <a:effectLst/>
              <a:latin typeface="Times New Roman" panose="02020603050405020304" pitchFamily="18" charset="0"/>
              <a:ea typeface="Times New Roman" panose="02020603050405020304" pitchFamily="18" charset="0"/>
            </a:endParaRPr>
          </a:p>
        </p:txBody>
      </p:sp>
      <p:sp>
        <p:nvSpPr>
          <p:cNvPr id="9" name="Slide Number Placeholder 5">
            <a:extLst>
              <a:ext uri="{FF2B5EF4-FFF2-40B4-BE49-F238E27FC236}">
                <a16:creationId xmlns:a16="http://schemas.microsoft.com/office/drawing/2014/main" id="{3430B3DA-6C7B-684A-9E9F-0F8644254A22}"/>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latin typeface="Calibri" panose="020F0502020204030204" pitchFamily="34" charset="0"/>
                <a:cs typeface="Calibri" panose="020F0502020204030204" pitchFamily="34" charset="0"/>
              </a:rPr>
              <a:t>T </a:t>
            </a:r>
            <a:fld id="{D57F1E4F-1CFF-5643-939E-217C01CDF565}" type="slidenum">
              <a:rPr lang="en-US" smtClean="0">
                <a:latin typeface="Calibri" panose="020F0502020204030204" pitchFamily="34" charset="0"/>
                <a:cs typeface="Calibri" panose="020F0502020204030204" pitchFamily="34" charset="0"/>
              </a:rPr>
              <a:pPr/>
              <a:t>23</a:t>
            </a:fld>
            <a:endParaRPr lang="en-US" dirty="0">
              <a:latin typeface="Calibri" panose="020F0502020204030204" pitchFamily="34" charset="0"/>
              <a:cs typeface="Calibri" panose="020F0502020204030204" pitchFamily="34" charset="0"/>
            </a:endParaRPr>
          </a:p>
        </p:txBody>
      </p:sp>
      <p:sp>
        <p:nvSpPr>
          <p:cNvPr id="10" name="Footer Placeholder 4">
            <a:extLst>
              <a:ext uri="{FF2B5EF4-FFF2-40B4-BE49-F238E27FC236}">
                <a16:creationId xmlns:a16="http://schemas.microsoft.com/office/drawing/2014/main" id="{478159C1-F40C-F941-9189-52938F35F904}"/>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latin typeface="Calibri" panose="020F0502020204030204" pitchFamily="34" charset="0"/>
                <a:cs typeface="Calibri" panose="020F0502020204030204" pitchFamily="34" charset="0"/>
              </a:rPr>
              <a:t>Data  Governance</a:t>
            </a:r>
            <a:endParaRPr lang="en-US" dirty="0">
              <a:latin typeface="Calibri" panose="020F0502020204030204" pitchFamily="34" charset="0"/>
              <a:cs typeface="Calibri" panose="020F0502020204030204" pitchFamily="34" charset="0"/>
            </a:endParaRPr>
          </a:p>
        </p:txBody>
      </p:sp>
      <p:sp>
        <p:nvSpPr>
          <p:cNvPr id="4" name="Titre 1">
            <a:extLst>
              <a:ext uri="{FF2B5EF4-FFF2-40B4-BE49-F238E27FC236}">
                <a16:creationId xmlns:a16="http://schemas.microsoft.com/office/drawing/2014/main" id="{63702907-2384-46CA-8FFE-39516F3FF02A}"/>
              </a:ext>
            </a:extLst>
          </p:cNvPr>
          <p:cNvSpPr txBox="1">
            <a:spLocks/>
          </p:cNvSpPr>
          <p:nvPr/>
        </p:nvSpPr>
        <p:spPr bwMode="auto">
          <a:xfrm>
            <a:off x="6152149" y="978176"/>
            <a:ext cx="677421" cy="501848"/>
          </a:xfrm>
          <a:prstGeom prst="snip2SameRect">
            <a:avLst/>
          </a:prstGeom>
          <a:noFill/>
        </p:spPr>
        <p:txBody>
          <a:bodyPr wrap="none" rtlCol="0">
            <a:spAutoFit/>
          </a:bodyPr>
          <a:lstStyle>
            <a:defPPr>
              <a:defRPr lang="en-US"/>
            </a:defPPr>
            <a:lvl1pPr marL="342900" indent="-342900">
              <a:spcBef>
                <a:spcPct val="0"/>
              </a:spcBef>
              <a:buClr>
                <a:srgbClr val="FF0000"/>
              </a:buClr>
              <a:buSzPct val="150000"/>
              <a:buFont typeface="Wingdings" pitchFamily="2" charset="2"/>
              <a:buChar char="v"/>
              <a:defRPr sz="2400" b="1" baseline="0">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endParaRPr lang="en-US" dirty="0"/>
          </a:p>
        </p:txBody>
      </p:sp>
      <p:grpSp>
        <p:nvGrpSpPr>
          <p:cNvPr id="12" name="Groupe 11">
            <a:extLst>
              <a:ext uri="{FF2B5EF4-FFF2-40B4-BE49-F238E27FC236}">
                <a16:creationId xmlns:a16="http://schemas.microsoft.com/office/drawing/2014/main" id="{F9C75D4A-E0C9-D3A6-D4A5-D429B0514C46}"/>
              </a:ext>
            </a:extLst>
          </p:cNvPr>
          <p:cNvGrpSpPr/>
          <p:nvPr/>
        </p:nvGrpSpPr>
        <p:grpSpPr>
          <a:xfrm>
            <a:off x="1492866" y="214725"/>
            <a:ext cx="5667955" cy="489919"/>
            <a:chOff x="1379050" y="223686"/>
            <a:chExt cx="3962531" cy="489919"/>
          </a:xfrm>
        </p:grpSpPr>
        <p:sp>
          <p:nvSpPr>
            <p:cNvPr id="13" name="Rectangle 2">
              <a:extLst>
                <a:ext uri="{FF2B5EF4-FFF2-40B4-BE49-F238E27FC236}">
                  <a16:creationId xmlns:a16="http://schemas.microsoft.com/office/drawing/2014/main" id="{84B2B6CB-ED2A-0A4E-C356-31CC03FCA61E}"/>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4" name="Image 13">
              <a:extLst>
                <a:ext uri="{FF2B5EF4-FFF2-40B4-BE49-F238E27FC236}">
                  <a16:creationId xmlns:a16="http://schemas.microsoft.com/office/drawing/2014/main" id="{E3F3168E-B3DD-742E-1692-205B6BACE4A2}"/>
                </a:ext>
              </a:extLst>
            </p:cNvPr>
            <p:cNvPicPr>
              <a:picLocks noChangeAspect="1"/>
            </p:cNvPicPr>
            <p:nvPr/>
          </p:nvPicPr>
          <p:blipFill>
            <a:blip r:embed="rId3"/>
            <a:stretch>
              <a:fillRect/>
            </a:stretch>
          </p:blipFill>
          <p:spPr>
            <a:xfrm>
              <a:off x="1379050" y="315036"/>
              <a:ext cx="759460" cy="270510"/>
            </a:xfrm>
            <a:prstGeom prst="rect">
              <a:avLst/>
            </a:prstGeom>
          </p:spPr>
        </p:pic>
      </p:grpSp>
      <p:grpSp>
        <p:nvGrpSpPr>
          <p:cNvPr id="3" name="Groupe 2">
            <a:extLst>
              <a:ext uri="{FF2B5EF4-FFF2-40B4-BE49-F238E27FC236}">
                <a16:creationId xmlns:a16="http://schemas.microsoft.com/office/drawing/2014/main" id="{DEA56B64-90A5-69EC-19A2-F7CA2A36FF5B}"/>
              </a:ext>
            </a:extLst>
          </p:cNvPr>
          <p:cNvGrpSpPr/>
          <p:nvPr/>
        </p:nvGrpSpPr>
        <p:grpSpPr>
          <a:xfrm>
            <a:off x="1862614" y="1024015"/>
            <a:ext cx="6639359" cy="461665"/>
            <a:chOff x="1862614" y="1024015"/>
            <a:chExt cx="6639359" cy="461665"/>
          </a:xfrm>
        </p:grpSpPr>
        <p:sp>
          <p:nvSpPr>
            <p:cNvPr id="17" name="ZoneTexte 16">
              <a:extLst>
                <a:ext uri="{FF2B5EF4-FFF2-40B4-BE49-F238E27FC236}">
                  <a16:creationId xmlns:a16="http://schemas.microsoft.com/office/drawing/2014/main" id="{64CCDC96-8B96-2492-98D4-18C3877FB9C7}"/>
                </a:ext>
              </a:extLst>
            </p:cNvPr>
            <p:cNvSpPr txBox="1"/>
            <p:nvPr/>
          </p:nvSpPr>
          <p:spPr>
            <a:xfrm>
              <a:off x="2703990" y="1024015"/>
              <a:ext cx="5797983" cy="461665"/>
            </a:xfrm>
            <a:prstGeom prst="rect">
              <a:avLst/>
            </a:prstGeom>
            <a:noFill/>
          </p:spPr>
          <p:txBody>
            <a:bodyPr wrap="square" rtlCol="0">
              <a:spAutoFit/>
            </a:bodyPr>
            <a:lstStyle>
              <a:lvl1pPr marL="342900" indent="-342900">
                <a:spcBef>
                  <a:spcPct val="0"/>
                </a:spcBef>
                <a:buClr>
                  <a:srgbClr val="FF0000"/>
                </a:buClr>
                <a:buSzPct val="150000"/>
                <a:buFont typeface="Wingdings" pitchFamily="2" charset="2"/>
                <a:buChar char="v"/>
                <a:defRPr sz="2400" b="1" baseline="0">
                  <a:latin typeface="Calibri" panose="020F0502020204030204" pitchFamily="34" charset="0"/>
                  <a:cs typeface="Calibri" panose="020F050202020403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indent="0">
                <a:buNone/>
              </a:pPr>
              <a:r>
                <a:rPr lang="en-US" dirty="0"/>
                <a:t> Data Lineage et Data Quality</a:t>
              </a:r>
              <a:endParaRPr lang="fr-FR" dirty="0"/>
            </a:p>
          </p:txBody>
        </p:sp>
        <p:pic>
          <p:nvPicPr>
            <p:cNvPr id="2" name="Image 1">
              <a:extLst>
                <a:ext uri="{FF2B5EF4-FFF2-40B4-BE49-F238E27FC236}">
                  <a16:creationId xmlns:a16="http://schemas.microsoft.com/office/drawing/2014/main" id="{BCFE0373-23C6-2660-709A-5187B21609E3}"/>
                </a:ext>
              </a:extLst>
            </p:cNvPr>
            <p:cNvPicPr>
              <a:picLocks noChangeAspect="1"/>
            </p:cNvPicPr>
            <p:nvPr/>
          </p:nvPicPr>
          <p:blipFill>
            <a:blip r:embed="rId4"/>
            <a:stretch>
              <a:fillRect/>
            </a:stretch>
          </p:blipFill>
          <p:spPr>
            <a:xfrm>
              <a:off x="1862614" y="1121497"/>
              <a:ext cx="935670" cy="266700"/>
            </a:xfrm>
            <a:prstGeom prst="rect">
              <a:avLst/>
            </a:prstGeom>
          </p:spPr>
        </p:pic>
      </p:grpSp>
    </p:spTree>
    <p:extLst>
      <p:ext uri="{BB962C8B-B14F-4D97-AF65-F5344CB8AC3E}">
        <p14:creationId xmlns:p14="http://schemas.microsoft.com/office/powerpoint/2010/main" val="403967483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vertic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blinds(vertical)">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3A438B33-48A1-4481-9070-460433B87AA2}"/>
              </a:ext>
            </a:extLst>
          </p:cNvPr>
          <p:cNvPicPr/>
          <p:nvPr/>
        </p:nvPicPr>
        <p:blipFill>
          <a:blip r:embed="rId3"/>
          <a:stretch>
            <a:fillRect/>
          </a:stretch>
        </p:blipFill>
        <p:spPr>
          <a:xfrm>
            <a:off x="8617921" y="69072"/>
            <a:ext cx="3494567" cy="2253679"/>
          </a:xfrm>
          <a:prstGeom prst="rect">
            <a:avLst/>
          </a:prstGeom>
        </p:spPr>
      </p:pic>
      <p:sp>
        <p:nvSpPr>
          <p:cNvPr id="10" name="Slide Number Placeholder 5">
            <a:extLst>
              <a:ext uri="{FF2B5EF4-FFF2-40B4-BE49-F238E27FC236}">
                <a16:creationId xmlns:a16="http://schemas.microsoft.com/office/drawing/2014/main" id="{E9B56D42-851F-B24F-A5AD-946CDBE1EBC2}"/>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24</a:t>
            </a:fld>
            <a:endParaRPr lang="en-US" dirty="0"/>
          </a:p>
        </p:txBody>
      </p:sp>
      <p:sp>
        <p:nvSpPr>
          <p:cNvPr id="11" name="Footer Placeholder 4">
            <a:extLst>
              <a:ext uri="{FF2B5EF4-FFF2-40B4-BE49-F238E27FC236}">
                <a16:creationId xmlns:a16="http://schemas.microsoft.com/office/drawing/2014/main" id="{92E04942-2E72-BE45-A189-B9C5D77F43C3}"/>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sp>
        <p:nvSpPr>
          <p:cNvPr id="4" name="Rectangle 3">
            <a:extLst>
              <a:ext uri="{FF2B5EF4-FFF2-40B4-BE49-F238E27FC236}">
                <a16:creationId xmlns:a16="http://schemas.microsoft.com/office/drawing/2014/main" id="{CB2F16B7-6353-8545-84F1-E63E47B259DD}"/>
              </a:ext>
            </a:extLst>
          </p:cNvPr>
          <p:cNvSpPr/>
          <p:nvPr/>
        </p:nvSpPr>
        <p:spPr>
          <a:xfrm>
            <a:off x="2036027" y="2122461"/>
            <a:ext cx="10000166" cy="4196020"/>
          </a:xfrm>
          <a:prstGeom prst="rect">
            <a:avLst/>
          </a:prstGeom>
        </p:spPr>
        <p:txBody>
          <a:bodyPr wrap="square">
            <a:spAutoFit/>
          </a:bodyPr>
          <a:lstStyle/>
          <a:p>
            <a:pPr marL="342900" indent="-342900">
              <a:spcBef>
                <a:spcPts val="360"/>
              </a:spcBef>
              <a:spcAft>
                <a:spcPts val="600"/>
              </a:spcAft>
              <a:buClr>
                <a:srgbClr val="FF0000"/>
              </a:buClr>
              <a:buSzPct val="130000"/>
              <a:buFont typeface="Wingdings" pitchFamily="2" charset="2"/>
              <a:buChar char="q"/>
              <a:defRPr sz="1800" b="0" i="0" u="none" strike="noStrike" kern="0" cap="none" spc="0" baseline="0">
                <a:solidFill>
                  <a:srgbClr val="000000"/>
                </a:solidFill>
                <a:uFillTx/>
              </a:defRPr>
            </a:pPr>
            <a:r>
              <a:rPr lang="fr-FR" sz="2000" b="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Qu'est-ce que le Data Curation</a:t>
            </a:r>
          </a:p>
          <a:p>
            <a:pPr marL="800100" lvl="1" indent="-342900">
              <a:spcBef>
                <a:spcPts val="360"/>
              </a:spcBef>
              <a:spcAft>
                <a:spcPts val="600"/>
              </a:spcAft>
              <a:buClr>
                <a:srgbClr val="FF0000"/>
              </a:buClr>
              <a:buSzPct val="10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C’est l’art de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conserver la valeur des données</a:t>
            </a:r>
          </a:p>
          <a:p>
            <a:pPr marL="342900" indent="-342900">
              <a:spcBef>
                <a:spcPts val="360"/>
              </a:spcBef>
              <a:spcAft>
                <a:spcPts val="600"/>
              </a:spcAft>
              <a:buClr>
                <a:srgbClr val="FF0000"/>
              </a:buClr>
              <a:buSzPct val="130000"/>
              <a:buFont typeface="Wingdings" pitchFamily="2" charset="2"/>
              <a:buChar char="q"/>
              <a:defRPr sz="1800" b="0" i="0" u="none" strike="noStrike" kern="0" cap="none" spc="0" baseline="0">
                <a:solidFill>
                  <a:srgbClr val="000000"/>
                </a:solidFill>
                <a:uFillTx/>
              </a:defRPr>
            </a:pPr>
            <a:r>
              <a:rPr lang="fr-FR" sz="2000" b="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Pour ce faire</a:t>
            </a:r>
          </a:p>
          <a:p>
            <a:pPr marL="800100" lvl="1" indent="-342900">
              <a:spcBef>
                <a:spcPts val="360"/>
              </a:spcBef>
              <a:spcAft>
                <a:spcPts val="600"/>
              </a:spcAft>
              <a:buClr>
                <a:srgbClr val="FF0000"/>
              </a:buClr>
              <a:buSzPct val="10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Recueillir des données auprès de nombreuses sources différentes</a:t>
            </a:r>
          </a:p>
          <a:p>
            <a:pPr marL="800100" lvl="1" indent="-342900">
              <a:spcBef>
                <a:spcPts val="360"/>
              </a:spcBef>
              <a:spcAft>
                <a:spcPts val="600"/>
              </a:spcAft>
              <a:buClr>
                <a:srgbClr val="FF0000"/>
              </a:buClr>
              <a:buSzPct val="10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Les regrouper et les intégrer dans une source d'information</a:t>
            </a:r>
          </a:p>
          <a:p>
            <a:pPr marL="895350" lvl="1" indent="-398463">
              <a:spcBef>
                <a:spcPts val="360"/>
              </a:spcBef>
              <a:spcAft>
                <a:spcPts val="600"/>
              </a:spcAft>
              <a:buClr>
                <a:srgbClr val="FF0000"/>
              </a:buClr>
              <a:buSzPct val="10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Les données sont annotées, étiquetées, présentées et publiées pour être conservées et réutilisées </a:t>
            </a:r>
          </a:p>
          <a:p>
            <a:pPr marL="342900" indent="-342900">
              <a:spcBef>
                <a:spcPts val="360"/>
              </a:spcBef>
              <a:spcAft>
                <a:spcPts val="600"/>
              </a:spcAft>
              <a:buClr>
                <a:srgbClr val="FF0000"/>
              </a:buClr>
              <a:buSzPct val="130000"/>
              <a:buFont typeface="Wingdings" pitchFamily="2" charset="2"/>
              <a:buChar char="q"/>
              <a:defRPr sz="1800" b="0" i="0" u="none" strike="noStrike" kern="0" cap="none" spc="0" baseline="0">
                <a:solidFill>
                  <a:srgbClr val="000000"/>
                </a:solidFill>
                <a:uFillTx/>
              </a:defRPr>
            </a:pPr>
            <a:r>
              <a:rPr lang="fr-FR" sz="2000" b="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Objectif</a:t>
            </a:r>
          </a:p>
          <a:p>
            <a:pPr marL="800100" lvl="1" indent="-342900">
              <a:spcBef>
                <a:spcPts val="360"/>
              </a:spcBef>
              <a:spcAft>
                <a:spcPts val="600"/>
              </a:spcAft>
              <a:buClr>
                <a:srgbClr val="FF0000"/>
              </a:buClr>
              <a:buSzPct val="10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Conserver la valeur des données</a:t>
            </a:r>
          </a:p>
          <a:p>
            <a:pPr marL="800100" lvl="1" indent="-342900">
              <a:spcBef>
                <a:spcPts val="360"/>
              </a:spcBef>
              <a:spcAft>
                <a:spcPts val="600"/>
              </a:spcAft>
              <a:buClr>
                <a:srgbClr val="FF0000"/>
              </a:buClr>
              <a:buSzPct val="10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 réutiliser dans le plus grand nombre possible d'applications métier</a:t>
            </a:r>
          </a:p>
        </p:txBody>
      </p:sp>
      <p:grpSp>
        <p:nvGrpSpPr>
          <p:cNvPr id="3" name="Groupe 2">
            <a:extLst>
              <a:ext uri="{FF2B5EF4-FFF2-40B4-BE49-F238E27FC236}">
                <a16:creationId xmlns:a16="http://schemas.microsoft.com/office/drawing/2014/main" id="{598A03B5-99D2-AF25-E262-64E611A8A510}"/>
              </a:ext>
            </a:extLst>
          </p:cNvPr>
          <p:cNvGrpSpPr/>
          <p:nvPr/>
        </p:nvGrpSpPr>
        <p:grpSpPr>
          <a:xfrm>
            <a:off x="1492866" y="214725"/>
            <a:ext cx="5667955" cy="489919"/>
            <a:chOff x="1379050" y="223686"/>
            <a:chExt cx="3962531" cy="489919"/>
          </a:xfrm>
        </p:grpSpPr>
        <p:sp>
          <p:nvSpPr>
            <p:cNvPr id="5" name="Rectangle 2">
              <a:extLst>
                <a:ext uri="{FF2B5EF4-FFF2-40B4-BE49-F238E27FC236}">
                  <a16:creationId xmlns:a16="http://schemas.microsoft.com/office/drawing/2014/main" id="{60D11712-9071-9103-AE8B-01B596B7F6E1}"/>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6" name="Image 5">
              <a:extLst>
                <a:ext uri="{FF2B5EF4-FFF2-40B4-BE49-F238E27FC236}">
                  <a16:creationId xmlns:a16="http://schemas.microsoft.com/office/drawing/2014/main" id="{1C3F5298-CB1C-16A3-2B5D-3D733067B1D4}"/>
                </a:ext>
              </a:extLst>
            </p:cNvPr>
            <p:cNvPicPr>
              <a:picLocks noChangeAspect="1"/>
            </p:cNvPicPr>
            <p:nvPr/>
          </p:nvPicPr>
          <p:blipFill>
            <a:blip r:embed="rId4"/>
            <a:stretch>
              <a:fillRect/>
            </a:stretch>
          </p:blipFill>
          <p:spPr>
            <a:xfrm>
              <a:off x="1379050" y="315036"/>
              <a:ext cx="759460" cy="270510"/>
            </a:xfrm>
            <a:prstGeom prst="rect">
              <a:avLst/>
            </a:prstGeom>
          </p:spPr>
        </p:pic>
      </p:grpSp>
      <p:grpSp>
        <p:nvGrpSpPr>
          <p:cNvPr id="8" name="Groupe 7">
            <a:extLst>
              <a:ext uri="{FF2B5EF4-FFF2-40B4-BE49-F238E27FC236}">
                <a16:creationId xmlns:a16="http://schemas.microsoft.com/office/drawing/2014/main" id="{295C2B75-6CB3-27C1-0A6F-26AC95079006}"/>
              </a:ext>
            </a:extLst>
          </p:cNvPr>
          <p:cNvGrpSpPr/>
          <p:nvPr/>
        </p:nvGrpSpPr>
        <p:grpSpPr>
          <a:xfrm>
            <a:off x="1717602" y="1038957"/>
            <a:ext cx="4247263" cy="489919"/>
            <a:chOff x="1202036" y="1140684"/>
            <a:chExt cx="3646393" cy="489919"/>
          </a:xfrm>
        </p:grpSpPr>
        <p:sp>
          <p:nvSpPr>
            <p:cNvPr id="2" name="Rectangle 2">
              <a:extLst>
                <a:ext uri="{FF2B5EF4-FFF2-40B4-BE49-F238E27FC236}">
                  <a16:creationId xmlns:a16="http://schemas.microsoft.com/office/drawing/2014/main" id="{ABC40B85-BDBB-A754-6CD9-21E8DEB793F2}"/>
                </a:ext>
              </a:extLst>
            </p:cNvPr>
            <p:cNvSpPr txBox="1">
              <a:spLocks noChangeArrowheads="1"/>
            </p:cNvSpPr>
            <p:nvPr/>
          </p:nvSpPr>
          <p:spPr>
            <a:xfrm>
              <a:off x="1616533" y="1140684"/>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itchFamily="34"/>
                  <a:cs typeface="Calibri" pitchFamily="34"/>
                </a:rPr>
                <a:t>  Data Curation</a:t>
              </a:r>
              <a:br>
                <a:rPr lang="en-US" sz="2800" b="1" kern="0" dirty="0">
                  <a:solidFill>
                    <a:schemeClr val="tx1"/>
                  </a:solidFill>
                  <a:latin typeface="Calibri" pitchFamily="34"/>
                  <a:cs typeface="Calibri" pitchFamily="34"/>
                </a:rPr>
              </a:br>
              <a:endParaRPr lang="en-US" sz="2800" b="1" i="1" dirty="0">
                <a:solidFill>
                  <a:srgbClr val="0432FF"/>
                </a:solidFill>
                <a:latin typeface="+mn-lt"/>
                <a:ea typeface="+mn-ea"/>
                <a:cs typeface="+mn-cs"/>
              </a:endParaRPr>
            </a:p>
          </p:txBody>
        </p:sp>
        <p:pic>
          <p:nvPicPr>
            <p:cNvPr id="7" name="Image 6">
              <a:extLst>
                <a:ext uri="{FF2B5EF4-FFF2-40B4-BE49-F238E27FC236}">
                  <a16:creationId xmlns:a16="http://schemas.microsoft.com/office/drawing/2014/main" id="{44340061-761A-BAB7-FC4F-4D8843FA462D}"/>
                </a:ext>
              </a:extLst>
            </p:cNvPr>
            <p:cNvPicPr>
              <a:picLocks noChangeAspect="1"/>
            </p:cNvPicPr>
            <p:nvPr/>
          </p:nvPicPr>
          <p:blipFill>
            <a:blip r:embed="rId5"/>
            <a:stretch>
              <a:fillRect/>
            </a:stretch>
          </p:blipFill>
          <p:spPr>
            <a:xfrm>
              <a:off x="1202036" y="1238005"/>
              <a:ext cx="581660" cy="295275"/>
            </a:xfrm>
            <a:prstGeom prst="rect">
              <a:avLst/>
            </a:prstGeom>
          </p:spPr>
        </p:pic>
      </p:grpSp>
    </p:spTree>
    <p:extLst>
      <p:ext uri="{BB962C8B-B14F-4D97-AF65-F5344CB8AC3E}">
        <p14:creationId xmlns:p14="http://schemas.microsoft.com/office/powerpoint/2010/main" val="368098770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vertical)">
                                      <p:cBhvr>
                                        <p:cTn id="7" dur="500"/>
                                        <p:tgtEl>
                                          <p:spTgt spid="4">
                                            <p:txEl>
                                              <p:pRg st="0" end="0"/>
                                            </p:txEl>
                                          </p:spTgt>
                                        </p:tgtEl>
                                      </p:cBhvr>
                                    </p:animEffect>
                                  </p:childTnLst>
                                </p:cTn>
                              </p:par>
                              <p:par>
                                <p:cTn id="8" presetID="3" presetClass="entr" presetSubtype="5"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vertical)">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vertical)">
                                      <p:cBhvr>
                                        <p:cTn id="15" dur="500"/>
                                        <p:tgtEl>
                                          <p:spTgt spid="4">
                                            <p:txEl>
                                              <p:pRg st="2" end="2"/>
                                            </p:txEl>
                                          </p:spTgt>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vertical)">
                                      <p:cBhvr>
                                        <p:cTn id="18" dur="500"/>
                                        <p:tgtEl>
                                          <p:spTgt spid="4">
                                            <p:txEl>
                                              <p:pRg st="3" end="3"/>
                                            </p:txEl>
                                          </p:spTgt>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vertical)">
                                      <p:cBhvr>
                                        <p:cTn id="21" dur="500"/>
                                        <p:tgtEl>
                                          <p:spTgt spid="4">
                                            <p:txEl>
                                              <p:pRg st="4" end="4"/>
                                            </p:txEl>
                                          </p:spTgt>
                                        </p:tgtEl>
                                      </p:cBhvr>
                                    </p:animEffect>
                                  </p:childTnLst>
                                </p:cTn>
                              </p:par>
                              <p:par>
                                <p:cTn id="22" presetID="3" presetClass="entr" presetSubtype="5"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vertical)">
                                      <p:cBhvr>
                                        <p:cTn id="24" dur="500"/>
                                        <p:tgtEl>
                                          <p:spTgt spid="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blinds(vertical)">
                                      <p:cBhvr>
                                        <p:cTn id="29" dur="500"/>
                                        <p:tgtEl>
                                          <p:spTgt spid="4">
                                            <p:txEl>
                                              <p:pRg st="6" end="6"/>
                                            </p:txEl>
                                          </p:spTgt>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blinds(vertical)">
                                      <p:cBhvr>
                                        <p:cTn id="32" dur="500"/>
                                        <p:tgtEl>
                                          <p:spTgt spid="4">
                                            <p:txEl>
                                              <p:pRg st="7" end="7"/>
                                            </p:txEl>
                                          </p:spTgt>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blinds(vertical)">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49CA7F4A-CBDD-E14B-8907-65924671A76F}"/>
              </a:ext>
            </a:extLst>
          </p:cNvPr>
          <p:cNvSpPr>
            <a:spLocks noGrp="1"/>
          </p:cNvSpPr>
          <p:nvPr>
            <p:ph type="sldNum" sz="quarter" idx="4"/>
          </p:nvPr>
        </p:nvSpPr>
        <p:spPr>
          <a:xfrm>
            <a:off x="686696" y="240089"/>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25</a:t>
            </a:fld>
            <a:endParaRPr lang="en-US" dirty="0"/>
          </a:p>
        </p:txBody>
      </p:sp>
      <p:sp>
        <p:nvSpPr>
          <p:cNvPr id="11" name="Footer Placeholder 4">
            <a:extLst>
              <a:ext uri="{FF2B5EF4-FFF2-40B4-BE49-F238E27FC236}">
                <a16:creationId xmlns:a16="http://schemas.microsoft.com/office/drawing/2014/main" id="{F4AAF15A-2CC6-3642-99CC-F93E1B0141A9}"/>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pic>
        <p:nvPicPr>
          <p:cNvPr id="13" name="Picture 2">
            <a:extLst>
              <a:ext uri="{FF2B5EF4-FFF2-40B4-BE49-F238E27FC236}">
                <a16:creationId xmlns:a16="http://schemas.microsoft.com/office/drawing/2014/main" id="{62394E94-F2D8-6541-B134-A26B72FC3BE4}"/>
              </a:ext>
            </a:extLst>
          </p:cNvPr>
          <p:cNvPicPr>
            <a:picLocks noChangeAspect="1"/>
          </p:cNvPicPr>
          <p:nvPr/>
        </p:nvPicPr>
        <p:blipFill>
          <a:blip r:embed="rId3">
            <a:lum/>
            <a:alphaModFix/>
          </a:blip>
          <a:srcRect/>
          <a:stretch>
            <a:fillRect/>
          </a:stretch>
        </p:blipFill>
        <p:spPr>
          <a:xfrm>
            <a:off x="9559873" y="79512"/>
            <a:ext cx="2557886" cy="1701868"/>
          </a:xfrm>
          <a:prstGeom prst="rect">
            <a:avLst/>
          </a:prstGeom>
          <a:noFill/>
          <a:ln cap="flat">
            <a:noFill/>
          </a:ln>
        </p:spPr>
      </p:pic>
      <p:grpSp>
        <p:nvGrpSpPr>
          <p:cNvPr id="3" name="Groupe 2">
            <a:extLst>
              <a:ext uri="{FF2B5EF4-FFF2-40B4-BE49-F238E27FC236}">
                <a16:creationId xmlns:a16="http://schemas.microsoft.com/office/drawing/2014/main" id="{3D88DB8E-7083-E3AA-6F90-C9756AA51E11}"/>
              </a:ext>
            </a:extLst>
          </p:cNvPr>
          <p:cNvGrpSpPr/>
          <p:nvPr/>
        </p:nvGrpSpPr>
        <p:grpSpPr>
          <a:xfrm>
            <a:off x="1492866" y="214725"/>
            <a:ext cx="5667955" cy="489919"/>
            <a:chOff x="1379050" y="223686"/>
            <a:chExt cx="3962531" cy="489919"/>
          </a:xfrm>
        </p:grpSpPr>
        <p:sp>
          <p:nvSpPr>
            <p:cNvPr id="5" name="Rectangle 2">
              <a:extLst>
                <a:ext uri="{FF2B5EF4-FFF2-40B4-BE49-F238E27FC236}">
                  <a16:creationId xmlns:a16="http://schemas.microsoft.com/office/drawing/2014/main" id="{34435B5D-DDB5-A304-B863-ACDEC5A934DB}"/>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6" name="Image 5">
              <a:extLst>
                <a:ext uri="{FF2B5EF4-FFF2-40B4-BE49-F238E27FC236}">
                  <a16:creationId xmlns:a16="http://schemas.microsoft.com/office/drawing/2014/main" id="{CAD65EA1-51CF-B5AF-7FAB-6C9EA723528F}"/>
                </a:ext>
              </a:extLst>
            </p:cNvPr>
            <p:cNvPicPr>
              <a:picLocks noChangeAspect="1"/>
            </p:cNvPicPr>
            <p:nvPr/>
          </p:nvPicPr>
          <p:blipFill>
            <a:blip r:embed="rId4"/>
            <a:stretch>
              <a:fillRect/>
            </a:stretch>
          </p:blipFill>
          <p:spPr>
            <a:xfrm>
              <a:off x="1379050" y="315036"/>
              <a:ext cx="759460" cy="270510"/>
            </a:xfrm>
            <a:prstGeom prst="rect">
              <a:avLst/>
            </a:prstGeom>
          </p:spPr>
        </p:pic>
      </p:grpSp>
      <p:grpSp>
        <p:nvGrpSpPr>
          <p:cNvPr id="8" name="Groupe 7">
            <a:extLst>
              <a:ext uri="{FF2B5EF4-FFF2-40B4-BE49-F238E27FC236}">
                <a16:creationId xmlns:a16="http://schemas.microsoft.com/office/drawing/2014/main" id="{B14332A5-B263-7324-854A-83B64B182FD2}"/>
              </a:ext>
            </a:extLst>
          </p:cNvPr>
          <p:cNvGrpSpPr/>
          <p:nvPr/>
        </p:nvGrpSpPr>
        <p:grpSpPr>
          <a:xfrm>
            <a:off x="1717602" y="1038957"/>
            <a:ext cx="3646393" cy="489919"/>
            <a:chOff x="1202036" y="1140684"/>
            <a:chExt cx="3646393" cy="489919"/>
          </a:xfrm>
        </p:grpSpPr>
        <p:sp>
          <p:nvSpPr>
            <p:cNvPr id="9" name="Rectangle 2">
              <a:extLst>
                <a:ext uri="{FF2B5EF4-FFF2-40B4-BE49-F238E27FC236}">
                  <a16:creationId xmlns:a16="http://schemas.microsoft.com/office/drawing/2014/main" id="{D3D88B18-620C-9A58-19EB-B0D9F2C13935}"/>
                </a:ext>
              </a:extLst>
            </p:cNvPr>
            <p:cNvSpPr txBox="1">
              <a:spLocks noChangeArrowheads="1"/>
            </p:cNvSpPr>
            <p:nvPr/>
          </p:nvSpPr>
          <p:spPr>
            <a:xfrm>
              <a:off x="1616533" y="1140684"/>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itchFamily="34"/>
                  <a:cs typeface="Calibri" pitchFamily="34"/>
                </a:rPr>
                <a:t>  Data Curation</a:t>
              </a:r>
              <a:br>
                <a:rPr lang="en-US" sz="2800" b="1" kern="0" dirty="0">
                  <a:solidFill>
                    <a:schemeClr val="tx1"/>
                  </a:solidFill>
                  <a:latin typeface="Calibri" pitchFamily="34"/>
                  <a:cs typeface="Calibri" pitchFamily="34"/>
                </a:rPr>
              </a:br>
              <a:endParaRPr lang="en-US" sz="2800" b="1" i="1" dirty="0">
                <a:solidFill>
                  <a:srgbClr val="0432FF"/>
                </a:solidFill>
                <a:latin typeface="+mn-lt"/>
                <a:ea typeface="+mn-ea"/>
                <a:cs typeface="+mn-cs"/>
              </a:endParaRPr>
            </a:p>
          </p:txBody>
        </p:sp>
        <p:pic>
          <p:nvPicPr>
            <p:cNvPr id="14" name="Image 13">
              <a:extLst>
                <a:ext uri="{FF2B5EF4-FFF2-40B4-BE49-F238E27FC236}">
                  <a16:creationId xmlns:a16="http://schemas.microsoft.com/office/drawing/2014/main" id="{FDF42E24-08C3-1F75-FF08-EF6661EB59AF}"/>
                </a:ext>
              </a:extLst>
            </p:cNvPr>
            <p:cNvPicPr>
              <a:picLocks noChangeAspect="1"/>
            </p:cNvPicPr>
            <p:nvPr/>
          </p:nvPicPr>
          <p:blipFill>
            <a:blip r:embed="rId5"/>
            <a:stretch>
              <a:fillRect/>
            </a:stretch>
          </p:blipFill>
          <p:spPr>
            <a:xfrm>
              <a:off x="1202036" y="1238005"/>
              <a:ext cx="581660" cy="295275"/>
            </a:xfrm>
            <a:prstGeom prst="rect">
              <a:avLst/>
            </a:prstGeom>
          </p:spPr>
        </p:pic>
      </p:grpSp>
      <p:sp>
        <p:nvSpPr>
          <p:cNvPr id="7" name="Espace réservé du contenu 2">
            <a:extLst>
              <a:ext uri="{FF2B5EF4-FFF2-40B4-BE49-F238E27FC236}">
                <a16:creationId xmlns:a16="http://schemas.microsoft.com/office/drawing/2014/main" id="{3EC23DAC-3316-420E-85B1-4756FEA6E26E}"/>
              </a:ext>
            </a:extLst>
          </p:cNvPr>
          <p:cNvSpPr/>
          <p:nvPr/>
        </p:nvSpPr>
        <p:spPr>
          <a:xfrm>
            <a:off x="864475" y="1696461"/>
            <a:ext cx="11322857" cy="5082793"/>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4000" tIns="324000" rIns="576000" bIns="45720" anchor="t" anchorCtr="0" compatLnSpc="0">
            <a:noAutofit/>
          </a:bodyPr>
          <a:lstStyle/>
          <a:p>
            <a:pPr lvl="1">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b="1" kern="0" dirty="0">
                <a:latin typeface="Calibri" pitchFamily="34"/>
                <a:cs typeface="Calibri" pitchFamily="34"/>
              </a:rPr>
              <a:t>            </a:t>
            </a: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p:txBody>
      </p:sp>
      <p:sp>
        <p:nvSpPr>
          <p:cNvPr id="2" name="Espace réservé du contenu 2">
            <a:extLst>
              <a:ext uri="{FF2B5EF4-FFF2-40B4-BE49-F238E27FC236}">
                <a16:creationId xmlns:a16="http://schemas.microsoft.com/office/drawing/2014/main" id="{020929A0-BE2B-B8EC-869F-F5D5963F014B}"/>
              </a:ext>
            </a:extLst>
          </p:cNvPr>
          <p:cNvSpPr/>
          <p:nvPr/>
        </p:nvSpPr>
        <p:spPr>
          <a:xfrm>
            <a:off x="1807489" y="2705411"/>
            <a:ext cx="10179102" cy="3615876"/>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4000" tIns="324000" rIns="576000" bIns="45720" anchor="t" anchorCtr="0" compatLnSpc="0">
            <a:noAutofit/>
          </a:bodyPr>
          <a:lstStyle/>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b="1" i="1" u="sng"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Sous la forme de journaux</a:t>
            </a:r>
          </a:p>
          <a:p>
            <a:pPr marL="700088" indent="-342900">
              <a:spcBef>
                <a:spcPts val="360"/>
              </a:spcBef>
              <a:spcAft>
                <a:spcPts val="600"/>
              </a:spcAft>
              <a:buClr>
                <a:schemeClr val="tx1">
                  <a:lumMod val="95000"/>
                  <a:lumOff val="5000"/>
                </a:schemeClr>
              </a:buClr>
              <a:buSzPct val="80000"/>
              <a:buFont typeface="Wingdings" pitchFamily="2" charset="2"/>
              <a:buChar char="§"/>
              <a:defRPr sz="1800" b="0" i="0" u="none" strike="noStrike" kern="0" cap="none" spc="0" baseline="0">
                <a:solidFill>
                  <a:srgbClr val="000000"/>
                </a:solidFill>
                <a:uFillTx/>
              </a:defRPr>
            </a:pP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Europe de la Renaissance </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Les bulletins manuscrits</a:t>
            </a:r>
          </a:p>
          <a:p>
            <a:pPr marL="700088" indent="-342900">
              <a:spcBef>
                <a:spcPts val="360"/>
              </a:spcBef>
              <a:spcAft>
                <a:spcPts val="600"/>
              </a:spcAft>
              <a:buClr>
                <a:schemeClr val="tx1">
                  <a:lumMod val="95000"/>
                  <a:lumOff val="5000"/>
                </a:schemeClr>
              </a:buClr>
              <a:buSzPct val="80000"/>
              <a:buFont typeface="Wingdings"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Cas du « </a:t>
            </a: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New York Times</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p>
          <a:p>
            <a:pPr marL="814388" lvl="2">
              <a:spcBef>
                <a:spcPts val="360"/>
              </a:spcBef>
              <a:spcAft>
                <a:spcPts val="600"/>
              </a:spcAft>
              <a:buClr>
                <a:schemeClr val="tx1">
                  <a:lumMod val="95000"/>
                  <a:lumOff val="5000"/>
                </a:schemeClr>
              </a:buClr>
              <a:buSzPct val="80000"/>
              <a:tabLst>
                <a:tab pos="754063" algn="l"/>
              </a:tabLst>
              <a:defRPr sz="1800" b="0" i="0" u="none" strike="noStrike" kern="0" cap="none" spc="0" baseline="0">
                <a:solidFill>
                  <a:srgbClr val="000000"/>
                </a:solidFill>
                <a:uFillTx/>
              </a:defRPr>
            </a:pP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1850</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 Apparition du journal ; </a:t>
            </a: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1996</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 Deux éditions (</a:t>
            </a:r>
            <a:r>
              <a:rPr lang="fr-FR"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une en ligne et une hors ligne</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a:p>
            <a:pPr marL="493713">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Les informations les plus envoyées par courriel sont les plus consultées</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p>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b="1" i="1" u="sng" kern="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Sur Les réseaux sociaux</a:t>
            </a:r>
          </a:p>
          <a:p>
            <a:pPr marL="717550" indent="-354013">
              <a:spcBef>
                <a:spcPts val="360"/>
              </a:spcBef>
              <a:spcAft>
                <a:spcPts val="600"/>
              </a:spcAft>
              <a:buClr>
                <a:schemeClr val="tx1">
                  <a:lumMod val="95000"/>
                  <a:lumOff val="5000"/>
                </a:schemeClr>
              </a:buClr>
              <a:buSzPct val="80000"/>
              <a:buFont typeface="Wingdings" pitchFamily="2" charset="2"/>
              <a:buChar char="§"/>
              <a:defRPr sz="1800" b="0" i="0" u="none" strike="noStrike" kern="0" cap="none" spc="0" baseline="0">
                <a:solidFill>
                  <a:srgbClr val="000000"/>
                </a:solidFill>
                <a:uFillTx/>
              </a:defRPr>
            </a:pP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Twitter</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i="1" kern="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Pinterest</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et </a:t>
            </a:r>
            <a:r>
              <a:rPr lang="fr-FR" sz="2000" i="1" kern="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Facebook</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ont introduit des techniques de libre-service pour la conservation du contenu.</a:t>
            </a:r>
          </a:p>
        </p:txBody>
      </p:sp>
      <p:sp>
        <p:nvSpPr>
          <p:cNvPr id="4" name="Rectangle 3">
            <a:extLst>
              <a:ext uri="{FF2B5EF4-FFF2-40B4-BE49-F238E27FC236}">
                <a16:creationId xmlns:a16="http://schemas.microsoft.com/office/drawing/2014/main" id="{614E52B7-A95B-ACD7-B913-186DACC65815}"/>
              </a:ext>
            </a:extLst>
          </p:cNvPr>
          <p:cNvSpPr/>
          <p:nvPr/>
        </p:nvSpPr>
        <p:spPr>
          <a:xfrm>
            <a:off x="1717602" y="2520693"/>
            <a:ext cx="3466013" cy="369332"/>
          </a:xfrm>
          <a:prstGeom prst="rect">
            <a:avLst/>
          </a:prstGeom>
        </p:spPr>
        <p:txBody>
          <a:bodyPr wrap="none">
            <a:spAutoFit/>
          </a:bodyPr>
          <a:lstStyle/>
          <a:p>
            <a:pPr marL="285750" indent="-285750">
              <a:lnSpc>
                <a:spcPct val="90000"/>
              </a:lnSpc>
              <a:buClr>
                <a:srgbClr val="FF0000"/>
              </a:buClr>
              <a:buSzPct val="120000"/>
              <a:buFont typeface="Wingdings" pitchFamily="2" charset="2"/>
              <a:buChar char="Ø"/>
            </a:pPr>
            <a:r>
              <a:rPr lang="fr-FR" sz="2000" b="1" i="1" kern="0" dirty="0">
                <a:latin typeface="Calibri" pitchFamily="34"/>
                <a:cs typeface="Calibri" pitchFamily="34"/>
              </a:rPr>
              <a:t>L’évolution du data curation</a:t>
            </a:r>
            <a:endParaRPr lang="en-US" b="1" i="1" kern="0" dirty="0">
              <a:latin typeface="Calibri" pitchFamily="34"/>
              <a:cs typeface="Calibri" pitchFamily="34"/>
            </a:endParaRPr>
          </a:p>
        </p:txBody>
      </p:sp>
      <p:grpSp>
        <p:nvGrpSpPr>
          <p:cNvPr id="22" name="Groupe 21">
            <a:extLst>
              <a:ext uri="{FF2B5EF4-FFF2-40B4-BE49-F238E27FC236}">
                <a16:creationId xmlns:a16="http://schemas.microsoft.com/office/drawing/2014/main" id="{9FF37630-732F-A322-7523-C52602A70B89}"/>
              </a:ext>
            </a:extLst>
          </p:cNvPr>
          <p:cNvGrpSpPr/>
          <p:nvPr/>
        </p:nvGrpSpPr>
        <p:grpSpPr>
          <a:xfrm>
            <a:off x="1664771" y="1941204"/>
            <a:ext cx="9114174" cy="400110"/>
            <a:chOff x="1717602" y="2304213"/>
            <a:chExt cx="6879668" cy="172645"/>
          </a:xfrm>
        </p:grpSpPr>
        <p:grpSp>
          <p:nvGrpSpPr>
            <p:cNvPr id="19" name="Groupe 18">
              <a:extLst>
                <a:ext uri="{FF2B5EF4-FFF2-40B4-BE49-F238E27FC236}">
                  <a16:creationId xmlns:a16="http://schemas.microsoft.com/office/drawing/2014/main" id="{86C0A8E1-9FC5-C6E3-D92F-23143891232B}"/>
                </a:ext>
              </a:extLst>
            </p:cNvPr>
            <p:cNvGrpSpPr/>
            <p:nvPr/>
          </p:nvGrpSpPr>
          <p:grpSpPr>
            <a:xfrm>
              <a:off x="4433436" y="2304213"/>
              <a:ext cx="4163834" cy="172645"/>
              <a:chOff x="3993855" y="1566947"/>
              <a:chExt cx="4163834" cy="172645"/>
            </a:xfrm>
          </p:grpSpPr>
          <p:sp>
            <p:nvSpPr>
              <p:cNvPr id="17" name="ZoneTexte 16">
                <a:extLst>
                  <a:ext uri="{FF2B5EF4-FFF2-40B4-BE49-F238E27FC236}">
                    <a16:creationId xmlns:a16="http://schemas.microsoft.com/office/drawing/2014/main" id="{51E64CBF-6779-A604-CE04-22BEAEEE6143}"/>
                  </a:ext>
                </a:extLst>
              </p:cNvPr>
              <p:cNvSpPr txBox="1"/>
              <p:nvPr/>
            </p:nvSpPr>
            <p:spPr>
              <a:xfrm>
                <a:off x="4267744" y="1566947"/>
                <a:ext cx="3889945" cy="172645"/>
              </a:xfrm>
              <a:prstGeom prst="rect">
                <a:avLst/>
              </a:prstGeom>
              <a:noFill/>
            </p:spPr>
            <p:txBody>
              <a:bodyPr wrap="square">
                <a:spAutoFit/>
              </a:bodyPr>
              <a:lstStyle/>
              <a:p>
                <a:pPr lvl="1">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b="1" kern="0" dirty="0">
                    <a:latin typeface="Calibri" pitchFamily="34"/>
                    <a:cs typeface="Calibri" pitchFamily="34"/>
                  </a:rPr>
                  <a:t>Conserver la valeur des données</a:t>
                </a:r>
              </a:p>
            </p:txBody>
          </p:sp>
          <p:pic>
            <p:nvPicPr>
              <p:cNvPr id="18" name="Image 17">
                <a:extLst>
                  <a:ext uri="{FF2B5EF4-FFF2-40B4-BE49-F238E27FC236}">
                    <a16:creationId xmlns:a16="http://schemas.microsoft.com/office/drawing/2014/main" id="{4AEE8731-A59F-C08B-6717-E3172A94BF03}"/>
                  </a:ext>
                </a:extLst>
              </p:cNvPr>
              <p:cNvPicPr>
                <a:picLocks noChangeAspect="1"/>
              </p:cNvPicPr>
              <p:nvPr/>
            </p:nvPicPr>
            <p:blipFill>
              <a:blip r:embed="rId6"/>
              <a:stretch>
                <a:fillRect/>
              </a:stretch>
            </p:blipFill>
            <p:spPr>
              <a:xfrm>
                <a:off x="3993855" y="1583669"/>
                <a:ext cx="600819" cy="147412"/>
              </a:xfrm>
              <a:prstGeom prst="rect">
                <a:avLst/>
              </a:prstGeom>
            </p:spPr>
          </p:pic>
        </p:grpSp>
        <p:sp>
          <p:nvSpPr>
            <p:cNvPr id="21" name="ZoneTexte 20">
              <a:extLst>
                <a:ext uri="{FF2B5EF4-FFF2-40B4-BE49-F238E27FC236}">
                  <a16:creationId xmlns:a16="http://schemas.microsoft.com/office/drawing/2014/main" id="{793B1770-045B-0FD2-B526-A4F7EBD38DB1}"/>
                </a:ext>
              </a:extLst>
            </p:cNvPr>
            <p:cNvSpPr txBox="1"/>
            <p:nvPr/>
          </p:nvSpPr>
          <p:spPr>
            <a:xfrm>
              <a:off x="1717602" y="2304213"/>
              <a:ext cx="2593924" cy="172645"/>
            </a:xfrm>
            <a:prstGeom prst="rect">
              <a:avLst/>
            </a:prstGeom>
            <a:noFill/>
          </p:spPr>
          <p:txBody>
            <a:bodyPr wrap="square">
              <a:spAutoFit/>
            </a:bodyPr>
            <a:lstStyle/>
            <a:p>
              <a:pPr marL="285750" indent="-285750">
                <a:spcBef>
                  <a:spcPts val="360"/>
                </a:spcBef>
                <a:spcAft>
                  <a:spcPts val="1200"/>
                </a:spcAft>
                <a:buClr>
                  <a:srgbClr val="FF0000"/>
                </a:buClr>
                <a:buSzPct val="120000"/>
                <a:buFont typeface="Wingdings" pitchFamily="2" charset="2"/>
                <a:buChar char="Ø"/>
                <a:defRPr sz="1800" b="0" i="0" u="none" strike="noStrike" kern="0" cap="none" spc="0" baseline="0">
                  <a:solidFill>
                    <a:srgbClr val="000000"/>
                  </a:solidFill>
                  <a:uFillTx/>
                </a:defRPr>
              </a:pP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Qu'est-ce que la curation ?</a:t>
              </a:r>
            </a:p>
          </p:txBody>
        </p:sp>
      </p:grpSp>
    </p:spTree>
    <p:extLst>
      <p:ext uri="{BB962C8B-B14F-4D97-AF65-F5344CB8AC3E}">
        <p14:creationId xmlns:p14="http://schemas.microsoft.com/office/powerpoint/2010/main" val="360291602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blinds(horizontal)">
                                      <p:cBhvr>
                                        <p:cTn id="17" dur="500"/>
                                        <p:tgtEl>
                                          <p:spTgt spid="2">
                                            <p:txEl>
                                              <p:pRg st="0" end="0"/>
                                            </p:txEl>
                                          </p:spTgt>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blinds(horizontal)">
                                      <p:cBhvr>
                                        <p:cTn id="21" dur="500"/>
                                        <p:tgtEl>
                                          <p:spTgt spid="2">
                                            <p:txEl>
                                              <p:pRg st="1" end="1"/>
                                            </p:txEl>
                                          </p:spTgt>
                                        </p:tgtEl>
                                      </p:cBhvr>
                                    </p:animEffect>
                                  </p:childTnLst>
                                </p:cTn>
                              </p:par>
                            </p:childTnLst>
                          </p:cTn>
                        </p:par>
                        <p:par>
                          <p:cTn id="22" fill="hold">
                            <p:stCondLst>
                              <p:cond delay="1000"/>
                            </p:stCondLst>
                            <p:childTnLst>
                              <p:par>
                                <p:cTn id="23" presetID="3" presetClass="entr" presetSubtype="10" fill="hold" grpId="0" nodeType="after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blinds(horizontal)">
                                      <p:cBhvr>
                                        <p:cTn id="25" dur="500"/>
                                        <p:tgtEl>
                                          <p:spTgt spid="2">
                                            <p:txEl>
                                              <p:pRg st="2" end="2"/>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blinds(horizontal)">
                                      <p:cBhvr>
                                        <p:cTn id="28" dur="500"/>
                                        <p:tgtEl>
                                          <p:spTgt spid="2">
                                            <p:txEl>
                                              <p:pRg st="3" end="3"/>
                                            </p:txEl>
                                          </p:spTgt>
                                        </p:tgtEl>
                                      </p:cBhvr>
                                    </p:animEffect>
                                  </p:childTnLst>
                                </p:cTn>
                              </p:par>
                            </p:childTnLst>
                          </p:cTn>
                        </p:par>
                        <p:par>
                          <p:cTn id="29" fill="hold">
                            <p:stCondLst>
                              <p:cond delay="1500"/>
                            </p:stCondLst>
                            <p:childTnLst>
                              <p:par>
                                <p:cTn id="30" presetID="3" presetClass="entr" presetSubtype="10" fill="hold" grpId="0" nodeType="after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blinds(horizontal)">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blinds(horizontal)">
                                      <p:cBhvr>
                                        <p:cTn id="37" dur="500"/>
                                        <p:tgtEl>
                                          <p:spTgt spid="2">
                                            <p:txEl>
                                              <p:pRg st="5" end="5"/>
                                            </p:txEl>
                                          </p:spTgt>
                                        </p:tgtEl>
                                      </p:cBhvr>
                                    </p:animEffec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blinds(horizontal)">
                                      <p:cBhvr>
                                        <p:cTn id="4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132099" y="2312060"/>
            <a:ext cx="10699134" cy="368207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60000" tIns="324000" rIns="360000" bIns="45720" anchor="t" anchorCtr="0" compatLnSpc="0">
            <a:noAutofit/>
          </a:bodyPr>
          <a:lstStyle/>
          <a:p>
            <a:pPr marL="342900" indent="-34290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L'industrie des médias :</a:t>
            </a:r>
          </a:p>
          <a:p>
            <a:pPr marL="800100" lvl="1"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Pour faciliter la consommation et la réutilisation des médias</a:t>
            </a:r>
          </a:p>
          <a:p>
            <a:pPr marL="342900" indent="-342900">
              <a:spcBef>
                <a:spcPts val="160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Les agences gouvernementales :</a:t>
            </a:r>
          </a:p>
          <a:p>
            <a:pPr marL="800100" lvl="1"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Pour permettre une plus grande transparence grâce à des projets d’open data</a:t>
            </a:r>
          </a:p>
          <a:p>
            <a:pPr marL="342900" indent="-342900">
              <a:spcBef>
                <a:spcPts val="160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Les compagnies pharmaceutiques :</a:t>
            </a:r>
          </a:p>
          <a:p>
            <a:pPr marL="800100" lvl="1"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Pour stocker la grande variété de composés et de protéines impliquée dans le corps humain</a:t>
            </a:r>
          </a:p>
          <a:p>
            <a:pPr marL="800100" lvl="1"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Pour la Banque de données sur les protéines (BDP)</a:t>
            </a:r>
          </a:p>
        </p:txBody>
      </p:sp>
      <p:sp>
        <p:nvSpPr>
          <p:cNvPr id="10" name="Slide Number Placeholder 5">
            <a:extLst>
              <a:ext uri="{FF2B5EF4-FFF2-40B4-BE49-F238E27FC236}">
                <a16:creationId xmlns:a16="http://schemas.microsoft.com/office/drawing/2014/main" id="{802B580F-1312-E944-B37D-E3FDBF8B133A}"/>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26</a:t>
            </a:fld>
            <a:endParaRPr lang="en-US" dirty="0"/>
          </a:p>
        </p:txBody>
      </p:sp>
      <p:sp>
        <p:nvSpPr>
          <p:cNvPr id="11" name="Footer Placeholder 4">
            <a:extLst>
              <a:ext uri="{FF2B5EF4-FFF2-40B4-BE49-F238E27FC236}">
                <a16:creationId xmlns:a16="http://schemas.microsoft.com/office/drawing/2014/main" id="{C5E8F2A3-29C8-2C45-8EA0-F26A6C283402}"/>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grpSp>
        <p:nvGrpSpPr>
          <p:cNvPr id="3" name="Groupe 2">
            <a:extLst>
              <a:ext uri="{FF2B5EF4-FFF2-40B4-BE49-F238E27FC236}">
                <a16:creationId xmlns:a16="http://schemas.microsoft.com/office/drawing/2014/main" id="{E50B7E29-A71F-0286-A526-446D2F9D5474}"/>
              </a:ext>
            </a:extLst>
          </p:cNvPr>
          <p:cNvGrpSpPr/>
          <p:nvPr/>
        </p:nvGrpSpPr>
        <p:grpSpPr>
          <a:xfrm>
            <a:off x="1492866" y="214725"/>
            <a:ext cx="5667955" cy="489919"/>
            <a:chOff x="1379050" y="223686"/>
            <a:chExt cx="3962531" cy="489919"/>
          </a:xfrm>
        </p:grpSpPr>
        <p:sp>
          <p:nvSpPr>
            <p:cNvPr id="4" name="Rectangle 2">
              <a:extLst>
                <a:ext uri="{FF2B5EF4-FFF2-40B4-BE49-F238E27FC236}">
                  <a16:creationId xmlns:a16="http://schemas.microsoft.com/office/drawing/2014/main" id="{70B049C4-A12A-3951-6457-7DEBC65F5E24}"/>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6" name="Image 5">
              <a:extLst>
                <a:ext uri="{FF2B5EF4-FFF2-40B4-BE49-F238E27FC236}">
                  <a16:creationId xmlns:a16="http://schemas.microsoft.com/office/drawing/2014/main" id="{9C3F7C94-C389-5995-7391-2646B945469D}"/>
                </a:ext>
              </a:extLst>
            </p:cNvPr>
            <p:cNvPicPr>
              <a:picLocks noChangeAspect="1"/>
            </p:cNvPicPr>
            <p:nvPr/>
          </p:nvPicPr>
          <p:blipFill>
            <a:blip r:embed="rId3"/>
            <a:stretch>
              <a:fillRect/>
            </a:stretch>
          </p:blipFill>
          <p:spPr>
            <a:xfrm>
              <a:off x="1379050" y="315036"/>
              <a:ext cx="759460" cy="270510"/>
            </a:xfrm>
            <a:prstGeom prst="rect">
              <a:avLst/>
            </a:prstGeom>
          </p:spPr>
        </p:pic>
      </p:grpSp>
      <p:grpSp>
        <p:nvGrpSpPr>
          <p:cNvPr id="9" name="Groupe 8">
            <a:extLst>
              <a:ext uri="{FF2B5EF4-FFF2-40B4-BE49-F238E27FC236}">
                <a16:creationId xmlns:a16="http://schemas.microsoft.com/office/drawing/2014/main" id="{28408242-F406-5818-984D-5ED0713D289D}"/>
              </a:ext>
            </a:extLst>
          </p:cNvPr>
          <p:cNvGrpSpPr/>
          <p:nvPr/>
        </p:nvGrpSpPr>
        <p:grpSpPr>
          <a:xfrm>
            <a:off x="1717602" y="1038957"/>
            <a:ext cx="3646393" cy="489919"/>
            <a:chOff x="1202036" y="1140684"/>
            <a:chExt cx="3646393" cy="489919"/>
          </a:xfrm>
        </p:grpSpPr>
        <p:sp>
          <p:nvSpPr>
            <p:cNvPr id="13" name="Rectangle 2">
              <a:extLst>
                <a:ext uri="{FF2B5EF4-FFF2-40B4-BE49-F238E27FC236}">
                  <a16:creationId xmlns:a16="http://schemas.microsoft.com/office/drawing/2014/main" id="{1D387CD3-5D54-E530-2302-4D920F4A7F42}"/>
                </a:ext>
              </a:extLst>
            </p:cNvPr>
            <p:cNvSpPr txBox="1">
              <a:spLocks noChangeArrowheads="1"/>
            </p:cNvSpPr>
            <p:nvPr/>
          </p:nvSpPr>
          <p:spPr>
            <a:xfrm>
              <a:off x="1616533" y="1140684"/>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itchFamily="34"/>
                  <a:cs typeface="Calibri" pitchFamily="34"/>
                </a:rPr>
                <a:t>  Data Curation</a:t>
              </a:r>
              <a:br>
                <a:rPr lang="en-US" sz="2800" b="1" kern="0" dirty="0">
                  <a:solidFill>
                    <a:schemeClr val="tx1"/>
                  </a:solidFill>
                  <a:latin typeface="Calibri" pitchFamily="34"/>
                  <a:cs typeface="Calibri" pitchFamily="34"/>
                </a:rPr>
              </a:br>
              <a:endParaRPr lang="en-US" sz="2800" b="1" i="1" dirty="0">
                <a:solidFill>
                  <a:srgbClr val="0432FF"/>
                </a:solidFill>
                <a:latin typeface="+mn-lt"/>
                <a:ea typeface="+mn-ea"/>
                <a:cs typeface="+mn-cs"/>
              </a:endParaRPr>
            </a:p>
          </p:txBody>
        </p:sp>
        <p:pic>
          <p:nvPicPr>
            <p:cNvPr id="14" name="Image 13">
              <a:extLst>
                <a:ext uri="{FF2B5EF4-FFF2-40B4-BE49-F238E27FC236}">
                  <a16:creationId xmlns:a16="http://schemas.microsoft.com/office/drawing/2014/main" id="{9B471A94-1C2E-D80F-4E18-8670844F3F8F}"/>
                </a:ext>
              </a:extLst>
            </p:cNvPr>
            <p:cNvPicPr>
              <a:picLocks noChangeAspect="1"/>
            </p:cNvPicPr>
            <p:nvPr/>
          </p:nvPicPr>
          <p:blipFill>
            <a:blip r:embed="rId4"/>
            <a:stretch>
              <a:fillRect/>
            </a:stretch>
          </p:blipFill>
          <p:spPr>
            <a:xfrm>
              <a:off x="1202036" y="1238005"/>
              <a:ext cx="581660" cy="295275"/>
            </a:xfrm>
            <a:prstGeom prst="rect">
              <a:avLst/>
            </a:prstGeom>
          </p:spPr>
        </p:pic>
      </p:grpSp>
      <p:grpSp>
        <p:nvGrpSpPr>
          <p:cNvPr id="18" name="Groupe 17">
            <a:extLst>
              <a:ext uri="{FF2B5EF4-FFF2-40B4-BE49-F238E27FC236}">
                <a16:creationId xmlns:a16="http://schemas.microsoft.com/office/drawing/2014/main" id="{EB3CCDBB-D83E-3C43-70DC-A4EEC7CF259F}"/>
              </a:ext>
            </a:extLst>
          </p:cNvPr>
          <p:cNvGrpSpPr/>
          <p:nvPr/>
        </p:nvGrpSpPr>
        <p:grpSpPr>
          <a:xfrm>
            <a:off x="2299262" y="1889150"/>
            <a:ext cx="5896640" cy="424732"/>
            <a:chOff x="2415730" y="1824006"/>
            <a:chExt cx="5896640" cy="424732"/>
          </a:xfrm>
        </p:grpSpPr>
        <p:sp>
          <p:nvSpPr>
            <p:cNvPr id="19" name="Rectangle 18">
              <a:extLst>
                <a:ext uri="{FF2B5EF4-FFF2-40B4-BE49-F238E27FC236}">
                  <a16:creationId xmlns:a16="http://schemas.microsoft.com/office/drawing/2014/main" id="{DD941A88-8AD3-A5E2-56F2-FD8A382B3F35}"/>
                </a:ext>
              </a:extLst>
            </p:cNvPr>
            <p:cNvSpPr/>
            <p:nvPr/>
          </p:nvSpPr>
          <p:spPr>
            <a:xfrm>
              <a:off x="3089465" y="1824006"/>
              <a:ext cx="5222905" cy="424732"/>
            </a:xfrm>
            <a:prstGeom prst="rect">
              <a:avLst/>
            </a:prstGeom>
          </p:spPr>
          <p:txBody>
            <a:bodyPr wrap="none">
              <a:spAutoFit/>
            </a:bodyPr>
            <a:lstStyle/>
            <a:p>
              <a:pPr>
                <a:lnSpc>
                  <a:spcPct val="90000"/>
                </a:lnSpc>
              </a:pPr>
              <a:r>
                <a:rPr lang="fr-FR" sz="2400" b="1" kern="0" dirty="0">
                  <a:latin typeface="Calibri" pitchFamily="34"/>
                  <a:cs typeface="Calibri" pitchFamily="34"/>
                </a:rPr>
                <a:t>Les premiers à adopter la Data curation</a:t>
              </a:r>
            </a:p>
          </p:txBody>
        </p:sp>
        <p:pic>
          <p:nvPicPr>
            <p:cNvPr id="20" name="Image 19">
              <a:extLst>
                <a:ext uri="{FF2B5EF4-FFF2-40B4-BE49-F238E27FC236}">
                  <a16:creationId xmlns:a16="http://schemas.microsoft.com/office/drawing/2014/main" id="{1309E5DA-5CB5-4139-66FC-D7301DE96B70}"/>
                </a:ext>
              </a:extLst>
            </p:cNvPr>
            <p:cNvPicPr>
              <a:picLocks noChangeAspect="1"/>
            </p:cNvPicPr>
            <p:nvPr/>
          </p:nvPicPr>
          <p:blipFill>
            <a:blip r:embed="rId5"/>
            <a:stretch>
              <a:fillRect/>
            </a:stretch>
          </p:blipFill>
          <p:spPr>
            <a:xfrm>
              <a:off x="2415730" y="1903022"/>
              <a:ext cx="673735" cy="266700"/>
            </a:xfrm>
            <a:prstGeom prst="rect">
              <a:avLst/>
            </a:prstGeom>
          </p:spPr>
        </p:pic>
      </p:grpSp>
    </p:spTree>
    <p:extLst>
      <p:ext uri="{BB962C8B-B14F-4D97-AF65-F5344CB8AC3E}">
        <p14:creationId xmlns:p14="http://schemas.microsoft.com/office/powerpoint/2010/main" val="172726157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horizontal)">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blinds(horizontal)">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500"/>
                                        <p:tgtEl>
                                          <p:spTgt spid="7">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blinds(horizontal)">
                                      <p:cBhvr>
                                        <p:cTn id="26" dur="500"/>
                                        <p:tgtEl>
                                          <p:spTgt spid="7">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blinds(horizontal)">
                                      <p:cBhvr>
                                        <p:cTn id="2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579188" y="2224394"/>
            <a:ext cx="8900508" cy="4327531"/>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4000" tIns="324000" rIns="576000" bIns="45720" anchor="t" anchorCtr="0" compatLnSpc="0">
            <a:noAutofit/>
          </a:bodyPr>
          <a:lstStyle/>
          <a:p>
            <a:pPr marL="285750" indent="-285750">
              <a:lnSpc>
                <a:spcPct val="150000"/>
              </a:lnSpc>
              <a:spcBef>
                <a:spcPts val="600"/>
              </a:spcBef>
              <a:spcAft>
                <a:spcPts val="600"/>
              </a:spcAft>
              <a:buClr>
                <a:srgbClr val="FF0000"/>
              </a:buClr>
              <a:buSzPct val="120000"/>
              <a:buFont typeface="Wingdings" panose="05000000000000000000"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La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Data Curation </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est complémentaire avec la GD</a:t>
            </a:r>
          </a:p>
          <a:p>
            <a:pPr marL="285750" indent="-285750">
              <a:lnSpc>
                <a:spcPct val="150000"/>
              </a:lnSpc>
              <a:spcBef>
                <a:spcPts val="600"/>
              </a:spcBef>
              <a:spcAft>
                <a:spcPts val="600"/>
              </a:spcAft>
              <a:buClr>
                <a:srgbClr val="FF0000"/>
              </a:buClr>
              <a:buSzPct val="120000"/>
              <a:buFont typeface="Wingdings" panose="05000000000000000000"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Elle</a:t>
            </a: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active  le Data Management </a:t>
            </a:r>
            <a:r>
              <a:rPr lang="fr-FR" sz="2000"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Lifecycle</a:t>
            </a:r>
            <a:endPar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marL="285750" indent="-285750">
              <a:spcBef>
                <a:spcPts val="600"/>
              </a:spcBef>
              <a:buClr>
                <a:srgbClr val="FF0000"/>
              </a:buClr>
              <a:buSzPct val="120000"/>
              <a:buFont typeface="Wingdings" panose="05000000000000000000"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Elle agit comme un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Pont</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entre les différents professionnels de la data (</a:t>
            </a:r>
            <a:r>
              <a:rPr lang="fr-FR" sz="14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data </a:t>
            </a:r>
            <a:r>
              <a:rPr lang="fr-FR" sz="1400"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scientist</a:t>
            </a:r>
            <a:r>
              <a:rPr lang="fr-FR" sz="14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analystes…</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a:p>
            <a:pPr marL="285750" indent="-285750">
              <a:lnSpc>
                <a:spcPct val="150000"/>
              </a:lnSpc>
              <a:spcBef>
                <a:spcPts val="600"/>
              </a:spcBef>
              <a:spcAft>
                <a:spcPts val="600"/>
              </a:spcAft>
              <a:buClr>
                <a:srgbClr val="FF0000"/>
              </a:buClr>
              <a:buSzPct val="120000"/>
              <a:buFont typeface="Wingdings" panose="05000000000000000000"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Elle organise les données</a:t>
            </a:r>
          </a:p>
          <a:p>
            <a:pPr marL="285750" indent="-285750">
              <a:lnSpc>
                <a:spcPct val="150000"/>
              </a:lnSpc>
              <a:spcBef>
                <a:spcPts val="600"/>
              </a:spcBef>
              <a:spcAft>
                <a:spcPts val="600"/>
              </a:spcAft>
              <a:buClr>
                <a:srgbClr val="FF0000"/>
              </a:buClr>
              <a:buSzPct val="120000"/>
              <a:buFont typeface="Wingdings" panose="05000000000000000000"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Elle garantie la qualité des données (</a:t>
            </a:r>
            <a:r>
              <a:rPr lang="fr-FR" sz="16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les données sont précieuses</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p:txBody>
      </p:sp>
      <p:sp>
        <p:nvSpPr>
          <p:cNvPr id="9" name="Slide Number Placeholder 5">
            <a:extLst>
              <a:ext uri="{FF2B5EF4-FFF2-40B4-BE49-F238E27FC236}">
                <a16:creationId xmlns:a16="http://schemas.microsoft.com/office/drawing/2014/main" id="{20BCA4DC-B20C-5042-A122-807550490D10}"/>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latin typeface="Calibri" panose="020F0502020204030204" pitchFamily="34" charset="0"/>
                <a:cs typeface="Calibri" panose="020F0502020204030204" pitchFamily="34" charset="0"/>
              </a:rPr>
              <a:t>T </a:t>
            </a:r>
            <a:fld id="{D57F1E4F-1CFF-5643-939E-217C01CDF565}" type="slidenum">
              <a:rPr lang="en-US" smtClean="0">
                <a:latin typeface="Calibri" panose="020F0502020204030204" pitchFamily="34" charset="0"/>
                <a:cs typeface="Calibri" panose="020F0502020204030204" pitchFamily="34" charset="0"/>
              </a:rPr>
              <a:pPr/>
              <a:t>27</a:t>
            </a:fld>
            <a:endParaRPr lang="en-US" dirty="0">
              <a:latin typeface="Calibri" panose="020F0502020204030204" pitchFamily="34" charset="0"/>
              <a:cs typeface="Calibri" panose="020F0502020204030204" pitchFamily="34" charset="0"/>
            </a:endParaRPr>
          </a:p>
        </p:txBody>
      </p:sp>
      <p:sp>
        <p:nvSpPr>
          <p:cNvPr id="10" name="Footer Placeholder 4">
            <a:extLst>
              <a:ext uri="{FF2B5EF4-FFF2-40B4-BE49-F238E27FC236}">
                <a16:creationId xmlns:a16="http://schemas.microsoft.com/office/drawing/2014/main" id="{85C054F1-2E2D-B74E-B653-89382D203405}"/>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latin typeface="Calibri" panose="020F0502020204030204" pitchFamily="34" charset="0"/>
                <a:cs typeface="Calibri" panose="020F0502020204030204" pitchFamily="34" charset="0"/>
              </a:rPr>
              <a:t>Data  Governance</a:t>
            </a:r>
            <a:endParaRPr lang="en-US" dirty="0">
              <a:latin typeface="Calibri" panose="020F0502020204030204" pitchFamily="34" charset="0"/>
              <a:cs typeface="Calibri" panose="020F0502020204030204" pitchFamily="34" charset="0"/>
            </a:endParaRPr>
          </a:p>
        </p:txBody>
      </p:sp>
      <p:grpSp>
        <p:nvGrpSpPr>
          <p:cNvPr id="3" name="Groupe 2">
            <a:extLst>
              <a:ext uri="{FF2B5EF4-FFF2-40B4-BE49-F238E27FC236}">
                <a16:creationId xmlns:a16="http://schemas.microsoft.com/office/drawing/2014/main" id="{0306BFA1-A789-108D-3A2B-1B1EBC0CB4BB}"/>
              </a:ext>
            </a:extLst>
          </p:cNvPr>
          <p:cNvGrpSpPr/>
          <p:nvPr/>
        </p:nvGrpSpPr>
        <p:grpSpPr>
          <a:xfrm>
            <a:off x="1492866" y="214725"/>
            <a:ext cx="5667955" cy="489919"/>
            <a:chOff x="1379050" y="223686"/>
            <a:chExt cx="3962531" cy="489919"/>
          </a:xfrm>
        </p:grpSpPr>
        <p:sp>
          <p:nvSpPr>
            <p:cNvPr id="6" name="Rectangle 2">
              <a:extLst>
                <a:ext uri="{FF2B5EF4-FFF2-40B4-BE49-F238E27FC236}">
                  <a16:creationId xmlns:a16="http://schemas.microsoft.com/office/drawing/2014/main" id="{E0BFEB57-47BD-4974-281A-A0C770753BE9}"/>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A94ECC2D-8E1D-686D-AA7B-CD478BDE9757}"/>
                </a:ext>
              </a:extLst>
            </p:cNvPr>
            <p:cNvPicPr>
              <a:picLocks noChangeAspect="1"/>
            </p:cNvPicPr>
            <p:nvPr/>
          </p:nvPicPr>
          <p:blipFill>
            <a:blip r:embed="rId2"/>
            <a:stretch>
              <a:fillRect/>
            </a:stretch>
          </p:blipFill>
          <p:spPr>
            <a:xfrm>
              <a:off x="1379050" y="315036"/>
              <a:ext cx="759460" cy="270510"/>
            </a:xfrm>
            <a:prstGeom prst="rect">
              <a:avLst/>
            </a:prstGeom>
          </p:spPr>
        </p:pic>
      </p:grpSp>
      <p:grpSp>
        <p:nvGrpSpPr>
          <p:cNvPr id="12" name="Groupe 11">
            <a:extLst>
              <a:ext uri="{FF2B5EF4-FFF2-40B4-BE49-F238E27FC236}">
                <a16:creationId xmlns:a16="http://schemas.microsoft.com/office/drawing/2014/main" id="{D5B3B85E-C165-FE69-2315-75DDB1B7FD42}"/>
              </a:ext>
            </a:extLst>
          </p:cNvPr>
          <p:cNvGrpSpPr/>
          <p:nvPr/>
        </p:nvGrpSpPr>
        <p:grpSpPr>
          <a:xfrm>
            <a:off x="1717602" y="1038957"/>
            <a:ext cx="3646393" cy="489919"/>
            <a:chOff x="1202036" y="1140684"/>
            <a:chExt cx="3646393" cy="489919"/>
          </a:xfrm>
        </p:grpSpPr>
        <p:sp>
          <p:nvSpPr>
            <p:cNvPr id="13" name="Rectangle 2">
              <a:extLst>
                <a:ext uri="{FF2B5EF4-FFF2-40B4-BE49-F238E27FC236}">
                  <a16:creationId xmlns:a16="http://schemas.microsoft.com/office/drawing/2014/main" id="{1EDA9BF6-6397-DB9C-D8CE-F7D6922438B7}"/>
                </a:ext>
              </a:extLst>
            </p:cNvPr>
            <p:cNvSpPr txBox="1">
              <a:spLocks noChangeArrowheads="1"/>
            </p:cNvSpPr>
            <p:nvPr/>
          </p:nvSpPr>
          <p:spPr>
            <a:xfrm>
              <a:off x="1616533" y="1140684"/>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anose="020F0502020204030204" pitchFamily="34" charset="0"/>
                  <a:cs typeface="Calibri" panose="020F0502020204030204" pitchFamily="34" charset="0"/>
                </a:rPr>
                <a:t>  Data Curation</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4" name="Image 13">
              <a:extLst>
                <a:ext uri="{FF2B5EF4-FFF2-40B4-BE49-F238E27FC236}">
                  <a16:creationId xmlns:a16="http://schemas.microsoft.com/office/drawing/2014/main" id="{DC9F2890-30A2-342C-E80C-6F5417778F8F}"/>
                </a:ext>
              </a:extLst>
            </p:cNvPr>
            <p:cNvPicPr>
              <a:picLocks noChangeAspect="1"/>
            </p:cNvPicPr>
            <p:nvPr/>
          </p:nvPicPr>
          <p:blipFill>
            <a:blip r:embed="rId3"/>
            <a:stretch>
              <a:fillRect/>
            </a:stretch>
          </p:blipFill>
          <p:spPr>
            <a:xfrm>
              <a:off x="1202036" y="1238005"/>
              <a:ext cx="581660" cy="295275"/>
            </a:xfrm>
            <a:prstGeom prst="rect">
              <a:avLst/>
            </a:prstGeom>
          </p:spPr>
        </p:pic>
      </p:grpSp>
      <p:grpSp>
        <p:nvGrpSpPr>
          <p:cNvPr id="16" name="Groupe 15">
            <a:extLst>
              <a:ext uri="{FF2B5EF4-FFF2-40B4-BE49-F238E27FC236}">
                <a16:creationId xmlns:a16="http://schemas.microsoft.com/office/drawing/2014/main" id="{00FEB70C-6E2C-F46C-1C72-14BD89C219F1}"/>
              </a:ext>
            </a:extLst>
          </p:cNvPr>
          <p:cNvGrpSpPr/>
          <p:nvPr/>
        </p:nvGrpSpPr>
        <p:grpSpPr>
          <a:xfrm>
            <a:off x="2415730" y="1824006"/>
            <a:ext cx="4442715" cy="424732"/>
            <a:chOff x="2415730" y="1824006"/>
            <a:chExt cx="4442715" cy="424732"/>
          </a:xfrm>
        </p:grpSpPr>
        <p:sp>
          <p:nvSpPr>
            <p:cNvPr id="4" name="Rectangle 3">
              <a:extLst>
                <a:ext uri="{FF2B5EF4-FFF2-40B4-BE49-F238E27FC236}">
                  <a16:creationId xmlns:a16="http://schemas.microsoft.com/office/drawing/2014/main" id="{D8D3FEAD-902B-AD45-AC75-593290466183}"/>
                </a:ext>
              </a:extLst>
            </p:cNvPr>
            <p:cNvSpPr/>
            <p:nvPr/>
          </p:nvSpPr>
          <p:spPr>
            <a:xfrm>
              <a:off x="3089465" y="1824006"/>
              <a:ext cx="3768980" cy="424732"/>
            </a:xfrm>
            <a:prstGeom prst="rect">
              <a:avLst/>
            </a:prstGeom>
          </p:spPr>
          <p:txBody>
            <a:bodyPr wrap="none">
              <a:spAutoFit/>
            </a:bodyPr>
            <a:lstStyle/>
            <a:p>
              <a:pPr>
                <a:lnSpc>
                  <a:spcPct val="90000"/>
                </a:lnSpc>
              </a:pPr>
              <a:r>
                <a:rPr lang="fr-FR" sz="2400" b="1" kern="0" dirty="0">
                  <a:latin typeface="Calibri" panose="020F0502020204030204" pitchFamily="34" charset="0"/>
                  <a:cs typeface="Calibri" panose="020F0502020204030204" pitchFamily="34" charset="0"/>
                </a:rPr>
                <a:t>Pourquoi est-ce important ?</a:t>
              </a:r>
              <a:endParaRPr lang="en-US" sz="2400" b="1" kern="0" dirty="0">
                <a:latin typeface="Calibri" panose="020F0502020204030204" pitchFamily="34" charset="0"/>
                <a:cs typeface="Calibri" panose="020F0502020204030204" pitchFamily="34" charset="0"/>
              </a:endParaRPr>
            </a:p>
          </p:txBody>
        </p:sp>
        <p:pic>
          <p:nvPicPr>
            <p:cNvPr id="15" name="Image 14">
              <a:extLst>
                <a:ext uri="{FF2B5EF4-FFF2-40B4-BE49-F238E27FC236}">
                  <a16:creationId xmlns:a16="http://schemas.microsoft.com/office/drawing/2014/main" id="{5C9F97C6-A3AA-DE3B-96E0-B8C29ED4441E}"/>
                </a:ext>
              </a:extLst>
            </p:cNvPr>
            <p:cNvPicPr>
              <a:picLocks noChangeAspect="1"/>
            </p:cNvPicPr>
            <p:nvPr/>
          </p:nvPicPr>
          <p:blipFill>
            <a:blip r:embed="rId4"/>
            <a:stretch>
              <a:fillRect/>
            </a:stretch>
          </p:blipFill>
          <p:spPr>
            <a:xfrm>
              <a:off x="2415730" y="1903022"/>
              <a:ext cx="673735" cy="266700"/>
            </a:xfrm>
            <a:prstGeom prst="rect">
              <a:avLst/>
            </a:prstGeom>
          </p:spPr>
        </p:pic>
      </p:grpSp>
    </p:spTree>
    <p:extLst>
      <p:ext uri="{BB962C8B-B14F-4D97-AF65-F5344CB8AC3E}">
        <p14:creationId xmlns:p14="http://schemas.microsoft.com/office/powerpoint/2010/main" val="92385703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344763" y="2369953"/>
            <a:ext cx="9027363" cy="3643221"/>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4000" tIns="324000" rIns="576000" bIns="45720" anchor="t" anchorCtr="0" compatLnSpc="0">
            <a:noAutofit/>
          </a:bodyPr>
          <a:lstStyle/>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Le management de la donnée tout au long de son cycle de vie est crucial.</a:t>
            </a:r>
          </a:p>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b="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Points clés :</a:t>
            </a:r>
          </a:p>
          <a:p>
            <a:pPr marL="1200150" lvl="2" indent="-28575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La qualité des données est essentielle</a:t>
            </a:r>
          </a:p>
          <a:p>
            <a:pPr marL="1200150" lvl="2" indent="-28575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Curation vs Non-Curation des données</a:t>
            </a:r>
          </a:p>
          <a:p>
            <a:pPr marL="1200150" lvl="2" indent="-28575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Identifier le Data Curation minimum viable</a:t>
            </a:r>
          </a:p>
          <a:p>
            <a:pPr marL="1200150" lvl="2" indent="-28575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Un processus sans fin : </a:t>
            </a:r>
          </a:p>
          <a:p>
            <a:pPr marL="1811338" lvl="2" indent="-342900">
              <a:spcBef>
                <a:spcPts val="360"/>
              </a:spcBef>
              <a:spcAft>
                <a:spcPts val="600"/>
              </a:spcAft>
              <a:buClr>
                <a:srgbClr val="FF0000"/>
              </a:buClr>
              <a:buSzPct val="110000"/>
              <a:buFont typeface="Wingdings" pitchFamily="2" charset="2"/>
              <a:buChar char="ü"/>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Nouvelles applications et sources des données</a:t>
            </a:r>
          </a:p>
        </p:txBody>
      </p:sp>
      <p:sp>
        <p:nvSpPr>
          <p:cNvPr id="9" name="Slide Number Placeholder 5">
            <a:extLst>
              <a:ext uri="{FF2B5EF4-FFF2-40B4-BE49-F238E27FC236}">
                <a16:creationId xmlns:a16="http://schemas.microsoft.com/office/drawing/2014/main" id="{E6D3E8C4-01DF-F745-BFE3-DC253FE068B2}"/>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28</a:t>
            </a:fld>
            <a:endParaRPr lang="en-US" dirty="0"/>
          </a:p>
        </p:txBody>
      </p:sp>
      <p:sp>
        <p:nvSpPr>
          <p:cNvPr id="10" name="Footer Placeholder 4">
            <a:extLst>
              <a:ext uri="{FF2B5EF4-FFF2-40B4-BE49-F238E27FC236}">
                <a16:creationId xmlns:a16="http://schemas.microsoft.com/office/drawing/2014/main" id="{69499773-FE52-5B4D-942A-F307AA9352A1}"/>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grpSp>
        <p:nvGrpSpPr>
          <p:cNvPr id="3" name="Groupe 2">
            <a:extLst>
              <a:ext uri="{FF2B5EF4-FFF2-40B4-BE49-F238E27FC236}">
                <a16:creationId xmlns:a16="http://schemas.microsoft.com/office/drawing/2014/main" id="{A081CEEF-0D93-9180-E53D-A24F189F7920}"/>
              </a:ext>
            </a:extLst>
          </p:cNvPr>
          <p:cNvGrpSpPr/>
          <p:nvPr/>
        </p:nvGrpSpPr>
        <p:grpSpPr>
          <a:xfrm>
            <a:off x="1492866" y="214725"/>
            <a:ext cx="5667955" cy="489919"/>
            <a:chOff x="1379050" y="223686"/>
            <a:chExt cx="3962531" cy="489919"/>
          </a:xfrm>
        </p:grpSpPr>
        <p:sp>
          <p:nvSpPr>
            <p:cNvPr id="5" name="Rectangle 2">
              <a:extLst>
                <a:ext uri="{FF2B5EF4-FFF2-40B4-BE49-F238E27FC236}">
                  <a16:creationId xmlns:a16="http://schemas.microsoft.com/office/drawing/2014/main" id="{48C39A0F-6109-4BD9-E10A-F71AB225762E}"/>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6" name="Image 5">
              <a:extLst>
                <a:ext uri="{FF2B5EF4-FFF2-40B4-BE49-F238E27FC236}">
                  <a16:creationId xmlns:a16="http://schemas.microsoft.com/office/drawing/2014/main" id="{C63B91ED-719E-57D6-DB07-5560345006A3}"/>
                </a:ext>
              </a:extLst>
            </p:cNvPr>
            <p:cNvPicPr>
              <a:picLocks noChangeAspect="1"/>
            </p:cNvPicPr>
            <p:nvPr/>
          </p:nvPicPr>
          <p:blipFill>
            <a:blip r:embed="rId2"/>
            <a:stretch>
              <a:fillRect/>
            </a:stretch>
          </p:blipFill>
          <p:spPr>
            <a:xfrm>
              <a:off x="1379050" y="315036"/>
              <a:ext cx="759460" cy="270510"/>
            </a:xfrm>
            <a:prstGeom prst="rect">
              <a:avLst/>
            </a:prstGeom>
          </p:spPr>
        </p:pic>
      </p:grpSp>
      <p:grpSp>
        <p:nvGrpSpPr>
          <p:cNvPr id="8" name="Groupe 7">
            <a:extLst>
              <a:ext uri="{FF2B5EF4-FFF2-40B4-BE49-F238E27FC236}">
                <a16:creationId xmlns:a16="http://schemas.microsoft.com/office/drawing/2014/main" id="{5767FC13-3B7B-4C3E-251A-C63D78823FBE}"/>
              </a:ext>
            </a:extLst>
          </p:cNvPr>
          <p:cNvGrpSpPr/>
          <p:nvPr/>
        </p:nvGrpSpPr>
        <p:grpSpPr>
          <a:xfrm>
            <a:off x="1717602" y="1038957"/>
            <a:ext cx="3646393" cy="489919"/>
            <a:chOff x="1202036" y="1140684"/>
            <a:chExt cx="3646393" cy="489919"/>
          </a:xfrm>
        </p:grpSpPr>
        <p:sp>
          <p:nvSpPr>
            <p:cNvPr id="12" name="Rectangle 2">
              <a:extLst>
                <a:ext uri="{FF2B5EF4-FFF2-40B4-BE49-F238E27FC236}">
                  <a16:creationId xmlns:a16="http://schemas.microsoft.com/office/drawing/2014/main" id="{C4873D07-750A-792C-7AF5-CB5C031A98FD}"/>
                </a:ext>
              </a:extLst>
            </p:cNvPr>
            <p:cNvSpPr txBox="1">
              <a:spLocks noChangeArrowheads="1"/>
            </p:cNvSpPr>
            <p:nvPr/>
          </p:nvSpPr>
          <p:spPr>
            <a:xfrm>
              <a:off x="1616533" y="1140684"/>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itchFamily="34"/>
                  <a:cs typeface="Calibri" pitchFamily="34"/>
                </a:rPr>
                <a:t>  Data Curation</a:t>
              </a:r>
              <a:br>
                <a:rPr lang="en-US" sz="2800" b="1" kern="0" dirty="0">
                  <a:solidFill>
                    <a:schemeClr val="tx1"/>
                  </a:solidFill>
                  <a:latin typeface="Calibri" pitchFamily="34"/>
                  <a:cs typeface="Calibri" pitchFamily="34"/>
                </a:rPr>
              </a:br>
              <a:endParaRPr lang="en-US" sz="2800" b="1" i="1" dirty="0">
                <a:solidFill>
                  <a:srgbClr val="0432FF"/>
                </a:solidFill>
                <a:latin typeface="+mn-lt"/>
                <a:ea typeface="+mn-ea"/>
                <a:cs typeface="+mn-cs"/>
              </a:endParaRPr>
            </a:p>
          </p:txBody>
        </p:sp>
        <p:pic>
          <p:nvPicPr>
            <p:cNvPr id="13" name="Image 12">
              <a:extLst>
                <a:ext uri="{FF2B5EF4-FFF2-40B4-BE49-F238E27FC236}">
                  <a16:creationId xmlns:a16="http://schemas.microsoft.com/office/drawing/2014/main" id="{F476BD78-87C8-F68D-156D-90C7C3EC4AF5}"/>
                </a:ext>
              </a:extLst>
            </p:cNvPr>
            <p:cNvPicPr>
              <a:picLocks noChangeAspect="1"/>
            </p:cNvPicPr>
            <p:nvPr/>
          </p:nvPicPr>
          <p:blipFill>
            <a:blip r:embed="rId3"/>
            <a:stretch>
              <a:fillRect/>
            </a:stretch>
          </p:blipFill>
          <p:spPr>
            <a:xfrm>
              <a:off x="1202036" y="1238005"/>
              <a:ext cx="581660" cy="295275"/>
            </a:xfrm>
            <a:prstGeom prst="rect">
              <a:avLst/>
            </a:prstGeom>
          </p:spPr>
        </p:pic>
      </p:grpSp>
      <p:grpSp>
        <p:nvGrpSpPr>
          <p:cNvPr id="14" name="Groupe 13">
            <a:extLst>
              <a:ext uri="{FF2B5EF4-FFF2-40B4-BE49-F238E27FC236}">
                <a16:creationId xmlns:a16="http://schemas.microsoft.com/office/drawing/2014/main" id="{FC9E46A6-506F-1330-79D0-D7E0D038BC72}"/>
              </a:ext>
            </a:extLst>
          </p:cNvPr>
          <p:cNvGrpSpPr/>
          <p:nvPr/>
        </p:nvGrpSpPr>
        <p:grpSpPr>
          <a:xfrm>
            <a:off x="2344763" y="1862363"/>
            <a:ext cx="5292307" cy="424732"/>
            <a:chOff x="2415730" y="1824006"/>
            <a:chExt cx="5292307" cy="424732"/>
          </a:xfrm>
        </p:grpSpPr>
        <p:sp>
          <p:nvSpPr>
            <p:cNvPr id="15" name="Rectangle 14">
              <a:extLst>
                <a:ext uri="{FF2B5EF4-FFF2-40B4-BE49-F238E27FC236}">
                  <a16:creationId xmlns:a16="http://schemas.microsoft.com/office/drawing/2014/main" id="{736B6C79-6AAF-A4C9-E13D-4C8E205DB617}"/>
                </a:ext>
              </a:extLst>
            </p:cNvPr>
            <p:cNvSpPr/>
            <p:nvPr/>
          </p:nvSpPr>
          <p:spPr>
            <a:xfrm>
              <a:off x="3089465" y="1824006"/>
              <a:ext cx="4618572" cy="424732"/>
            </a:xfrm>
            <a:prstGeom prst="rect">
              <a:avLst/>
            </a:prstGeom>
          </p:spPr>
          <p:txBody>
            <a:bodyPr wrap="none">
              <a:spAutoFit/>
            </a:bodyPr>
            <a:lstStyle/>
            <a:p>
              <a:pPr>
                <a:lnSpc>
                  <a:spcPct val="90000"/>
                </a:lnSpc>
              </a:pPr>
              <a:r>
                <a:rPr lang="fr-FR" sz="2400" b="1" i="1" kern="0" dirty="0">
                  <a:latin typeface="Calibri" pitchFamily="34"/>
                  <a:cs typeface="Calibri" pitchFamily="34"/>
                </a:rPr>
                <a:t>Active Data </a:t>
              </a:r>
              <a:r>
                <a:rPr lang="fr-FR" sz="2400" b="1" i="1" kern="0" dirty="0" err="1">
                  <a:latin typeface="Calibri" pitchFamily="34"/>
                  <a:cs typeface="Calibri" pitchFamily="34"/>
                </a:rPr>
                <a:t>Lifecycle</a:t>
              </a:r>
              <a:r>
                <a:rPr lang="fr-FR" sz="2400" b="1" i="1" kern="0" dirty="0">
                  <a:latin typeface="Calibri" pitchFamily="34"/>
                  <a:cs typeface="Calibri" pitchFamily="34"/>
                </a:rPr>
                <a:t> Management</a:t>
              </a:r>
              <a:endParaRPr lang="en-US" sz="2400" b="1" i="1" kern="0" dirty="0">
                <a:latin typeface="Calibri" pitchFamily="34"/>
                <a:cs typeface="Calibri" pitchFamily="34"/>
              </a:endParaRPr>
            </a:p>
          </p:txBody>
        </p:sp>
        <p:pic>
          <p:nvPicPr>
            <p:cNvPr id="16" name="Image 15">
              <a:extLst>
                <a:ext uri="{FF2B5EF4-FFF2-40B4-BE49-F238E27FC236}">
                  <a16:creationId xmlns:a16="http://schemas.microsoft.com/office/drawing/2014/main" id="{D59C0973-743F-97D6-D785-812A51AFC128}"/>
                </a:ext>
              </a:extLst>
            </p:cNvPr>
            <p:cNvPicPr>
              <a:picLocks noChangeAspect="1"/>
            </p:cNvPicPr>
            <p:nvPr/>
          </p:nvPicPr>
          <p:blipFill>
            <a:blip r:embed="rId4"/>
            <a:stretch>
              <a:fillRect/>
            </a:stretch>
          </p:blipFill>
          <p:spPr>
            <a:xfrm>
              <a:off x="2415730" y="1903022"/>
              <a:ext cx="673735" cy="266700"/>
            </a:xfrm>
            <a:prstGeom prst="rect">
              <a:avLst/>
            </a:prstGeom>
          </p:spPr>
        </p:pic>
      </p:grpSp>
    </p:spTree>
    <p:extLst>
      <p:ext uri="{BB962C8B-B14F-4D97-AF65-F5344CB8AC3E}">
        <p14:creationId xmlns:p14="http://schemas.microsoft.com/office/powerpoint/2010/main" val="262100987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blinds(horizontal)">
                                      <p:cBhvr>
                                        <p:cTn id="15" dur="500"/>
                                        <p:tgtEl>
                                          <p:spTgt spid="7">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blinds(horizontal)">
                                      <p:cBhvr>
                                        <p:cTn id="18" dur="500"/>
                                        <p:tgtEl>
                                          <p:spTgt spid="7">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blinds(horizontal)">
                                      <p:cBhvr>
                                        <p:cTn id="21" dur="500"/>
                                        <p:tgtEl>
                                          <p:spTgt spid="7">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blinds(horizontal)">
                                      <p:cBhvr>
                                        <p:cTn id="24" dur="500"/>
                                        <p:tgtEl>
                                          <p:spTgt spid="7">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blinds(horizontal)">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579188" y="1935147"/>
            <a:ext cx="9499594" cy="474532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60000" tIns="144000" rIns="360000" bIns="45720" anchor="t" anchorCtr="0" compatLnSpc="0">
            <a:noAutofit/>
          </a:bodyPr>
          <a:lstStyle/>
          <a:p>
            <a:pPr marL="342900" indent="-342900">
              <a:spcAft>
                <a:spcPts val="10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Mentalité de pipeline</a:t>
            </a:r>
          </a:p>
          <a:p>
            <a:pPr marL="342900" indent="-342900">
              <a:spcAft>
                <a:spcPts val="10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Exploration de données brutes</a:t>
            </a:r>
          </a:p>
          <a:p>
            <a:pPr marL="342900" indent="-342900">
              <a:spcAft>
                <a:spcPts val="10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Identifier les données plus importantes</a:t>
            </a:r>
          </a:p>
          <a:p>
            <a:pPr marL="342900" indent="-342900">
              <a:spcAft>
                <a:spcPts val="10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Organiser et gérer une collection d'ensembles de données</a:t>
            </a:r>
          </a:p>
          <a:p>
            <a:pPr marL="342900" indent="-342900">
              <a:spcAft>
                <a:spcPts val="10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Devient plus « </a:t>
            </a:r>
            <a:r>
              <a:rPr lang="fr-FR" sz="2000"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curated</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 au fil du temps</a:t>
            </a:r>
          </a:p>
          <a:p>
            <a:pPr marL="342900" indent="-342900">
              <a:spcAft>
                <a:spcPts val="10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Améliorer continuellement la qualité des données</a:t>
            </a:r>
          </a:p>
          <a:p>
            <a:pPr marL="342900" indent="-342900">
              <a:spcAft>
                <a:spcPts val="10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Gestion des métadonnées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MD</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16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Ajouter progressivement les </a:t>
            </a:r>
            <a:r>
              <a:rPr lang="fr-FR" sz="16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MD</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a:p>
            <a:pPr marL="342900" indent="-342900">
              <a:spcAft>
                <a:spcPts val="10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Favoriser la maintenance et la gestion des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MD</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16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plutôt que la BD</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a:p>
            <a:pPr marL="342900" indent="-342900">
              <a:spcAft>
                <a:spcPts val="10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Rendre les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MD</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accessibles et informatives pour les consommateurs de données non techniques</a:t>
            </a:r>
          </a:p>
          <a:p>
            <a:pPr marL="342900" indent="-342900">
              <a:spcAft>
                <a:spcPts val="1000"/>
              </a:spcAft>
              <a:buClr>
                <a:srgbClr val="FF0000"/>
              </a:buClr>
              <a:buSzPct val="10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Produire des données aussi utiles pour les utilisateurs (</a:t>
            </a:r>
            <a:r>
              <a:rPr lang="fr-FR" sz="16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Output</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p:txBody>
      </p:sp>
      <p:sp>
        <p:nvSpPr>
          <p:cNvPr id="11" name="Slide Number Placeholder 5">
            <a:extLst>
              <a:ext uri="{FF2B5EF4-FFF2-40B4-BE49-F238E27FC236}">
                <a16:creationId xmlns:a16="http://schemas.microsoft.com/office/drawing/2014/main" id="{A4080192-249A-354E-A846-561D54EF2739}"/>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29</a:t>
            </a:fld>
            <a:endParaRPr lang="en-US" dirty="0"/>
          </a:p>
        </p:txBody>
      </p:sp>
      <p:sp>
        <p:nvSpPr>
          <p:cNvPr id="12" name="Footer Placeholder 4">
            <a:extLst>
              <a:ext uri="{FF2B5EF4-FFF2-40B4-BE49-F238E27FC236}">
                <a16:creationId xmlns:a16="http://schemas.microsoft.com/office/drawing/2014/main" id="{A91AD3A0-DE58-DE4C-81AC-35D3A0170740}"/>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pic>
        <p:nvPicPr>
          <p:cNvPr id="15" name="Picture 4">
            <a:extLst>
              <a:ext uri="{FF2B5EF4-FFF2-40B4-BE49-F238E27FC236}">
                <a16:creationId xmlns:a16="http://schemas.microsoft.com/office/drawing/2014/main" id="{F39D295A-FBD3-434B-9301-33A0866FAE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01200" y="177526"/>
            <a:ext cx="2572163" cy="1613420"/>
          </a:xfrm>
          <a:prstGeom prst="rect">
            <a:avLst/>
          </a:prstGeom>
          <a:noFill/>
          <a:ln cap="flat">
            <a:noFill/>
          </a:ln>
        </p:spPr>
      </p:pic>
      <p:grpSp>
        <p:nvGrpSpPr>
          <p:cNvPr id="3" name="Groupe 2">
            <a:extLst>
              <a:ext uri="{FF2B5EF4-FFF2-40B4-BE49-F238E27FC236}">
                <a16:creationId xmlns:a16="http://schemas.microsoft.com/office/drawing/2014/main" id="{85E6F61D-B2DC-B21D-C230-452E7957BEF4}"/>
              </a:ext>
            </a:extLst>
          </p:cNvPr>
          <p:cNvGrpSpPr/>
          <p:nvPr/>
        </p:nvGrpSpPr>
        <p:grpSpPr>
          <a:xfrm>
            <a:off x="1492866" y="214725"/>
            <a:ext cx="5667955" cy="489919"/>
            <a:chOff x="1379050" y="223686"/>
            <a:chExt cx="3962531" cy="489919"/>
          </a:xfrm>
        </p:grpSpPr>
        <p:sp>
          <p:nvSpPr>
            <p:cNvPr id="4" name="Rectangle 2">
              <a:extLst>
                <a:ext uri="{FF2B5EF4-FFF2-40B4-BE49-F238E27FC236}">
                  <a16:creationId xmlns:a16="http://schemas.microsoft.com/office/drawing/2014/main" id="{217DEF93-5739-5EFF-EC44-0AB44912928A}"/>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5" name="Image 4">
              <a:extLst>
                <a:ext uri="{FF2B5EF4-FFF2-40B4-BE49-F238E27FC236}">
                  <a16:creationId xmlns:a16="http://schemas.microsoft.com/office/drawing/2014/main" id="{279D9BB7-743C-EC9A-964E-8303CD727262}"/>
                </a:ext>
              </a:extLst>
            </p:cNvPr>
            <p:cNvPicPr>
              <a:picLocks noChangeAspect="1"/>
            </p:cNvPicPr>
            <p:nvPr/>
          </p:nvPicPr>
          <p:blipFill>
            <a:blip r:embed="rId4"/>
            <a:stretch>
              <a:fillRect/>
            </a:stretch>
          </p:blipFill>
          <p:spPr>
            <a:xfrm>
              <a:off x="1379050" y="315036"/>
              <a:ext cx="759460" cy="270510"/>
            </a:xfrm>
            <a:prstGeom prst="rect">
              <a:avLst/>
            </a:prstGeom>
          </p:spPr>
        </p:pic>
      </p:grpSp>
      <p:grpSp>
        <p:nvGrpSpPr>
          <p:cNvPr id="2" name="Groupe 1">
            <a:extLst>
              <a:ext uri="{FF2B5EF4-FFF2-40B4-BE49-F238E27FC236}">
                <a16:creationId xmlns:a16="http://schemas.microsoft.com/office/drawing/2014/main" id="{A0DDA391-CFA1-8850-D4B9-B4241E03C0D9}"/>
              </a:ext>
            </a:extLst>
          </p:cNvPr>
          <p:cNvGrpSpPr/>
          <p:nvPr/>
        </p:nvGrpSpPr>
        <p:grpSpPr>
          <a:xfrm>
            <a:off x="2152419" y="1445229"/>
            <a:ext cx="5292307" cy="424732"/>
            <a:chOff x="2415730" y="1824006"/>
            <a:chExt cx="5292307" cy="424732"/>
          </a:xfrm>
        </p:grpSpPr>
        <p:sp>
          <p:nvSpPr>
            <p:cNvPr id="6" name="Rectangle 5">
              <a:extLst>
                <a:ext uri="{FF2B5EF4-FFF2-40B4-BE49-F238E27FC236}">
                  <a16:creationId xmlns:a16="http://schemas.microsoft.com/office/drawing/2014/main" id="{78FB2563-0A00-00B8-4336-80AF0B84E718}"/>
                </a:ext>
              </a:extLst>
            </p:cNvPr>
            <p:cNvSpPr/>
            <p:nvPr/>
          </p:nvSpPr>
          <p:spPr>
            <a:xfrm>
              <a:off x="3089465" y="1824006"/>
              <a:ext cx="4618572" cy="424732"/>
            </a:xfrm>
            <a:prstGeom prst="rect">
              <a:avLst/>
            </a:prstGeom>
          </p:spPr>
          <p:txBody>
            <a:bodyPr wrap="none">
              <a:spAutoFit/>
            </a:bodyPr>
            <a:lstStyle/>
            <a:p>
              <a:pPr>
                <a:lnSpc>
                  <a:spcPct val="90000"/>
                </a:lnSpc>
              </a:pPr>
              <a:r>
                <a:rPr lang="fr-FR" sz="2400" b="1" i="1" kern="0" dirty="0">
                  <a:latin typeface="Calibri" pitchFamily="34"/>
                  <a:cs typeface="Calibri" pitchFamily="34"/>
                </a:rPr>
                <a:t>Active Data </a:t>
              </a:r>
              <a:r>
                <a:rPr lang="fr-FR" sz="2400" b="1" i="1" kern="0" dirty="0" err="1">
                  <a:latin typeface="Calibri" pitchFamily="34"/>
                  <a:cs typeface="Calibri" pitchFamily="34"/>
                </a:rPr>
                <a:t>Lifecycle</a:t>
              </a:r>
              <a:r>
                <a:rPr lang="fr-FR" sz="2400" b="1" i="1" kern="0" dirty="0">
                  <a:latin typeface="Calibri" pitchFamily="34"/>
                  <a:cs typeface="Calibri" pitchFamily="34"/>
                </a:rPr>
                <a:t> Management</a:t>
              </a:r>
              <a:endParaRPr lang="en-US" sz="2400" b="1" i="1" kern="0" dirty="0">
                <a:latin typeface="Calibri" pitchFamily="34"/>
                <a:cs typeface="Calibri" pitchFamily="34"/>
              </a:endParaRPr>
            </a:p>
          </p:txBody>
        </p:sp>
        <p:pic>
          <p:nvPicPr>
            <p:cNvPr id="8" name="Image 7">
              <a:extLst>
                <a:ext uri="{FF2B5EF4-FFF2-40B4-BE49-F238E27FC236}">
                  <a16:creationId xmlns:a16="http://schemas.microsoft.com/office/drawing/2014/main" id="{D235F67A-BD57-39FF-DE23-25A28EBADA03}"/>
                </a:ext>
              </a:extLst>
            </p:cNvPr>
            <p:cNvPicPr>
              <a:picLocks noChangeAspect="1"/>
            </p:cNvPicPr>
            <p:nvPr/>
          </p:nvPicPr>
          <p:blipFill>
            <a:blip r:embed="rId5"/>
            <a:stretch>
              <a:fillRect/>
            </a:stretch>
          </p:blipFill>
          <p:spPr>
            <a:xfrm>
              <a:off x="2415730" y="1903022"/>
              <a:ext cx="673735" cy="266700"/>
            </a:xfrm>
            <a:prstGeom prst="rect">
              <a:avLst/>
            </a:prstGeom>
          </p:spPr>
        </p:pic>
      </p:grpSp>
      <p:grpSp>
        <p:nvGrpSpPr>
          <p:cNvPr id="9" name="Groupe 8">
            <a:extLst>
              <a:ext uri="{FF2B5EF4-FFF2-40B4-BE49-F238E27FC236}">
                <a16:creationId xmlns:a16="http://schemas.microsoft.com/office/drawing/2014/main" id="{5D4E02B9-3DF9-5A85-1C4A-C258D7AEEE4A}"/>
              </a:ext>
            </a:extLst>
          </p:cNvPr>
          <p:cNvGrpSpPr/>
          <p:nvPr/>
        </p:nvGrpSpPr>
        <p:grpSpPr>
          <a:xfrm>
            <a:off x="1737922" y="857998"/>
            <a:ext cx="3646393" cy="489919"/>
            <a:chOff x="1202036" y="1140684"/>
            <a:chExt cx="3646393" cy="489919"/>
          </a:xfrm>
        </p:grpSpPr>
        <p:sp>
          <p:nvSpPr>
            <p:cNvPr id="10" name="Rectangle 2">
              <a:extLst>
                <a:ext uri="{FF2B5EF4-FFF2-40B4-BE49-F238E27FC236}">
                  <a16:creationId xmlns:a16="http://schemas.microsoft.com/office/drawing/2014/main" id="{FC1F6B6A-D082-E045-3AD5-61677A4B92CE}"/>
                </a:ext>
              </a:extLst>
            </p:cNvPr>
            <p:cNvSpPr txBox="1">
              <a:spLocks noChangeArrowheads="1"/>
            </p:cNvSpPr>
            <p:nvPr/>
          </p:nvSpPr>
          <p:spPr>
            <a:xfrm>
              <a:off x="1616533" y="1140684"/>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itchFamily="34"/>
                  <a:cs typeface="Calibri" pitchFamily="34"/>
                </a:rPr>
                <a:t>  Data Curation</a:t>
              </a:r>
              <a:br>
                <a:rPr lang="en-US" sz="2800" b="1" kern="0" dirty="0">
                  <a:solidFill>
                    <a:schemeClr val="tx1"/>
                  </a:solidFill>
                  <a:latin typeface="Calibri" pitchFamily="34"/>
                  <a:cs typeface="Calibri" pitchFamily="34"/>
                </a:rPr>
              </a:br>
              <a:endParaRPr lang="en-US" sz="2800" b="1" i="1" dirty="0">
                <a:solidFill>
                  <a:srgbClr val="0432FF"/>
                </a:solidFill>
                <a:latin typeface="+mn-lt"/>
                <a:ea typeface="+mn-ea"/>
                <a:cs typeface="+mn-cs"/>
              </a:endParaRPr>
            </a:p>
          </p:txBody>
        </p:sp>
        <p:pic>
          <p:nvPicPr>
            <p:cNvPr id="13" name="Image 12">
              <a:extLst>
                <a:ext uri="{FF2B5EF4-FFF2-40B4-BE49-F238E27FC236}">
                  <a16:creationId xmlns:a16="http://schemas.microsoft.com/office/drawing/2014/main" id="{C3919EF9-BC17-1295-A122-67D5BE96180C}"/>
                </a:ext>
              </a:extLst>
            </p:cNvPr>
            <p:cNvPicPr>
              <a:picLocks noChangeAspect="1"/>
            </p:cNvPicPr>
            <p:nvPr/>
          </p:nvPicPr>
          <p:blipFill>
            <a:blip r:embed="rId6"/>
            <a:stretch>
              <a:fillRect/>
            </a:stretch>
          </p:blipFill>
          <p:spPr>
            <a:xfrm>
              <a:off x="1202036" y="1238005"/>
              <a:ext cx="581660" cy="295275"/>
            </a:xfrm>
            <a:prstGeom prst="rect">
              <a:avLst/>
            </a:prstGeom>
          </p:spPr>
        </p:pic>
      </p:grpSp>
    </p:spTree>
    <p:extLst>
      <p:ext uri="{BB962C8B-B14F-4D97-AF65-F5344CB8AC3E}">
        <p14:creationId xmlns:p14="http://schemas.microsoft.com/office/powerpoint/2010/main" val="144442673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vertic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vertic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vertic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vertic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blinds(vertical)">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blinds(vertical)">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blinds(vertical)">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blinds(vertical)">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blinds(vertical)">
                                      <p:cBhvr>
                                        <p:cTn id="5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à coins arrondis 5">
            <a:extLst>
              <a:ext uri="{FF2B5EF4-FFF2-40B4-BE49-F238E27FC236}">
                <a16:creationId xmlns:a16="http://schemas.microsoft.com/office/drawing/2014/main" id="{0689E4FA-EC66-DC4E-AA4E-2D90C0832F1E}"/>
              </a:ext>
            </a:extLst>
          </p:cNvPr>
          <p:cNvSpPr/>
          <p:nvPr/>
        </p:nvSpPr>
        <p:spPr>
          <a:xfrm>
            <a:off x="3717690" y="3469838"/>
            <a:ext cx="5987667" cy="3080972"/>
          </a:xfrm>
          <a:prstGeom prst="roundRect">
            <a:avLst/>
          </a:prstGeom>
          <a:gradFill flip="none" rotWithShape="1">
            <a:gsLst>
              <a:gs pos="0">
                <a:srgbClr val="FFFD78">
                  <a:shade val="30000"/>
                  <a:satMod val="115000"/>
                </a:srgbClr>
              </a:gs>
              <a:gs pos="50000">
                <a:srgbClr val="FFFD78">
                  <a:shade val="67500"/>
                  <a:satMod val="115000"/>
                </a:srgbClr>
              </a:gs>
              <a:gs pos="100000">
                <a:srgbClr val="FFFD78">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2"/>
          <p:cNvSpPr/>
          <p:nvPr/>
        </p:nvSpPr>
        <p:spPr>
          <a:xfrm>
            <a:off x="2885444" y="3816477"/>
            <a:ext cx="7652157" cy="2181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spcAft>
                <a:spcPts val="1200"/>
              </a:spcAft>
            </a:pPr>
            <a:r>
              <a:rPr lang="fr-FR" sz="2800" b="1" i="1" u="sng" dirty="0">
                <a:solidFill>
                  <a:schemeClr val="tx1"/>
                </a:solidFill>
                <a:latin typeface="Calibri" panose="020F0502020204030204" pitchFamily="34" charset="0"/>
                <a:cs typeface="Calibri" panose="020F0502020204030204" pitchFamily="34" charset="0"/>
              </a:rPr>
              <a:t>Partie 1  </a:t>
            </a:r>
            <a:r>
              <a:rPr lang="fr-FR" sz="2800" b="1" i="1" dirty="0">
                <a:solidFill>
                  <a:schemeClr val="tx1"/>
                </a:solidFill>
                <a:latin typeface="Calibri" panose="020F0502020204030204" pitchFamily="34" charset="0"/>
                <a:cs typeface="Calibri" panose="020F0502020204030204" pitchFamily="34" charset="0"/>
              </a:rPr>
              <a:t>: </a:t>
            </a:r>
            <a:r>
              <a:rPr lang="fr-FR" sz="2400" b="1" i="1" dirty="0">
                <a:solidFill>
                  <a:schemeClr val="tx1"/>
                </a:solidFill>
                <a:latin typeface="Calibri" panose="020F0502020204030204" pitchFamily="34" charset="0"/>
                <a:cs typeface="Calibri" panose="020F0502020204030204" pitchFamily="34" charset="0"/>
              </a:rPr>
              <a:t>Introduction à la Data Governance</a:t>
            </a:r>
            <a:endParaRPr lang="fr-FR" sz="2800" b="1" i="1" dirty="0">
              <a:solidFill>
                <a:schemeClr val="tx1"/>
              </a:solidFill>
              <a:latin typeface="Calibri" panose="020F0502020204030204" pitchFamily="34" charset="0"/>
              <a:cs typeface="Calibri" panose="020F0502020204030204" pitchFamily="34" charset="0"/>
            </a:endParaRPr>
          </a:p>
          <a:p>
            <a:pPr marL="2114550" lvl="6" indent="-285750">
              <a:buFont typeface="Wingdings" pitchFamily="2" charset="2"/>
              <a:buChar char="Ø"/>
            </a:pPr>
            <a:r>
              <a:rPr lang="fr-FR" i="1" dirty="0">
                <a:solidFill>
                  <a:schemeClr val="tx1"/>
                </a:solidFill>
                <a:latin typeface="Calibri" panose="020F0502020204030204" pitchFamily="34" charset="0"/>
                <a:cs typeface="Calibri" panose="020F0502020204030204" pitchFamily="34" charset="0"/>
              </a:rPr>
              <a:t>Introduction de la DG</a:t>
            </a:r>
          </a:p>
          <a:p>
            <a:pPr marL="2114550" lvl="6" indent="-285750">
              <a:buFont typeface="Wingdings" pitchFamily="2" charset="2"/>
              <a:buChar char="Ø"/>
            </a:pPr>
            <a:r>
              <a:rPr lang="fr-FR" i="1" dirty="0">
                <a:solidFill>
                  <a:schemeClr val="tx1"/>
                </a:solidFill>
                <a:latin typeface="Calibri" panose="020F0502020204030204" pitchFamily="34" charset="0"/>
                <a:cs typeface="Calibri" panose="020F0502020204030204" pitchFamily="34" charset="0"/>
              </a:rPr>
              <a:t>Architecture de la DG</a:t>
            </a:r>
          </a:p>
          <a:p>
            <a:pPr marL="2114550" lvl="6" indent="-285750">
              <a:buFont typeface="Wingdings" pitchFamily="2" charset="2"/>
              <a:buChar char="Ø"/>
            </a:pPr>
            <a:r>
              <a:rPr lang="fr-FR" i="1" dirty="0">
                <a:solidFill>
                  <a:schemeClr val="tx1"/>
                </a:solidFill>
                <a:latin typeface="Calibri" panose="020F0502020204030204" pitchFamily="34" charset="0"/>
                <a:cs typeface="Calibri" panose="020F0502020204030204" pitchFamily="34" charset="0"/>
              </a:rPr>
              <a:t>Les acteurs de la DG</a:t>
            </a:r>
          </a:p>
          <a:p>
            <a:pPr marL="2114550" lvl="4" indent="-285750">
              <a:buFont typeface="Wingdings" pitchFamily="2" charset="2"/>
              <a:buChar char="Ø"/>
            </a:pPr>
            <a:r>
              <a:rPr lang="fr-FR" i="1" dirty="0">
                <a:solidFill>
                  <a:schemeClr val="tx1"/>
                </a:solidFill>
                <a:latin typeface="Calibri" panose="020F0502020204030204" pitchFamily="34" charset="0"/>
                <a:cs typeface="Calibri" panose="020F0502020204030204" pitchFamily="34" charset="0"/>
              </a:rPr>
              <a:t>Quelques définitions</a:t>
            </a:r>
          </a:p>
          <a:p>
            <a:pPr marL="2114550" lvl="4" indent="-285750">
              <a:buFont typeface="Wingdings" pitchFamily="2" charset="2"/>
              <a:buChar char="Ø"/>
            </a:pPr>
            <a:r>
              <a:rPr lang="fr-FR" i="1" dirty="0">
                <a:solidFill>
                  <a:schemeClr val="tx1"/>
                </a:solidFill>
                <a:latin typeface="Calibri" panose="020F0502020204030204" pitchFamily="34" charset="0"/>
                <a:cs typeface="Calibri" panose="020F0502020204030204" pitchFamily="34" charset="0"/>
              </a:rPr>
              <a:t>Objectifs et retombées   </a:t>
            </a:r>
          </a:p>
        </p:txBody>
      </p:sp>
      <p:sp>
        <p:nvSpPr>
          <p:cNvPr id="4" name="Espace réservé du numéro de diapositive 3"/>
          <p:cNvSpPr>
            <a:spLocks noGrp="1"/>
          </p:cNvSpPr>
          <p:nvPr>
            <p:ph type="sldNum" sz="quarter" idx="12"/>
          </p:nvPr>
        </p:nvSpPr>
        <p:spPr/>
        <p:txBody>
          <a:bodyPr/>
          <a:lstStyle/>
          <a:p>
            <a:r>
              <a:rPr lang="en-US"/>
              <a:t>T</a:t>
            </a:r>
            <a:fld id="{D57F1E4F-1CFF-5643-939E-217C01CDF565}" type="slidenum">
              <a:rPr lang="en-US" smtClean="0"/>
              <a:pPr/>
              <a:t>3</a:t>
            </a:fld>
            <a:endParaRPr lang="en-US" dirty="0"/>
          </a:p>
        </p:txBody>
      </p:sp>
      <p:sp>
        <p:nvSpPr>
          <p:cNvPr id="5" name="Espace réservé du pied de page 4"/>
          <p:cNvSpPr>
            <a:spLocks noGrp="1"/>
          </p:cNvSpPr>
          <p:nvPr>
            <p:ph type="ftr" sz="quarter" idx="11"/>
          </p:nvPr>
        </p:nvSpPr>
        <p:spPr/>
        <p:txBody>
          <a:bodyPr/>
          <a:lstStyle/>
          <a:p>
            <a:r>
              <a:rPr lang="en-US"/>
              <a:t>Data  Governance</a:t>
            </a:r>
            <a:endParaRPr lang="en-US" dirty="0"/>
          </a:p>
        </p:txBody>
      </p:sp>
      <p:pic>
        <p:nvPicPr>
          <p:cNvPr id="2" name="Image 3" descr="Qu'est-ce que la Data Governance ? - Next Decision">
            <a:extLst>
              <a:ext uri="{FF2B5EF4-FFF2-40B4-BE49-F238E27FC236}">
                <a16:creationId xmlns:a16="http://schemas.microsoft.com/office/drawing/2014/main" id="{5699C4B6-8BAC-0A1B-2E41-140644C5968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542429" y="94685"/>
            <a:ext cx="5987667" cy="325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0230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3162092" y="2744681"/>
            <a:ext cx="3998729" cy="657825"/>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504000" tIns="324000" rIns="576000" bIns="45720" anchor="t" anchorCtr="0" compatLnSpc="0">
            <a:noAutofit/>
          </a:bodyPr>
          <a:lstStyle/>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b="1" dirty="0">
                <a:solidFill>
                  <a:schemeClr val="tx1">
                    <a:lumMod val="95000"/>
                    <a:lumOff val="5000"/>
                  </a:schemeClr>
                </a:solidFill>
                <a:latin typeface="Century Gothic" panose="020B0502020202020204" pitchFamily="34" charset="0"/>
                <a:ea typeface="Microsoft YaHei" pitchFamily="2"/>
                <a:cs typeface="Calibri" panose="020F0502020204030204" pitchFamily="34" charset="0"/>
              </a:rPr>
              <a:t>Les différentes étapes </a:t>
            </a:r>
          </a:p>
        </p:txBody>
      </p:sp>
      <p:graphicFrame>
        <p:nvGraphicFramePr>
          <p:cNvPr id="4" name="Diagramme 3">
            <a:extLst>
              <a:ext uri="{FF2B5EF4-FFF2-40B4-BE49-F238E27FC236}">
                <a16:creationId xmlns:a16="http://schemas.microsoft.com/office/drawing/2014/main" id="{01EF67DB-4E87-4897-A697-90D77D9CAD59}"/>
              </a:ext>
            </a:extLst>
          </p:cNvPr>
          <p:cNvGraphicFramePr/>
          <p:nvPr>
            <p:extLst>
              <p:ext uri="{D42A27DB-BD31-4B8C-83A1-F6EECF244321}">
                <p14:modId xmlns:p14="http://schemas.microsoft.com/office/powerpoint/2010/main" val="424388417"/>
              </p:ext>
            </p:extLst>
          </p:nvPr>
        </p:nvGraphicFramePr>
        <p:xfrm>
          <a:off x="5363995" y="2614146"/>
          <a:ext cx="6467946" cy="40291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5">
            <a:extLst>
              <a:ext uri="{FF2B5EF4-FFF2-40B4-BE49-F238E27FC236}">
                <a16:creationId xmlns:a16="http://schemas.microsoft.com/office/drawing/2014/main" id="{AE36A7F2-66CA-F94E-910B-F71AD349322A}"/>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30</a:t>
            </a:fld>
            <a:endParaRPr lang="en-US" dirty="0"/>
          </a:p>
        </p:txBody>
      </p:sp>
      <p:sp>
        <p:nvSpPr>
          <p:cNvPr id="11" name="Footer Placeholder 4">
            <a:extLst>
              <a:ext uri="{FF2B5EF4-FFF2-40B4-BE49-F238E27FC236}">
                <a16:creationId xmlns:a16="http://schemas.microsoft.com/office/drawing/2014/main" id="{5DD36210-1888-E049-99E0-4B7B5FE837F7}"/>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grpSp>
        <p:nvGrpSpPr>
          <p:cNvPr id="3" name="Groupe 2">
            <a:extLst>
              <a:ext uri="{FF2B5EF4-FFF2-40B4-BE49-F238E27FC236}">
                <a16:creationId xmlns:a16="http://schemas.microsoft.com/office/drawing/2014/main" id="{413DF012-5818-F971-B015-364B23E1B5B0}"/>
              </a:ext>
            </a:extLst>
          </p:cNvPr>
          <p:cNvGrpSpPr/>
          <p:nvPr/>
        </p:nvGrpSpPr>
        <p:grpSpPr>
          <a:xfrm>
            <a:off x="1492866" y="214725"/>
            <a:ext cx="5667955" cy="489919"/>
            <a:chOff x="1379050" y="223686"/>
            <a:chExt cx="3962531" cy="489919"/>
          </a:xfrm>
        </p:grpSpPr>
        <p:sp>
          <p:nvSpPr>
            <p:cNvPr id="5" name="Rectangle 2">
              <a:extLst>
                <a:ext uri="{FF2B5EF4-FFF2-40B4-BE49-F238E27FC236}">
                  <a16:creationId xmlns:a16="http://schemas.microsoft.com/office/drawing/2014/main" id="{8DB60A90-2A3C-FC3E-547C-D64BB6B56F17}"/>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6" name="Image 5">
              <a:extLst>
                <a:ext uri="{FF2B5EF4-FFF2-40B4-BE49-F238E27FC236}">
                  <a16:creationId xmlns:a16="http://schemas.microsoft.com/office/drawing/2014/main" id="{4BFDF05D-D6BC-630D-FD58-9B58DBC244D2}"/>
                </a:ext>
              </a:extLst>
            </p:cNvPr>
            <p:cNvPicPr>
              <a:picLocks noChangeAspect="1"/>
            </p:cNvPicPr>
            <p:nvPr/>
          </p:nvPicPr>
          <p:blipFill>
            <a:blip r:embed="rId7"/>
            <a:stretch>
              <a:fillRect/>
            </a:stretch>
          </p:blipFill>
          <p:spPr>
            <a:xfrm>
              <a:off x="1379050" y="315036"/>
              <a:ext cx="759460" cy="270510"/>
            </a:xfrm>
            <a:prstGeom prst="rect">
              <a:avLst/>
            </a:prstGeom>
          </p:spPr>
        </p:pic>
      </p:grpSp>
      <p:grpSp>
        <p:nvGrpSpPr>
          <p:cNvPr id="8" name="Groupe 7">
            <a:extLst>
              <a:ext uri="{FF2B5EF4-FFF2-40B4-BE49-F238E27FC236}">
                <a16:creationId xmlns:a16="http://schemas.microsoft.com/office/drawing/2014/main" id="{339A423F-C54C-4478-AB3B-939C0105AE80}"/>
              </a:ext>
            </a:extLst>
          </p:cNvPr>
          <p:cNvGrpSpPr/>
          <p:nvPr/>
        </p:nvGrpSpPr>
        <p:grpSpPr>
          <a:xfrm>
            <a:off x="1717602" y="1038957"/>
            <a:ext cx="3646393" cy="489919"/>
            <a:chOff x="1202036" y="1140684"/>
            <a:chExt cx="3646393" cy="489919"/>
          </a:xfrm>
        </p:grpSpPr>
        <p:sp>
          <p:nvSpPr>
            <p:cNvPr id="9" name="Rectangle 2">
              <a:extLst>
                <a:ext uri="{FF2B5EF4-FFF2-40B4-BE49-F238E27FC236}">
                  <a16:creationId xmlns:a16="http://schemas.microsoft.com/office/drawing/2014/main" id="{E0BE1937-3DDA-C5A5-395F-228D49197CFC}"/>
                </a:ext>
              </a:extLst>
            </p:cNvPr>
            <p:cNvSpPr txBox="1">
              <a:spLocks noChangeArrowheads="1"/>
            </p:cNvSpPr>
            <p:nvPr/>
          </p:nvSpPr>
          <p:spPr>
            <a:xfrm>
              <a:off x="1616533" y="1140684"/>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itchFamily="34"/>
                  <a:cs typeface="Calibri" pitchFamily="34"/>
                </a:rPr>
                <a:t>  Data Curation</a:t>
              </a:r>
              <a:br>
                <a:rPr lang="en-US" sz="2800" b="1" kern="0" dirty="0">
                  <a:solidFill>
                    <a:schemeClr val="tx1"/>
                  </a:solidFill>
                  <a:latin typeface="Calibri" pitchFamily="34"/>
                  <a:cs typeface="Calibri" pitchFamily="34"/>
                </a:rPr>
              </a:br>
              <a:endParaRPr lang="en-US" sz="2800" b="1" i="1" dirty="0">
                <a:solidFill>
                  <a:srgbClr val="0432FF"/>
                </a:solidFill>
                <a:latin typeface="+mn-lt"/>
                <a:ea typeface="+mn-ea"/>
                <a:cs typeface="+mn-cs"/>
              </a:endParaRPr>
            </a:p>
          </p:txBody>
        </p:sp>
        <p:pic>
          <p:nvPicPr>
            <p:cNvPr id="14" name="Image 13">
              <a:extLst>
                <a:ext uri="{FF2B5EF4-FFF2-40B4-BE49-F238E27FC236}">
                  <a16:creationId xmlns:a16="http://schemas.microsoft.com/office/drawing/2014/main" id="{C73895B7-9717-0D20-3632-03D6CA9770CB}"/>
                </a:ext>
              </a:extLst>
            </p:cNvPr>
            <p:cNvPicPr>
              <a:picLocks noChangeAspect="1"/>
            </p:cNvPicPr>
            <p:nvPr/>
          </p:nvPicPr>
          <p:blipFill>
            <a:blip r:embed="rId8"/>
            <a:stretch>
              <a:fillRect/>
            </a:stretch>
          </p:blipFill>
          <p:spPr>
            <a:xfrm>
              <a:off x="1202036" y="1238005"/>
              <a:ext cx="581660" cy="295275"/>
            </a:xfrm>
            <a:prstGeom prst="rect">
              <a:avLst/>
            </a:prstGeom>
          </p:spPr>
        </p:pic>
      </p:grpSp>
      <p:grpSp>
        <p:nvGrpSpPr>
          <p:cNvPr id="15" name="Groupe 14">
            <a:extLst>
              <a:ext uri="{FF2B5EF4-FFF2-40B4-BE49-F238E27FC236}">
                <a16:creationId xmlns:a16="http://schemas.microsoft.com/office/drawing/2014/main" id="{B916266E-B018-C334-6829-06157F946871}"/>
              </a:ext>
            </a:extLst>
          </p:cNvPr>
          <p:cNvGrpSpPr/>
          <p:nvPr/>
        </p:nvGrpSpPr>
        <p:grpSpPr>
          <a:xfrm>
            <a:off x="2132099" y="1676753"/>
            <a:ext cx="5292307" cy="424732"/>
            <a:chOff x="2415730" y="1824006"/>
            <a:chExt cx="5292307" cy="424732"/>
          </a:xfrm>
        </p:grpSpPr>
        <p:sp>
          <p:nvSpPr>
            <p:cNvPr id="16" name="Rectangle 15">
              <a:extLst>
                <a:ext uri="{FF2B5EF4-FFF2-40B4-BE49-F238E27FC236}">
                  <a16:creationId xmlns:a16="http://schemas.microsoft.com/office/drawing/2014/main" id="{7243A5B2-1B46-5E63-BC46-F4FBC5D82D46}"/>
                </a:ext>
              </a:extLst>
            </p:cNvPr>
            <p:cNvSpPr/>
            <p:nvPr/>
          </p:nvSpPr>
          <p:spPr>
            <a:xfrm>
              <a:off x="3089465" y="1824006"/>
              <a:ext cx="4618572" cy="424732"/>
            </a:xfrm>
            <a:prstGeom prst="rect">
              <a:avLst/>
            </a:prstGeom>
          </p:spPr>
          <p:txBody>
            <a:bodyPr wrap="none">
              <a:spAutoFit/>
            </a:bodyPr>
            <a:lstStyle/>
            <a:p>
              <a:pPr>
                <a:lnSpc>
                  <a:spcPct val="90000"/>
                </a:lnSpc>
              </a:pPr>
              <a:r>
                <a:rPr lang="fr-FR" sz="2400" b="1" i="1" kern="0" dirty="0">
                  <a:latin typeface="Calibri" pitchFamily="34"/>
                  <a:cs typeface="Calibri" pitchFamily="34"/>
                </a:rPr>
                <a:t>Active Data </a:t>
              </a:r>
              <a:r>
                <a:rPr lang="fr-FR" sz="2400" b="1" i="1" kern="0" dirty="0" err="1">
                  <a:latin typeface="Calibri" pitchFamily="34"/>
                  <a:cs typeface="Calibri" pitchFamily="34"/>
                </a:rPr>
                <a:t>Lifecycle</a:t>
              </a:r>
              <a:r>
                <a:rPr lang="fr-FR" sz="2400" b="1" i="1" kern="0" dirty="0">
                  <a:latin typeface="Calibri" pitchFamily="34"/>
                  <a:cs typeface="Calibri" pitchFamily="34"/>
                </a:rPr>
                <a:t> Management</a:t>
              </a:r>
              <a:endParaRPr lang="en-US" sz="2400" b="1" i="1" kern="0" dirty="0">
                <a:latin typeface="Calibri" pitchFamily="34"/>
                <a:cs typeface="Calibri" pitchFamily="34"/>
              </a:endParaRPr>
            </a:p>
          </p:txBody>
        </p:sp>
        <p:pic>
          <p:nvPicPr>
            <p:cNvPr id="17" name="Image 16">
              <a:extLst>
                <a:ext uri="{FF2B5EF4-FFF2-40B4-BE49-F238E27FC236}">
                  <a16:creationId xmlns:a16="http://schemas.microsoft.com/office/drawing/2014/main" id="{67B12A5D-23A8-E3AB-2FC4-8BD0151F48A5}"/>
                </a:ext>
              </a:extLst>
            </p:cNvPr>
            <p:cNvPicPr>
              <a:picLocks noChangeAspect="1"/>
            </p:cNvPicPr>
            <p:nvPr/>
          </p:nvPicPr>
          <p:blipFill>
            <a:blip r:embed="rId9"/>
            <a:stretch>
              <a:fillRect/>
            </a:stretch>
          </p:blipFill>
          <p:spPr>
            <a:xfrm>
              <a:off x="2415730" y="1903022"/>
              <a:ext cx="673735" cy="266700"/>
            </a:xfrm>
            <a:prstGeom prst="rect">
              <a:avLst/>
            </a:prstGeom>
          </p:spPr>
        </p:pic>
      </p:grpSp>
    </p:spTree>
    <p:extLst>
      <p:ext uri="{BB962C8B-B14F-4D97-AF65-F5344CB8AC3E}">
        <p14:creationId xmlns:p14="http://schemas.microsoft.com/office/powerpoint/2010/main" val="305470584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32955F15-C38F-EC4E-9717-C782A8A81CBD}"/>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31</a:t>
            </a:fld>
            <a:endParaRPr lang="en-US" dirty="0"/>
          </a:p>
        </p:txBody>
      </p:sp>
      <p:sp>
        <p:nvSpPr>
          <p:cNvPr id="12" name="Footer Placeholder 4">
            <a:extLst>
              <a:ext uri="{FF2B5EF4-FFF2-40B4-BE49-F238E27FC236}">
                <a16:creationId xmlns:a16="http://schemas.microsoft.com/office/drawing/2014/main" id="{EFF6A4D0-B292-204B-BA10-EBD6104C888C}"/>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pic>
        <p:nvPicPr>
          <p:cNvPr id="14" name="Picture 14">
            <a:extLst>
              <a:ext uri="{FF2B5EF4-FFF2-40B4-BE49-F238E27FC236}">
                <a16:creationId xmlns:a16="http://schemas.microsoft.com/office/drawing/2014/main" id="{FEFD7A4D-3982-8343-A8BB-70312B914DC7}"/>
              </a:ext>
            </a:extLst>
          </p:cNvPr>
          <p:cNvPicPr>
            <a:picLocks noChangeAspect="1"/>
          </p:cNvPicPr>
          <p:nvPr/>
        </p:nvPicPr>
        <p:blipFill>
          <a:blip r:embed="rId3">
            <a:lum/>
            <a:alphaModFix/>
          </a:blip>
          <a:srcRect/>
          <a:stretch>
            <a:fillRect/>
          </a:stretch>
        </p:blipFill>
        <p:spPr>
          <a:xfrm>
            <a:off x="4992988" y="2416419"/>
            <a:ext cx="7260953" cy="3945470"/>
          </a:xfrm>
          <a:prstGeom prst="rect">
            <a:avLst/>
          </a:prstGeom>
          <a:noFill/>
          <a:ln cap="flat">
            <a:noFill/>
          </a:ln>
        </p:spPr>
      </p:pic>
      <p:grpSp>
        <p:nvGrpSpPr>
          <p:cNvPr id="3" name="Groupe 2">
            <a:extLst>
              <a:ext uri="{FF2B5EF4-FFF2-40B4-BE49-F238E27FC236}">
                <a16:creationId xmlns:a16="http://schemas.microsoft.com/office/drawing/2014/main" id="{87C95C3F-EF25-44A4-7B0E-4702532368CF}"/>
              </a:ext>
            </a:extLst>
          </p:cNvPr>
          <p:cNvGrpSpPr/>
          <p:nvPr/>
        </p:nvGrpSpPr>
        <p:grpSpPr>
          <a:xfrm>
            <a:off x="1492866" y="214725"/>
            <a:ext cx="5667955" cy="489919"/>
            <a:chOff x="1379050" y="223686"/>
            <a:chExt cx="3962531" cy="489919"/>
          </a:xfrm>
        </p:grpSpPr>
        <p:sp>
          <p:nvSpPr>
            <p:cNvPr id="5" name="Rectangle 2">
              <a:extLst>
                <a:ext uri="{FF2B5EF4-FFF2-40B4-BE49-F238E27FC236}">
                  <a16:creationId xmlns:a16="http://schemas.microsoft.com/office/drawing/2014/main" id="{41DDBFC6-9A75-713C-C7E6-4452D713CE6E}"/>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6" name="Image 5">
              <a:extLst>
                <a:ext uri="{FF2B5EF4-FFF2-40B4-BE49-F238E27FC236}">
                  <a16:creationId xmlns:a16="http://schemas.microsoft.com/office/drawing/2014/main" id="{6EA21026-5B68-2CA6-5D39-EF2C675B09F0}"/>
                </a:ext>
              </a:extLst>
            </p:cNvPr>
            <p:cNvPicPr>
              <a:picLocks noChangeAspect="1"/>
            </p:cNvPicPr>
            <p:nvPr/>
          </p:nvPicPr>
          <p:blipFill>
            <a:blip r:embed="rId4"/>
            <a:stretch>
              <a:fillRect/>
            </a:stretch>
          </p:blipFill>
          <p:spPr>
            <a:xfrm>
              <a:off x="1379050" y="315036"/>
              <a:ext cx="759460" cy="270510"/>
            </a:xfrm>
            <a:prstGeom prst="rect">
              <a:avLst/>
            </a:prstGeom>
          </p:spPr>
        </p:pic>
      </p:grpSp>
      <p:grpSp>
        <p:nvGrpSpPr>
          <p:cNvPr id="8" name="Groupe 7">
            <a:extLst>
              <a:ext uri="{FF2B5EF4-FFF2-40B4-BE49-F238E27FC236}">
                <a16:creationId xmlns:a16="http://schemas.microsoft.com/office/drawing/2014/main" id="{E0A4FD50-03C1-F719-09A9-E1028682F89E}"/>
              </a:ext>
            </a:extLst>
          </p:cNvPr>
          <p:cNvGrpSpPr/>
          <p:nvPr/>
        </p:nvGrpSpPr>
        <p:grpSpPr>
          <a:xfrm>
            <a:off x="1717602" y="766580"/>
            <a:ext cx="3646393" cy="489919"/>
            <a:chOff x="1202036" y="1140684"/>
            <a:chExt cx="3646393" cy="489919"/>
          </a:xfrm>
        </p:grpSpPr>
        <p:sp>
          <p:nvSpPr>
            <p:cNvPr id="9" name="Rectangle 2">
              <a:extLst>
                <a:ext uri="{FF2B5EF4-FFF2-40B4-BE49-F238E27FC236}">
                  <a16:creationId xmlns:a16="http://schemas.microsoft.com/office/drawing/2014/main" id="{A495571D-0286-E4AB-19E1-8642D133BEBE}"/>
                </a:ext>
              </a:extLst>
            </p:cNvPr>
            <p:cNvSpPr txBox="1">
              <a:spLocks noChangeArrowheads="1"/>
            </p:cNvSpPr>
            <p:nvPr/>
          </p:nvSpPr>
          <p:spPr>
            <a:xfrm>
              <a:off x="1616533" y="1140684"/>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itchFamily="34"/>
                  <a:cs typeface="Calibri" pitchFamily="34"/>
                </a:rPr>
                <a:t>  Data Curation</a:t>
              </a:r>
              <a:br>
                <a:rPr lang="en-US" sz="2800" b="1" kern="0" dirty="0">
                  <a:solidFill>
                    <a:schemeClr val="tx1"/>
                  </a:solidFill>
                  <a:latin typeface="Calibri" pitchFamily="34"/>
                  <a:cs typeface="Calibri" pitchFamily="34"/>
                </a:rPr>
              </a:br>
              <a:endParaRPr lang="en-US" sz="2800" b="1" i="1" dirty="0">
                <a:solidFill>
                  <a:srgbClr val="0432FF"/>
                </a:solidFill>
                <a:latin typeface="+mn-lt"/>
                <a:ea typeface="+mn-ea"/>
                <a:cs typeface="+mn-cs"/>
              </a:endParaRPr>
            </a:p>
          </p:txBody>
        </p:sp>
        <p:pic>
          <p:nvPicPr>
            <p:cNvPr id="11" name="Image 10">
              <a:extLst>
                <a:ext uri="{FF2B5EF4-FFF2-40B4-BE49-F238E27FC236}">
                  <a16:creationId xmlns:a16="http://schemas.microsoft.com/office/drawing/2014/main" id="{280CFDAE-8E3C-B92E-AFED-D75C9789E383}"/>
                </a:ext>
              </a:extLst>
            </p:cNvPr>
            <p:cNvPicPr>
              <a:picLocks noChangeAspect="1"/>
            </p:cNvPicPr>
            <p:nvPr/>
          </p:nvPicPr>
          <p:blipFill>
            <a:blip r:embed="rId5"/>
            <a:stretch>
              <a:fillRect/>
            </a:stretch>
          </p:blipFill>
          <p:spPr>
            <a:xfrm>
              <a:off x="1202036" y="1238005"/>
              <a:ext cx="581660" cy="295275"/>
            </a:xfrm>
            <a:prstGeom prst="rect">
              <a:avLst/>
            </a:prstGeom>
          </p:spPr>
        </p:pic>
      </p:grpSp>
      <p:sp>
        <p:nvSpPr>
          <p:cNvPr id="7" name="Espace réservé du contenu 2">
            <a:extLst>
              <a:ext uri="{FF2B5EF4-FFF2-40B4-BE49-F238E27FC236}">
                <a16:creationId xmlns:a16="http://schemas.microsoft.com/office/drawing/2014/main" id="{3EC23DAC-3316-420E-85B1-4756FEA6E26E}"/>
              </a:ext>
            </a:extLst>
          </p:cNvPr>
          <p:cNvSpPr/>
          <p:nvPr/>
        </p:nvSpPr>
        <p:spPr>
          <a:xfrm>
            <a:off x="911936" y="2378582"/>
            <a:ext cx="5856619" cy="2435764"/>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60000" tIns="324000" rIns="360000" bIns="45720" anchor="t" anchorCtr="0" compatLnSpc="0">
            <a:noAutofit/>
          </a:bodyPr>
          <a:lstStyle/>
          <a:p>
            <a:pPr marL="342900"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Efficacité des analyses avancées</a:t>
            </a:r>
            <a:endParaRPr lang="fr-FR"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marL="342900"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Faire face aux marécages de données (</a:t>
            </a:r>
            <a:r>
              <a:rPr lang="fr-FR" sz="14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data </a:t>
            </a:r>
            <a:r>
              <a:rPr lang="fr-FR" sz="1400" b="1"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swamp</a:t>
            </a: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a:p>
            <a:pPr marL="342900"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Assurer la qualité des donnée</a:t>
            </a:r>
          </a:p>
          <a:p>
            <a:pPr marL="342900"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La longue traine de la variété de données           </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r>
              <a:rPr lang="fr-FR" sz="12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Edward Curry</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a:p>
            <a:pPr marL="342900"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p:txBody>
      </p:sp>
      <p:grpSp>
        <p:nvGrpSpPr>
          <p:cNvPr id="2" name="Groupe 1">
            <a:extLst>
              <a:ext uri="{FF2B5EF4-FFF2-40B4-BE49-F238E27FC236}">
                <a16:creationId xmlns:a16="http://schemas.microsoft.com/office/drawing/2014/main" id="{1AB04336-A5C9-ED71-D01F-174AC3EFC89D}"/>
              </a:ext>
            </a:extLst>
          </p:cNvPr>
          <p:cNvGrpSpPr/>
          <p:nvPr/>
        </p:nvGrpSpPr>
        <p:grpSpPr>
          <a:xfrm>
            <a:off x="6721812" y="2476672"/>
            <a:ext cx="5048656" cy="1499857"/>
            <a:chOff x="6721812" y="2476672"/>
            <a:chExt cx="5048656" cy="1499857"/>
          </a:xfrm>
        </p:grpSpPr>
        <p:cxnSp>
          <p:nvCxnSpPr>
            <p:cNvPr id="17" name="Connecteur droit 16">
              <a:extLst>
                <a:ext uri="{FF2B5EF4-FFF2-40B4-BE49-F238E27FC236}">
                  <a16:creationId xmlns:a16="http://schemas.microsoft.com/office/drawing/2014/main" id="{D678FF1E-128C-11A3-D466-8886A4A138D6}"/>
                </a:ext>
              </a:extLst>
            </p:cNvPr>
            <p:cNvCxnSpPr/>
            <p:nvPr/>
          </p:nvCxnSpPr>
          <p:spPr>
            <a:xfrm>
              <a:off x="6721812" y="3015435"/>
              <a:ext cx="5048656" cy="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F4461589-4609-94B2-2E44-A73BE04B727A}"/>
                </a:ext>
              </a:extLst>
            </p:cNvPr>
            <p:cNvCxnSpPr/>
            <p:nvPr/>
          </p:nvCxnSpPr>
          <p:spPr>
            <a:xfrm>
              <a:off x="6721812" y="3429000"/>
              <a:ext cx="5048656" cy="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10AC1575-259A-0804-FD08-0A7D7B7C39A7}"/>
                </a:ext>
              </a:extLst>
            </p:cNvPr>
            <p:cNvCxnSpPr/>
            <p:nvPr/>
          </p:nvCxnSpPr>
          <p:spPr>
            <a:xfrm>
              <a:off x="6721812" y="3790405"/>
              <a:ext cx="5048656" cy="0"/>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9240CA62-BAC9-68D7-B5DB-0600292FA26C}"/>
                </a:ext>
              </a:extLst>
            </p:cNvPr>
            <p:cNvCxnSpPr>
              <a:cxnSpLocks/>
            </p:cNvCxnSpPr>
            <p:nvPr/>
          </p:nvCxnSpPr>
          <p:spPr>
            <a:xfrm>
              <a:off x="10882007" y="2476672"/>
              <a:ext cx="0" cy="1499857"/>
            </a:xfrm>
            <a:prstGeom prst="line">
              <a:avLst/>
            </a:prstGeom>
            <a:ln w="12700">
              <a:solidFill>
                <a:srgbClr val="0432FF"/>
              </a:solidFill>
            </a:ln>
          </p:spPr>
          <p:style>
            <a:lnRef idx="1">
              <a:schemeClr val="accent1"/>
            </a:lnRef>
            <a:fillRef idx="0">
              <a:schemeClr val="accent1"/>
            </a:fillRef>
            <a:effectRef idx="0">
              <a:schemeClr val="accent1"/>
            </a:effectRef>
            <a:fontRef idx="minor">
              <a:schemeClr val="tx1"/>
            </a:fontRef>
          </p:style>
        </p:cxnSp>
      </p:grpSp>
      <p:grpSp>
        <p:nvGrpSpPr>
          <p:cNvPr id="22" name="Groupe 21">
            <a:extLst>
              <a:ext uri="{FF2B5EF4-FFF2-40B4-BE49-F238E27FC236}">
                <a16:creationId xmlns:a16="http://schemas.microsoft.com/office/drawing/2014/main" id="{D5703DA8-3BD8-080C-58C6-CE28EBD6DB62}"/>
              </a:ext>
            </a:extLst>
          </p:cNvPr>
          <p:cNvGrpSpPr/>
          <p:nvPr/>
        </p:nvGrpSpPr>
        <p:grpSpPr>
          <a:xfrm>
            <a:off x="2036027" y="1697939"/>
            <a:ext cx="6298993" cy="424732"/>
            <a:chOff x="2415730" y="1824006"/>
            <a:chExt cx="6298993" cy="424732"/>
          </a:xfrm>
        </p:grpSpPr>
        <p:sp>
          <p:nvSpPr>
            <p:cNvPr id="23" name="Rectangle 22">
              <a:extLst>
                <a:ext uri="{FF2B5EF4-FFF2-40B4-BE49-F238E27FC236}">
                  <a16:creationId xmlns:a16="http://schemas.microsoft.com/office/drawing/2014/main" id="{4A3C0E94-0DDA-E967-8388-91FC7658085C}"/>
                </a:ext>
              </a:extLst>
            </p:cNvPr>
            <p:cNvSpPr/>
            <p:nvPr/>
          </p:nvSpPr>
          <p:spPr>
            <a:xfrm>
              <a:off x="3089465" y="1824006"/>
              <a:ext cx="5625258" cy="424732"/>
            </a:xfrm>
            <a:prstGeom prst="rect">
              <a:avLst/>
            </a:prstGeom>
          </p:spPr>
          <p:txBody>
            <a:bodyPr wrap="none">
              <a:spAutoFit/>
            </a:bodyPr>
            <a:lstStyle/>
            <a:p>
              <a:pPr>
                <a:lnSpc>
                  <a:spcPct val="90000"/>
                </a:lnSpc>
              </a:pPr>
              <a:r>
                <a:rPr lang="fr-FR" sz="2400" b="1" kern="0" dirty="0">
                  <a:latin typeface="Calibri" pitchFamily="34"/>
                  <a:cs typeface="Calibri" pitchFamily="34"/>
                </a:rPr>
                <a:t>Le but du Data Curation dans un Data Lake</a:t>
              </a:r>
              <a:endParaRPr lang="en-US" sz="2400" b="1" kern="0" dirty="0">
                <a:latin typeface="Calibri" pitchFamily="34"/>
                <a:cs typeface="Calibri" pitchFamily="34"/>
              </a:endParaRPr>
            </a:p>
          </p:txBody>
        </p:sp>
        <p:pic>
          <p:nvPicPr>
            <p:cNvPr id="24" name="Image 23">
              <a:extLst>
                <a:ext uri="{FF2B5EF4-FFF2-40B4-BE49-F238E27FC236}">
                  <a16:creationId xmlns:a16="http://schemas.microsoft.com/office/drawing/2014/main" id="{D3EB5EFD-9D06-7BDF-01D3-610BD95CAD2D}"/>
                </a:ext>
              </a:extLst>
            </p:cNvPr>
            <p:cNvPicPr>
              <a:picLocks noChangeAspect="1"/>
            </p:cNvPicPr>
            <p:nvPr/>
          </p:nvPicPr>
          <p:blipFill>
            <a:blip r:embed="rId6"/>
            <a:stretch>
              <a:fillRect/>
            </a:stretch>
          </p:blipFill>
          <p:spPr>
            <a:xfrm>
              <a:off x="2415730" y="1903022"/>
              <a:ext cx="673735" cy="266700"/>
            </a:xfrm>
            <a:prstGeom prst="rect">
              <a:avLst/>
            </a:prstGeom>
          </p:spPr>
        </p:pic>
      </p:grpSp>
    </p:spTree>
    <p:extLst>
      <p:ext uri="{BB962C8B-B14F-4D97-AF65-F5344CB8AC3E}">
        <p14:creationId xmlns:p14="http://schemas.microsoft.com/office/powerpoint/2010/main" val="280911567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par>
                                <p:cTn id="8" presetID="2" presetClass="entr" presetSubtype="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1+#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972997" y="2181319"/>
            <a:ext cx="7169486" cy="3637724"/>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60000" tIns="324000" rIns="360000" bIns="45720" anchor="t" anchorCtr="0" compatLnSpc="0">
            <a:noAutofit/>
          </a:bodyPr>
          <a:lstStyle/>
          <a:p>
            <a:pPr marL="342900" indent="-342900">
              <a:lnSpc>
                <a:spcPct val="150000"/>
              </a:lnSpc>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Principaux curateurs</a:t>
            </a:r>
          </a:p>
          <a:p>
            <a:pPr marL="800100" lvl="1"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Data scientistes</a:t>
            </a:r>
          </a:p>
          <a:p>
            <a:pPr marL="800100" lvl="1"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Data </a:t>
            </a:r>
            <a:r>
              <a:rPr lang="fr-FR" sz="2000"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engineers</a:t>
            </a: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marL="800100" lvl="1"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Collaborateurs d’un domaine</a:t>
            </a:r>
          </a:p>
          <a:p>
            <a:pPr marL="800100" lvl="1"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Acteurs de domaine de données spécifiques</a:t>
            </a:r>
          </a:p>
          <a:p>
            <a:pPr marL="800100" lvl="1"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Collaborateurs de la </a:t>
            </a: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Data Curation</a:t>
            </a:r>
          </a:p>
          <a:p>
            <a:pPr marL="800100" lvl="1" indent="-342900">
              <a:spcBef>
                <a:spcPts val="360"/>
              </a:spcBef>
              <a:spcAft>
                <a:spcPts val="600"/>
              </a:spcAft>
              <a:buClr>
                <a:srgbClr val="FF0000"/>
              </a:buClr>
              <a:buSzPct val="120000"/>
              <a:buFont typeface="Wingdings" pitchFamily="2" charset="2"/>
              <a:buChar char="Ø"/>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Nombreuses personnes…</a:t>
            </a:r>
          </a:p>
          <a:p>
            <a:pPr>
              <a:lnSpc>
                <a:spcPct val="150000"/>
              </a:lnSpc>
              <a:spcBef>
                <a:spcPts val="360"/>
              </a:spcBef>
              <a:spcAft>
                <a:spcPts val="600"/>
              </a:spcAft>
              <a:buClr>
                <a:srgbClr val="FF0000"/>
              </a:buClr>
              <a:buSzPct val="120000"/>
              <a:defRPr sz="1800" b="0" i="0" u="none" strike="noStrike" kern="0" cap="none" spc="0" baseline="0">
                <a:solidFill>
                  <a:srgbClr val="000000"/>
                </a:solidFill>
                <a:uFillTx/>
              </a:defRPr>
            </a:pP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p:txBody>
      </p:sp>
      <p:pic>
        <p:nvPicPr>
          <p:cNvPr id="10" name="Picture 4">
            <a:extLst>
              <a:ext uri="{FF2B5EF4-FFF2-40B4-BE49-F238E27FC236}">
                <a16:creationId xmlns:a16="http://schemas.microsoft.com/office/drawing/2014/main" id="{B296DF76-A540-410A-9DE5-1DD483F4D9FD}"/>
              </a:ext>
            </a:extLst>
          </p:cNvPr>
          <p:cNvPicPr>
            <a:picLocks noChangeAspect="1"/>
          </p:cNvPicPr>
          <p:nvPr/>
        </p:nvPicPr>
        <p:blipFill rotWithShape="1">
          <a:blip r:embed="rId2">
            <a:lum/>
            <a:alphaModFix/>
          </a:blip>
          <a:srcRect t="11967" b="6866"/>
          <a:stretch/>
        </p:blipFill>
        <p:spPr>
          <a:xfrm>
            <a:off x="8264155" y="0"/>
            <a:ext cx="3927845" cy="1791827"/>
          </a:xfrm>
          <a:prstGeom prst="rect">
            <a:avLst/>
          </a:prstGeom>
          <a:noFill/>
          <a:ln cap="flat">
            <a:noFill/>
          </a:ln>
        </p:spPr>
      </p:pic>
      <p:sp>
        <p:nvSpPr>
          <p:cNvPr id="11" name="Slide Number Placeholder 5">
            <a:extLst>
              <a:ext uri="{FF2B5EF4-FFF2-40B4-BE49-F238E27FC236}">
                <a16:creationId xmlns:a16="http://schemas.microsoft.com/office/drawing/2014/main" id="{5483FC36-3F2F-C548-9DE7-A8271590D3AC}"/>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32</a:t>
            </a:fld>
            <a:endParaRPr lang="en-US" dirty="0"/>
          </a:p>
        </p:txBody>
      </p:sp>
      <p:sp>
        <p:nvSpPr>
          <p:cNvPr id="12" name="Footer Placeholder 4">
            <a:extLst>
              <a:ext uri="{FF2B5EF4-FFF2-40B4-BE49-F238E27FC236}">
                <a16:creationId xmlns:a16="http://schemas.microsoft.com/office/drawing/2014/main" id="{5E015ADA-E993-E24D-8C50-2F5127373D4B}"/>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grpSp>
        <p:nvGrpSpPr>
          <p:cNvPr id="3" name="Groupe 2">
            <a:extLst>
              <a:ext uri="{FF2B5EF4-FFF2-40B4-BE49-F238E27FC236}">
                <a16:creationId xmlns:a16="http://schemas.microsoft.com/office/drawing/2014/main" id="{BA515FEC-E7B1-B9D7-7FCD-6CDDE8D6496E}"/>
              </a:ext>
            </a:extLst>
          </p:cNvPr>
          <p:cNvGrpSpPr/>
          <p:nvPr/>
        </p:nvGrpSpPr>
        <p:grpSpPr>
          <a:xfrm>
            <a:off x="1492866" y="214725"/>
            <a:ext cx="5667955" cy="489919"/>
            <a:chOff x="1379050" y="223686"/>
            <a:chExt cx="3962531" cy="489919"/>
          </a:xfrm>
        </p:grpSpPr>
        <p:sp>
          <p:nvSpPr>
            <p:cNvPr id="5" name="Rectangle 2">
              <a:extLst>
                <a:ext uri="{FF2B5EF4-FFF2-40B4-BE49-F238E27FC236}">
                  <a16:creationId xmlns:a16="http://schemas.microsoft.com/office/drawing/2014/main" id="{DF8D25E0-B7FD-1A83-FF37-735E1FF3A2B5}"/>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6" name="Image 5">
              <a:extLst>
                <a:ext uri="{FF2B5EF4-FFF2-40B4-BE49-F238E27FC236}">
                  <a16:creationId xmlns:a16="http://schemas.microsoft.com/office/drawing/2014/main" id="{9A7595EB-7D4E-3ECB-B12F-5A6AB148A88B}"/>
                </a:ext>
              </a:extLst>
            </p:cNvPr>
            <p:cNvPicPr>
              <a:picLocks noChangeAspect="1"/>
            </p:cNvPicPr>
            <p:nvPr/>
          </p:nvPicPr>
          <p:blipFill>
            <a:blip r:embed="rId3"/>
            <a:stretch>
              <a:fillRect/>
            </a:stretch>
          </p:blipFill>
          <p:spPr>
            <a:xfrm>
              <a:off x="1379050" y="315036"/>
              <a:ext cx="759460" cy="270510"/>
            </a:xfrm>
            <a:prstGeom prst="rect">
              <a:avLst/>
            </a:prstGeom>
          </p:spPr>
        </p:pic>
      </p:grpSp>
      <p:grpSp>
        <p:nvGrpSpPr>
          <p:cNvPr id="8" name="Groupe 7">
            <a:extLst>
              <a:ext uri="{FF2B5EF4-FFF2-40B4-BE49-F238E27FC236}">
                <a16:creationId xmlns:a16="http://schemas.microsoft.com/office/drawing/2014/main" id="{82071190-382D-0595-6ED0-715762F86DB3}"/>
              </a:ext>
            </a:extLst>
          </p:cNvPr>
          <p:cNvGrpSpPr/>
          <p:nvPr/>
        </p:nvGrpSpPr>
        <p:grpSpPr>
          <a:xfrm>
            <a:off x="1717602" y="1038957"/>
            <a:ext cx="3646393" cy="489919"/>
            <a:chOff x="1202036" y="1140684"/>
            <a:chExt cx="3646393" cy="489919"/>
          </a:xfrm>
        </p:grpSpPr>
        <p:sp>
          <p:nvSpPr>
            <p:cNvPr id="9" name="Rectangle 2">
              <a:extLst>
                <a:ext uri="{FF2B5EF4-FFF2-40B4-BE49-F238E27FC236}">
                  <a16:creationId xmlns:a16="http://schemas.microsoft.com/office/drawing/2014/main" id="{1348E53A-3FBF-3070-D5E3-5591B3A46606}"/>
                </a:ext>
              </a:extLst>
            </p:cNvPr>
            <p:cNvSpPr txBox="1">
              <a:spLocks noChangeArrowheads="1"/>
            </p:cNvSpPr>
            <p:nvPr/>
          </p:nvSpPr>
          <p:spPr>
            <a:xfrm>
              <a:off x="1616533" y="1140684"/>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itchFamily="34"/>
                  <a:cs typeface="Calibri" pitchFamily="34"/>
                </a:rPr>
                <a:t>  Data Curation</a:t>
              </a:r>
              <a:br>
                <a:rPr lang="en-US" sz="2800" b="1" kern="0" dirty="0">
                  <a:solidFill>
                    <a:schemeClr val="tx1"/>
                  </a:solidFill>
                  <a:latin typeface="Calibri" pitchFamily="34"/>
                  <a:cs typeface="Calibri" pitchFamily="34"/>
                </a:rPr>
              </a:br>
              <a:endParaRPr lang="en-US" sz="2800" b="1" i="1" dirty="0">
                <a:solidFill>
                  <a:srgbClr val="0432FF"/>
                </a:solidFill>
                <a:latin typeface="+mn-lt"/>
                <a:ea typeface="+mn-ea"/>
                <a:cs typeface="+mn-cs"/>
              </a:endParaRPr>
            </a:p>
          </p:txBody>
        </p:sp>
        <p:pic>
          <p:nvPicPr>
            <p:cNvPr id="14" name="Image 13">
              <a:extLst>
                <a:ext uri="{FF2B5EF4-FFF2-40B4-BE49-F238E27FC236}">
                  <a16:creationId xmlns:a16="http://schemas.microsoft.com/office/drawing/2014/main" id="{3F2FA140-7226-F9B7-1E8E-8445E25A577D}"/>
                </a:ext>
              </a:extLst>
            </p:cNvPr>
            <p:cNvPicPr>
              <a:picLocks noChangeAspect="1"/>
            </p:cNvPicPr>
            <p:nvPr/>
          </p:nvPicPr>
          <p:blipFill>
            <a:blip r:embed="rId4"/>
            <a:stretch>
              <a:fillRect/>
            </a:stretch>
          </p:blipFill>
          <p:spPr>
            <a:xfrm>
              <a:off x="1202036" y="1238005"/>
              <a:ext cx="581660" cy="295275"/>
            </a:xfrm>
            <a:prstGeom prst="rect">
              <a:avLst/>
            </a:prstGeom>
          </p:spPr>
        </p:pic>
      </p:grpSp>
      <p:grpSp>
        <p:nvGrpSpPr>
          <p:cNvPr id="17" name="Groupe 16">
            <a:extLst>
              <a:ext uri="{FF2B5EF4-FFF2-40B4-BE49-F238E27FC236}">
                <a16:creationId xmlns:a16="http://schemas.microsoft.com/office/drawing/2014/main" id="{265E353E-4FD1-2E56-993D-99EED4FB4F44}"/>
              </a:ext>
            </a:extLst>
          </p:cNvPr>
          <p:cNvGrpSpPr/>
          <p:nvPr/>
        </p:nvGrpSpPr>
        <p:grpSpPr>
          <a:xfrm>
            <a:off x="2299262" y="1889150"/>
            <a:ext cx="4082040" cy="424732"/>
            <a:chOff x="2415730" y="1824006"/>
            <a:chExt cx="4082040" cy="424732"/>
          </a:xfrm>
        </p:grpSpPr>
        <p:sp>
          <p:nvSpPr>
            <p:cNvPr id="18" name="Rectangle 17">
              <a:extLst>
                <a:ext uri="{FF2B5EF4-FFF2-40B4-BE49-F238E27FC236}">
                  <a16:creationId xmlns:a16="http://schemas.microsoft.com/office/drawing/2014/main" id="{9C9DE0AD-2ED9-51F0-A3C8-D932614766F4}"/>
                </a:ext>
              </a:extLst>
            </p:cNvPr>
            <p:cNvSpPr/>
            <p:nvPr/>
          </p:nvSpPr>
          <p:spPr>
            <a:xfrm>
              <a:off x="3089465" y="1824006"/>
              <a:ext cx="3408305" cy="424732"/>
            </a:xfrm>
            <a:prstGeom prst="rect">
              <a:avLst/>
            </a:prstGeom>
          </p:spPr>
          <p:txBody>
            <a:bodyPr wrap="none">
              <a:spAutoFit/>
            </a:bodyPr>
            <a:lstStyle/>
            <a:p>
              <a:pPr>
                <a:lnSpc>
                  <a:spcPct val="90000"/>
                </a:lnSpc>
              </a:pPr>
              <a:r>
                <a:rPr lang="fr-FR" sz="2400" b="1" kern="0" dirty="0">
                  <a:latin typeface="Calibri" pitchFamily="34"/>
                  <a:cs typeface="Calibri" pitchFamily="34"/>
                </a:rPr>
                <a:t>Communication continue</a:t>
              </a:r>
              <a:endParaRPr lang="en-US" sz="2400" b="1" kern="0" dirty="0">
                <a:latin typeface="Calibri" pitchFamily="34"/>
                <a:cs typeface="Calibri" pitchFamily="34"/>
              </a:endParaRPr>
            </a:p>
          </p:txBody>
        </p:sp>
        <p:pic>
          <p:nvPicPr>
            <p:cNvPr id="19" name="Image 18">
              <a:extLst>
                <a:ext uri="{FF2B5EF4-FFF2-40B4-BE49-F238E27FC236}">
                  <a16:creationId xmlns:a16="http://schemas.microsoft.com/office/drawing/2014/main" id="{10926206-2D1E-CF98-983B-69EAFD815C03}"/>
                </a:ext>
              </a:extLst>
            </p:cNvPr>
            <p:cNvPicPr>
              <a:picLocks noChangeAspect="1"/>
            </p:cNvPicPr>
            <p:nvPr/>
          </p:nvPicPr>
          <p:blipFill>
            <a:blip r:embed="rId5"/>
            <a:stretch>
              <a:fillRect/>
            </a:stretch>
          </p:blipFill>
          <p:spPr>
            <a:xfrm>
              <a:off x="2415730" y="1903022"/>
              <a:ext cx="673735" cy="266700"/>
            </a:xfrm>
            <a:prstGeom prst="rect">
              <a:avLst/>
            </a:prstGeom>
          </p:spPr>
        </p:pic>
      </p:grpSp>
    </p:spTree>
    <p:extLst>
      <p:ext uri="{BB962C8B-B14F-4D97-AF65-F5344CB8AC3E}">
        <p14:creationId xmlns:p14="http://schemas.microsoft.com/office/powerpoint/2010/main" val="254716076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linds(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blinds(horizontal)">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blinds(horizontal)">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blinds(horizontal)">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579188" y="1889440"/>
            <a:ext cx="10292622" cy="505452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60000" tIns="324000" rIns="360000" bIns="45720" anchor="t" anchorCtr="0" compatLnSpc="0">
            <a:noAutofit/>
          </a:bodyPr>
          <a:lstStyle/>
          <a:p>
            <a:pPr marL="417512" lvl="1" indent="-342900">
              <a:lnSpc>
                <a:spcPct val="150000"/>
              </a:lnSpc>
              <a:spcBef>
                <a:spcPts val="360"/>
              </a:spcBef>
              <a:spcAft>
                <a:spcPts val="600"/>
              </a:spcAft>
              <a:buClr>
                <a:srgbClr val="FF0000"/>
              </a:buClr>
              <a:buSzPct val="130000"/>
              <a:buFont typeface="Wingdings" pitchFamily="2" charset="2"/>
              <a:buChar char="q"/>
              <a:defRPr sz="1800" b="0" i="0" u="none" strike="noStrike" kern="0" cap="none" spc="0" baseline="0">
                <a:solidFill>
                  <a:srgbClr val="000000"/>
                </a:solidFill>
                <a:uFillTx/>
              </a:defRPr>
            </a:pPr>
            <a:r>
              <a:rPr lang="fr-FR" sz="2000" kern="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Les modèles de métadonnées permettent d’effectuer la Data Curation</a:t>
            </a:r>
          </a:p>
          <a:p>
            <a:pPr marL="417512" lvl="1" indent="-342900">
              <a:lnSpc>
                <a:spcPct val="150000"/>
              </a:lnSpc>
              <a:spcBef>
                <a:spcPts val="360"/>
              </a:spcBef>
              <a:spcAft>
                <a:spcPts val="600"/>
              </a:spcAft>
              <a:buClr>
                <a:srgbClr val="FF0000"/>
              </a:buClr>
              <a:buSzPct val="130000"/>
              <a:buFont typeface="Wingdings" pitchFamily="2" charset="2"/>
              <a:buChar char="q"/>
              <a:defRPr sz="1800" b="0" i="0" u="none" strike="noStrike" kern="0" cap="none" spc="0" baseline="0">
                <a:solidFill>
                  <a:srgbClr val="000000"/>
                </a:solidFill>
                <a:uFillTx/>
              </a:defRPr>
            </a:pPr>
            <a:r>
              <a:rPr lang="fr-FR" sz="2000" kern="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En fonction de la quantité de connaissances disponibles sur les données</a:t>
            </a:r>
          </a:p>
          <a:p>
            <a:pPr marL="417512" lvl="1" indent="-342900">
              <a:lnSpc>
                <a:spcPct val="150000"/>
              </a:lnSpc>
              <a:spcBef>
                <a:spcPts val="360"/>
              </a:spcBef>
              <a:spcAft>
                <a:spcPts val="600"/>
              </a:spcAft>
              <a:buClr>
                <a:srgbClr val="FF0000"/>
              </a:buClr>
              <a:buSzPct val="130000"/>
              <a:buFont typeface="Wingdings" pitchFamily="2" charset="2"/>
              <a:buChar char="q"/>
              <a:defRPr sz="1800" b="0" i="0" u="none" strike="noStrike" kern="0" cap="none" spc="0" baseline="0">
                <a:solidFill>
                  <a:srgbClr val="000000"/>
                </a:solidFill>
                <a:uFillTx/>
              </a:defRPr>
            </a:pPr>
            <a:r>
              <a:rPr lang="fr-FR" sz="2000" kern="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Stratégies d'utilisation et de gestion des métadonnées</a:t>
            </a:r>
          </a:p>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endParaRPr lang="fr-FR" sz="105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b="1" u="sng"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Exemples</a:t>
            </a:r>
          </a:p>
          <a:p>
            <a:pPr marL="1200150" lvl="2" indent="-285750">
              <a:spcBef>
                <a:spcPts val="360"/>
              </a:spcBef>
              <a:spcAft>
                <a:spcPts val="600"/>
              </a:spcAft>
              <a:buClr>
                <a:srgbClr val="FF0000"/>
              </a:buClr>
              <a:buSzPct val="150000"/>
              <a:buFont typeface="Wingdings"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Popularité des schémas, des tableaux et des colonnes</a:t>
            </a:r>
          </a:p>
          <a:p>
            <a:pPr marL="1200150" lvl="2" indent="-285750">
              <a:spcBef>
                <a:spcPts val="360"/>
              </a:spcBef>
              <a:spcAft>
                <a:spcPts val="600"/>
              </a:spcAft>
              <a:buClr>
                <a:srgbClr val="FF0000"/>
              </a:buClr>
              <a:buSzPct val="150000"/>
              <a:buFont typeface="Wingdings"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Popularité d'utilisation, les meilleurs joints/filtres/interrogations</a:t>
            </a:r>
          </a:p>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b="1" u="sng"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Exemples de modèles de métadonnées</a:t>
            </a:r>
          </a:p>
          <a:p>
            <a:pPr marL="1200150" lvl="2" indent="-285750">
              <a:spcBef>
                <a:spcPts val="360"/>
              </a:spcBef>
              <a:spcAft>
                <a:spcPts val="600"/>
              </a:spcAft>
              <a:buClr>
                <a:srgbClr val="FF0000"/>
              </a:buClr>
              <a:buSzPct val="150000"/>
              <a:buFont typeface="Wingdings" pitchFamily="2" charset="2"/>
              <a:buChar char="§"/>
              <a:defRPr sz="1800" b="0" i="0" u="none" strike="noStrike" kern="0" cap="none" spc="0" baseline="0">
                <a:solidFill>
                  <a:srgbClr val="000000"/>
                </a:solidFill>
                <a:uFillTx/>
              </a:defRPr>
            </a:pP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Data </a:t>
            </a:r>
            <a:r>
              <a:rPr lang="fr-FR" sz="2000"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Tamer</a:t>
            </a: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System</a:t>
            </a:r>
          </a:p>
          <a:p>
            <a:pPr marL="1200150" lvl="2" indent="-285750">
              <a:spcBef>
                <a:spcPts val="360"/>
              </a:spcBef>
              <a:spcAft>
                <a:spcPts val="600"/>
              </a:spcAft>
              <a:buClr>
                <a:srgbClr val="FF0000"/>
              </a:buClr>
              <a:buSzPct val="150000"/>
              <a:buFont typeface="Wingdings" pitchFamily="2" charset="2"/>
              <a:buChar char="§"/>
              <a:defRPr sz="1800" b="0" i="0" u="none" strike="noStrike" kern="0" cap="none" spc="0" baseline="0">
                <a:solidFill>
                  <a:srgbClr val="000000"/>
                </a:solidFill>
                <a:uFillTx/>
              </a:defRPr>
            </a:pP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Constance » </a:t>
            </a:r>
            <a:r>
              <a:rPr lang="fr-FR" sz="2000" i="1"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Dake</a:t>
            </a: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Lake System</a:t>
            </a:r>
          </a:p>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p:txBody>
      </p:sp>
      <p:sp>
        <p:nvSpPr>
          <p:cNvPr id="10" name="Slide Number Placeholder 5">
            <a:extLst>
              <a:ext uri="{FF2B5EF4-FFF2-40B4-BE49-F238E27FC236}">
                <a16:creationId xmlns:a16="http://schemas.microsoft.com/office/drawing/2014/main" id="{608B3684-07B8-B947-A769-652AB262B64A}"/>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33</a:t>
            </a:fld>
            <a:endParaRPr lang="en-US" dirty="0"/>
          </a:p>
        </p:txBody>
      </p:sp>
      <p:sp>
        <p:nvSpPr>
          <p:cNvPr id="11" name="Footer Placeholder 4">
            <a:extLst>
              <a:ext uri="{FF2B5EF4-FFF2-40B4-BE49-F238E27FC236}">
                <a16:creationId xmlns:a16="http://schemas.microsoft.com/office/drawing/2014/main" id="{DF6B2625-2BD3-AF4F-8F77-AE80B210B296}"/>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grpSp>
        <p:nvGrpSpPr>
          <p:cNvPr id="3" name="Groupe 2">
            <a:extLst>
              <a:ext uri="{FF2B5EF4-FFF2-40B4-BE49-F238E27FC236}">
                <a16:creationId xmlns:a16="http://schemas.microsoft.com/office/drawing/2014/main" id="{B6B52CDF-AE78-5FB3-AA72-EC76622F3921}"/>
              </a:ext>
            </a:extLst>
          </p:cNvPr>
          <p:cNvGrpSpPr/>
          <p:nvPr/>
        </p:nvGrpSpPr>
        <p:grpSpPr>
          <a:xfrm>
            <a:off x="1492866" y="214725"/>
            <a:ext cx="5667955" cy="489919"/>
            <a:chOff x="1379050" y="223686"/>
            <a:chExt cx="3962531" cy="489919"/>
          </a:xfrm>
        </p:grpSpPr>
        <p:sp>
          <p:nvSpPr>
            <p:cNvPr id="6" name="Rectangle 2">
              <a:extLst>
                <a:ext uri="{FF2B5EF4-FFF2-40B4-BE49-F238E27FC236}">
                  <a16:creationId xmlns:a16="http://schemas.microsoft.com/office/drawing/2014/main" id="{96814150-F20F-40F3-0C4E-7B73456E5757}"/>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2636E89A-ADFA-1392-5EBB-84426C7AACA8}"/>
                </a:ext>
              </a:extLst>
            </p:cNvPr>
            <p:cNvPicPr>
              <a:picLocks noChangeAspect="1"/>
            </p:cNvPicPr>
            <p:nvPr/>
          </p:nvPicPr>
          <p:blipFill>
            <a:blip r:embed="rId3"/>
            <a:stretch>
              <a:fillRect/>
            </a:stretch>
          </p:blipFill>
          <p:spPr>
            <a:xfrm>
              <a:off x="1379050" y="315036"/>
              <a:ext cx="759460" cy="270510"/>
            </a:xfrm>
            <a:prstGeom prst="rect">
              <a:avLst/>
            </a:prstGeom>
          </p:spPr>
        </p:pic>
      </p:grpSp>
      <p:grpSp>
        <p:nvGrpSpPr>
          <p:cNvPr id="9" name="Groupe 8">
            <a:extLst>
              <a:ext uri="{FF2B5EF4-FFF2-40B4-BE49-F238E27FC236}">
                <a16:creationId xmlns:a16="http://schemas.microsoft.com/office/drawing/2014/main" id="{B899FA8F-3FF3-B530-8E3D-D4EE6FEC171A}"/>
              </a:ext>
            </a:extLst>
          </p:cNvPr>
          <p:cNvGrpSpPr/>
          <p:nvPr/>
        </p:nvGrpSpPr>
        <p:grpSpPr>
          <a:xfrm>
            <a:off x="1734855" y="851811"/>
            <a:ext cx="3646393" cy="489919"/>
            <a:chOff x="1202036" y="1140684"/>
            <a:chExt cx="3646393" cy="489919"/>
          </a:xfrm>
        </p:grpSpPr>
        <p:sp>
          <p:nvSpPr>
            <p:cNvPr id="13" name="Rectangle 2">
              <a:extLst>
                <a:ext uri="{FF2B5EF4-FFF2-40B4-BE49-F238E27FC236}">
                  <a16:creationId xmlns:a16="http://schemas.microsoft.com/office/drawing/2014/main" id="{3C920A75-81A0-E6CC-1117-16998A6D5121}"/>
                </a:ext>
              </a:extLst>
            </p:cNvPr>
            <p:cNvSpPr txBox="1">
              <a:spLocks noChangeArrowheads="1"/>
            </p:cNvSpPr>
            <p:nvPr/>
          </p:nvSpPr>
          <p:spPr>
            <a:xfrm>
              <a:off x="1616533" y="1140684"/>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itchFamily="34"/>
                  <a:cs typeface="Calibri" pitchFamily="34"/>
                </a:rPr>
                <a:t>  Data Curation</a:t>
              </a:r>
              <a:br>
                <a:rPr lang="en-US" sz="2800" b="1" kern="0" dirty="0">
                  <a:solidFill>
                    <a:schemeClr val="tx1"/>
                  </a:solidFill>
                  <a:latin typeface="Calibri" pitchFamily="34"/>
                  <a:cs typeface="Calibri" pitchFamily="34"/>
                </a:rPr>
              </a:br>
              <a:endParaRPr lang="en-US" sz="2800" b="1" i="1" dirty="0">
                <a:solidFill>
                  <a:srgbClr val="0432FF"/>
                </a:solidFill>
                <a:latin typeface="+mn-lt"/>
                <a:ea typeface="+mn-ea"/>
                <a:cs typeface="+mn-cs"/>
              </a:endParaRPr>
            </a:p>
          </p:txBody>
        </p:sp>
        <p:pic>
          <p:nvPicPr>
            <p:cNvPr id="14" name="Image 13">
              <a:extLst>
                <a:ext uri="{FF2B5EF4-FFF2-40B4-BE49-F238E27FC236}">
                  <a16:creationId xmlns:a16="http://schemas.microsoft.com/office/drawing/2014/main" id="{5B373921-950D-308F-0BFB-93BD2C30145A}"/>
                </a:ext>
              </a:extLst>
            </p:cNvPr>
            <p:cNvPicPr>
              <a:picLocks noChangeAspect="1"/>
            </p:cNvPicPr>
            <p:nvPr/>
          </p:nvPicPr>
          <p:blipFill>
            <a:blip r:embed="rId4"/>
            <a:stretch>
              <a:fillRect/>
            </a:stretch>
          </p:blipFill>
          <p:spPr>
            <a:xfrm>
              <a:off x="1202036" y="1238005"/>
              <a:ext cx="581660" cy="295275"/>
            </a:xfrm>
            <a:prstGeom prst="rect">
              <a:avLst/>
            </a:prstGeom>
          </p:spPr>
        </p:pic>
      </p:grpSp>
      <p:grpSp>
        <p:nvGrpSpPr>
          <p:cNvPr id="17" name="Groupe 16">
            <a:extLst>
              <a:ext uri="{FF2B5EF4-FFF2-40B4-BE49-F238E27FC236}">
                <a16:creationId xmlns:a16="http://schemas.microsoft.com/office/drawing/2014/main" id="{377842F4-534F-961A-CC32-D41867B3E00A}"/>
              </a:ext>
            </a:extLst>
          </p:cNvPr>
          <p:cNvGrpSpPr/>
          <p:nvPr/>
        </p:nvGrpSpPr>
        <p:grpSpPr>
          <a:xfrm>
            <a:off x="2132099" y="1626197"/>
            <a:ext cx="4186235" cy="424732"/>
            <a:chOff x="2415730" y="1824006"/>
            <a:chExt cx="4186235" cy="424732"/>
          </a:xfrm>
        </p:grpSpPr>
        <p:sp>
          <p:nvSpPr>
            <p:cNvPr id="18" name="Rectangle 17">
              <a:extLst>
                <a:ext uri="{FF2B5EF4-FFF2-40B4-BE49-F238E27FC236}">
                  <a16:creationId xmlns:a16="http://schemas.microsoft.com/office/drawing/2014/main" id="{18FCABE8-B9C9-B5C2-D8D8-527135605B6F}"/>
                </a:ext>
              </a:extLst>
            </p:cNvPr>
            <p:cNvSpPr/>
            <p:nvPr/>
          </p:nvSpPr>
          <p:spPr>
            <a:xfrm>
              <a:off x="3089465" y="1824006"/>
              <a:ext cx="3512500" cy="424732"/>
            </a:xfrm>
            <a:prstGeom prst="rect">
              <a:avLst/>
            </a:prstGeom>
          </p:spPr>
          <p:txBody>
            <a:bodyPr wrap="none">
              <a:spAutoFit/>
            </a:bodyPr>
            <a:lstStyle/>
            <a:p>
              <a:pPr>
                <a:lnSpc>
                  <a:spcPct val="90000"/>
                </a:lnSpc>
              </a:pPr>
              <a:r>
                <a:rPr lang="fr-FR" sz="2400" b="1" kern="0" dirty="0">
                  <a:latin typeface="Calibri" pitchFamily="34"/>
                  <a:cs typeface="Calibri" pitchFamily="34"/>
                </a:rPr>
                <a:t>Modèles de métadonnées</a:t>
              </a:r>
              <a:endParaRPr lang="en-US" sz="2400" b="1" kern="0" dirty="0">
                <a:latin typeface="Calibri" pitchFamily="34"/>
                <a:cs typeface="Calibri" pitchFamily="34"/>
              </a:endParaRPr>
            </a:p>
          </p:txBody>
        </p:sp>
        <p:pic>
          <p:nvPicPr>
            <p:cNvPr id="19" name="Image 18">
              <a:extLst>
                <a:ext uri="{FF2B5EF4-FFF2-40B4-BE49-F238E27FC236}">
                  <a16:creationId xmlns:a16="http://schemas.microsoft.com/office/drawing/2014/main" id="{F538756A-ED37-EC4D-48AE-18D5C1399C2C}"/>
                </a:ext>
              </a:extLst>
            </p:cNvPr>
            <p:cNvPicPr>
              <a:picLocks noChangeAspect="1"/>
            </p:cNvPicPr>
            <p:nvPr/>
          </p:nvPicPr>
          <p:blipFill>
            <a:blip r:embed="rId5"/>
            <a:stretch>
              <a:fillRect/>
            </a:stretch>
          </p:blipFill>
          <p:spPr>
            <a:xfrm>
              <a:off x="2415730" y="1903022"/>
              <a:ext cx="673735" cy="266700"/>
            </a:xfrm>
            <a:prstGeom prst="rect">
              <a:avLst/>
            </a:prstGeom>
          </p:spPr>
        </p:pic>
      </p:grpSp>
    </p:spTree>
    <p:extLst>
      <p:ext uri="{BB962C8B-B14F-4D97-AF65-F5344CB8AC3E}">
        <p14:creationId xmlns:p14="http://schemas.microsoft.com/office/powerpoint/2010/main" val="398363632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vertical)">
                                      <p:cBhvr>
                                        <p:cTn id="7" dur="500"/>
                                        <p:tgtEl>
                                          <p:spTgt spid="7">
                                            <p:txEl>
                                              <p:pRg st="0" end="0"/>
                                            </p:txEl>
                                          </p:spTgt>
                                        </p:tgtEl>
                                      </p:cBhvr>
                                    </p:animEffect>
                                  </p:childTnLst>
                                </p:cTn>
                              </p:par>
                              <p:par>
                                <p:cTn id="8" presetID="3" presetClass="entr" presetSubtype="5"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vertical)">
                                      <p:cBhvr>
                                        <p:cTn id="10" dur="500"/>
                                        <p:tgtEl>
                                          <p:spTgt spid="7">
                                            <p:txEl>
                                              <p:pRg st="1" end="1"/>
                                            </p:txEl>
                                          </p:spTgt>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linds(vertical)">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5"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blinds(vertical)">
                                      <p:cBhvr>
                                        <p:cTn id="18" dur="500"/>
                                        <p:tgtEl>
                                          <p:spTgt spid="7">
                                            <p:txEl>
                                              <p:pRg st="4" end="4"/>
                                            </p:txEl>
                                          </p:spTgt>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blinds(vertical)">
                                      <p:cBhvr>
                                        <p:cTn id="21" dur="500"/>
                                        <p:tgtEl>
                                          <p:spTgt spid="7">
                                            <p:txEl>
                                              <p:pRg st="5" end="5"/>
                                            </p:txEl>
                                          </p:spTgt>
                                        </p:tgtEl>
                                      </p:cBhvr>
                                    </p:animEffect>
                                  </p:childTnLst>
                                </p:cTn>
                              </p:par>
                              <p:par>
                                <p:cTn id="22" presetID="3" presetClass="entr" presetSubtype="5" fill="hold" grpId="0"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blinds(vertical)">
                                      <p:cBhvr>
                                        <p:cTn id="24" dur="500"/>
                                        <p:tgtEl>
                                          <p:spTgt spid="7">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5" fill="hold" grpId="0"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blinds(vertical)">
                                      <p:cBhvr>
                                        <p:cTn id="29" dur="500"/>
                                        <p:tgtEl>
                                          <p:spTgt spid="7">
                                            <p:txEl>
                                              <p:pRg st="7" end="7"/>
                                            </p:txEl>
                                          </p:spTgt>
                                        </p:tgtEl>
                                      </p:cBhvr>
                                    </p:animEffect>
                                  </p:childTnLst>
                                </p:cTn>
                              </p:par>
                              <p:par>
                                <p:cTn id="30" presetID="3" presetClass="entr" presetSubtype="5" fill="hold" grpId="0" nodeType="with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blinds(vertical)">
                                      <p:cBhvr>
                                        <p:cTn id="32" dur="500"/>
                                        <p:tgtEl>
                                          <p:spTgt spid="7">
                                            <p:txEl>
                                              <p:pRg st="8" end="8"/>
                                            </p:txEl>
                                          </p:spTgt>
                                        </p:tgtEl>
                                      </p:cBhvr>
                                    </p:animEffect>
                                  </p:childTnLst>
                                </p:cTn>
                              </p:par>
                              <p:par>
                                <p:cTn id="33" presetID="3" presetClass="entr" presetSubtype="5" fill="hold" grpId="0" nodeType="with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animEffect transition="in" filter="blinds(vertical)">
                                      <p:cBhvr>
                                        <p:cTn id="35"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805834" y="2160272"/>
            <a:ext cx="8280000" cy="474532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60000" tIns="324000" rIns="360000" bIns="45720" anchor="t" anchorCtr="0" compatLnSpc="0">
            <a:noAutofit/>
          </a:bodyPr>
          <a:lstStyle/>
          <a:p>
            <a:pPr marL="342900" indent="-34290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Modèles  du Data Curation</a:t>
            </a:r>
          </a:p>
          <a:p>
            <a:pPr marL="800100" lvl="1" indent="-342900">
              <a:spcAft>
                <a:spcPts val="600"/>
              </a:spcAft>
              <a:buClr>
                <a:srgbClr val="FF0000"/>
              </a:buClr>
              <a:buSzPct val="120000"/>
              <a:buFont typeface="Wingdings"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MDM (</a:t>
            </a:r>
            <a:r>
              <a:rPr lang="fr-FR" sz="2000"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Master Data Management</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a:t>
            </a:r>
          </a:p>
          <a:p>
            <a:pPr marL="800100" lvl="1" indent="-342900">
              <a:spcAft>
                <a:spcPts val="600"/>
              </a:spcAft>
              <a:buClr>
                <a:srgbClr val="FF0000"/>
              </a:buClr>
              <a:buSzPct val="120000"/>
              <a:buFont typeface="Wingdings"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Curation at Source</a:t>
            </a:r>
          </a:p>
          <a:p>
            <a:pPr marL="800100" lvl="1" indent="-342900">
              <a:spcAft>
                <a:spcPts val="600"/>
              </a:spcAft>
              <a:buClr>
                <a:srgbClr val="FF0000"/>
              </a:buClr>
              <a:buSzPct val="120000"/>
              <a:buFont typeface="Wingdings"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Crowdsourcing</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and Collaboration</a:t>
            </a:r>
          </a:p>
          <a:p>
            <a:pPr marL="342900" indent="-342900">
              <a:spcBef>
                <a:spcPts val="360"/>
              </a:spcBef>
              <a:spcAft>
                <a:spcPts val="600"/>
              </a:spcAft>
              <a:buClr>
                <a:srgbClr val="FF0000"/>
              </a:buClr>
              <a:buSzPct val="120000"/>
              <a:buFont typeface="Wingdings" pitchFamily="2" charset="2"/>
              <a:buChar char="q"/>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Plates-formes</a:t>
            </a:r>
          </a:p>
          <a:p>
            <a:pPr marL="800100" lvl="1" indent="-342900">
              <a:spcAft>
                <a:spcPts val="600"/>
              </a:spcAft>
              <a:buClr>
                <a:srgbClr val="FF0000"/>
              </a:buClr>
              <a:buSzPct val="120000"/>
              <a:buFont typeface="Wingdings"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Data </a:t>
            </a:r>
            <a:r>
              <a:rPr lang="fr-FR" sz="2000"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Tamer</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System     </a:t>
            </a:r>
          </a:p>
          <a:p>
            <a:pPr marL="800100" lvl="1" indent="-342900">
              <a:spcAft>
                <a:spcPts val="600"/>
              </a:spcAft>
              <a:buClr>
                <a:srgbClr val="FF0000"/>
              </a:buClr>
              <a:buSzPct val="120000"/>
              <a:buFont typeface="Wingdings"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ZenCrowd</a:t>
            </a: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marL="800100" lvl="1" indent="-342900">
              <a:spcAft>
                <a:spcPts val="600"/>
              </a:spcAft>
              <a:buClr>
                <a:srgbClr val="FF0000"/>
              </a:buClr>
              <a:buSzPct val="120000"/>
              <a:buFont typeface="Wingdings"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CrowdDB</a:t>
            </a: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marL="800100" lvl="1" indent="-342900">
              <a:spcAft>
                <a:spcPts val="600"/>
              </a:spcAft>
              <a:buClr>
                <a:srgbClr val="FF0000"/>
              </a:buClr>
              <a:buSzPct val="120000"/>
              <a:buFont typeface="Wingdings"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Qurk</a:t>
            </a:r>
            <a:endPar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a:p>
            <a:pPr marL="800100" lvl="1" indent="-342900">
              <a:spcAft>
                <a:spcPts val="600"/>
              </a:spcAft>
              <a:buClr>
                <a:srgbClr val="FF0000"/>
              </a:buClr>
              <a:buSzPct val="120000"/>
              <a:buFont typeface="Wingdings" pitchFamily="2" charset="2"/>
              <a:buChar char="§"/>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a:t>
            </a:r>
            <a:r>
              <a:rPr lang="fr-FR" sz="2000" dirty="0" err="1">
                <a:solidFill>
                  <a:schemeClr val="tx1">
                    <a:lumMod val="95000"/>
                    <a:lumOff val="5000"/>
                  </a:schemeClr>
                </a:solidFill>
                <a:latin typeface="Calibri" panose="020F0502020204030204" pitchFamily="34" charset="0"/>
                <a:ea typeface="Microsoft YaHei" pitchFamily="2"/>
                <a:cs typeface="Calibri" panose="020F0502020204030204" pitchFamily="34" charset="0"/>
              </a:rPr>
              <a:t>Wikipedia</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Bots </a:t>
            </a:r>
          </a:p>
        </p:txBody>
      </p:sp>
      <p:pic>
        <p:nvPicPr>
          <p:cNvPr id="10" name="Picture 2">
            <a:extLst>
              <a:ext uri="{FF2B5EF4-FFF2-40B4-BE49-F238E27FC236}">
                <a16:creationId xmlns:a16="http://schemas.microsoft.com/office/drawing/2014/main" id="{8B889E0F-25CF-4E7A-BD26-998416B58BA0}"/>
              </a:ext>
            </a:extLst>
          </p:cNvPr>
          <p:cNvPicPr>
            <a:picLocks noChangeAspect="1"/>
          </p:cNvPicPr>
          <p:nvPr/>
        </p:nvPicPr>
        <p:blipFill>
          <a:blip r:embed="rId2">
            <a:lum/>
            <a:alphaModFix/>
          </a:blip>
          <a:srcRect/>
          <a:stretch>
            <a:fillRect/>
          </a:stretch>
        </p:blipFill>
        <p:spPr>
          <a:xfrm>
            <a:off x="9689486" y="0"/>
            <a:ext cx="2502514" cy="1850374"/>
          </a:xfrm>
          <a:prstGeom prst="rect">
            <a:avLst/>
          </a:prstGeom>
          <a:noFill/>
          <a:ln cap="flat">
            <a:noFill/>
          </a:ln>
        </p:spPr>
      </p:pic>
      <p:sp>
        <p:nvSpPr>
          <p:cNvPr id="11" name="Slide Number Placeholder 5">
            <a:extLst>
              <a:ext uri="{FF2B5EF4-FFF2-40B4-BE49-F238E27FC236}">
                <a16:creationId xmlns:a16="http://schemas.microsoft.com/office/drawing/2014/main" id="{C6534B74-74C5-ED4C-9734-41AEAA9D61C5}"/>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t>T </a:t>
            </a:r>
            <a:fld id="{D57F1E4F-1CFF-5643-939E-217C01CDF565}" type="slidenum">
              <a:rPr lang="en-US" smtClean="0"/>
              <a:pPr/>
              <a:t>34</a:t>
            </a:fld>
            <a:endParaRPr lang="en-US" dirty="0"/>
          </a:p>
        </p:txBody>
      </p:sp>
      <p:sp>
        <p:nvSpPr>
          <p:cNvPr id="12" name="Footer Placeholder 4">
            <a:extLst>
              <a:ext uri="{FF2B5EF4-FFF2-40B4-BE49-F238E27FC236}">
                <a16:creationId xmlns:a16="http://schemas.microsoft.com/office/drawing/2014/main" id="{389DB21E-254A-4D4E-9EF2-3CAA45846636}"/>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t>Data  Governance</a:t>
            </a:r>
            <a:endParaRPr lang="en-US" dirty="0"/>
          </a:p>
        </p:txBody>
      </p:sp>
      <p:grpSp>
        <p:nvGrpSpPr>
          <p:cNvPr id="8" name="Groupe 7">
            <a:extLst>
              <a:ext uri="{FF2B5EF4-FFF2-40B4-BE49-F238E27FC236}">
                <a16:creationId xmlns:a16="http://schemas.microsoft.com/office/drawing/2014/main" id="{47336406-40E7-0787-4A5E-E8FC447B27C5}"/>
              </a:ext>
            </a:extLst>
          </p:cNvPr>
          <p:cNvGrpSpPr/>
          <p:nvPr/>
        </p:nvGrpSpPr>
        <p:grpSpPr>
          <a:xfrm>
            <a:off x="1717602" y="1038957"/>
            <a:ext cx="3646393" cy="489919"/>
            <a:chOff x="1202036" y="1140684"/>
            <a:chExt cx="3646393" cy="489919"/>
          </a:xfrm>
        </p:grpSpPr>
        <p:sp>
          <p:nvSpPr>
            <p:cNvPr id="9" name="Rectangle 2">
              <a:extLst>
                <a:ext uri="{FF2B5EF4-FFF2-40B4-BE49-F238E27FC236}">
                  <a16:creationId xmlns:a16="http://schemas.microsoft.com/office/drawing/2014/main" id="{257F15B9-8EE1-8977-CE01-4FAF189D20E7}"/>
                </a:ext>
              </a:extLst>
            </p:cNvPr>
            <p:cNvSpPr txBox="1">
              <a:spLocks noChangeArrowheads="1"/>
            </p:cNvSpPr>
            <p:nvPr/>
          </p:nvSpPr>
          <p:spPr>
            <a:xfrm>
              <a:off x="1616533" y="1140684"/>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itchFamily="34"/>
                  <a:cs typeface="Calibri" pitchFamily="34"/>
                </a:rPr>
                <a:t>  Data Curation</a:t>
              </a:r>
              <a:br>
                <a:rPr lang="en-US" sz="2800" b="1" kern="0" dirty="0">
                  <a:solidFill>
                    <a:schemeClr val="tx1"/>
                  </a:solidFill>
                  <a:latin typeface="Calibri" pitchFamily="34"/>
                  <a:cs typeface="Calibri" pitchFamily="34"/>
                </a:rPr>
              </a:br>
              <a:endParaRPr lang="en-US" sz="2800" b="1" i="1" dirty="0">
                <a:solidFill>
                  <a:srgbClr val="0432FF"/>
                </a:solidFill>
                <a:latin typeface="+mn-lt"/>
                <a:ea typeface="+mn-ea"/>
                <a:cs typeface="+mn-cs"/>
              </a:endParaRPr>
            </a:p>
          </p:txBody>
        </p:sp>
        <p:pic>
          <p:nvPicPr>
            <p:cNvPr id="14" name="Image 13">
              <a:extLst>
                <a:ext uri="{FF2B5EF4-FFF2-40B4-BE49-F238E27FC236}">
                  <a16:creationId xmlns:a16="http://schemas.microsoft.com/office/drawing/2014/main" id="{807B18B2-C165-AC5C-2C67-C5F2F90836F0}"/>
                </a:ext>
              </a:extLst>
            </p:cNvPr>
            <p:cNvPicPr>
              <a:picLocks noChangeAspect="1"/>
            </p:cNvPicPr>
            <p:nvPr/>
          </p:nvPicPr>
          <p:blipFill>
            <a:blip r:embed="rId3"/>
            <a:stretch>
              <a:fillRect/>
            </a:stretch>
          </p:blipFill>
          <p:spPr>
            <a:xfrm>
              <a:off x="1202036" y="1238005"/>
              <a:ext cx="581660" cy="295275"/>
            </a:xfrm>
            <a:prstGeom prst="rect">
              <a:avLst/>
            </a:prstGeom>
          </p:spPr>
        </p:pic>
      </p:grpSp>
      <p:grpSp>
        <p:nvGrpSpPr>
          <p:cNvPr id="15" name="Groupe 14">
            <a:extLst>
              <a:ext uri="{FF2B5EF4-FFF2-40B4-BE49-F238E27FC236}">
                <a16:creationId xmlns:a16="http://schemas.microsoft.com/office/drawing/2014/main" id="{2497BBDD-BC0F-9684-A8F3-DAAA08C89AA1}"/>
              </a:ext>
            </a:extLst>
          </p:cNvPr>
          <p:cNvGrpSpPr/>
          <p:nvPr/>
        </p:nvGrpSpPr>
        <p:grpSpPr>
          <a:xfrm>
            <a:off x="1492866" y="214725"/>
            <a:ext cx="5667955" cy="489919"/>
            <a:chOff x="1379050" y="223686"/>
            <a:chExt cx="3962531" cy="489919"/>
          </a:xfrm>
        </p:grpSpPr>
        <p:sp>
          <p:nvSpPr>
            <p:cNvPr id="16" name="Rectangle 2">
              <a:extLst>
                <a:ext uri="{FF2B5EF4-FFF2-40B4-BE49-F238E27FC236}">
                  <a16:creationId xmlns:a16="http://schemas.microsoft.com/office/drawing/2014/main" id="{F2529E83-7BA2-28DA-CD79-4882D94F9505}"/>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7" name="Image 16">
              <a:extLst>
                <a:ext uri="{FF2B5EF4-FFF2-40B4-BE49-F238E27FC236}">
                  <a16:creationId xmlns:a16="http://schemas.microsoft.com/office/drawing/2014/main" id="{F90906D5-AE95-9D14-1D66-98B9DF24F943}"/>
                </a:ext>
              </a:extLst>
            </p:cNvPr>
            <p:cNvPicPr>
              <a:picLocks noChangeAspect="1"/>
            </p:cNvPicPr>
            <p:nvPr/>
          </p:nvPicPr>
          <p:blipFill>
            <a:blip r:embed="rId4"/>
            <a:stretch>
              <a:fillRect/>
            </a:stretch>
          </p:blipFill>
          <p:spPr>
            <a:xfrm>
              <a:off x="1379050" y="315036"/>
              <a:ext cx="759460" cy="270510"/>
            </a:xfrm>
            <a:prstGeom prst="rect">
              <a:avLst/>
            </a:prstGeom>
          </p:spPr>
        </p:pic>
      </p:grpSp>
      <p:grpSp>
        <p:nvGrpSpPr>
          <p:cNvPr id="18" name="Groupe 17">
            <a:extLst>
              <a:ext uri="{FF2B5EF4-FFF2-40B4-BE49-F238E27FC236}">
                <a16:creationId xmlns:a16="http://schemas.microsoft.com/office/drawing/2014/main" id="{7F60157B-2BFE-A641-33E8-773CCEE5EFB3}"/>
              </a:ext>
            </a:extLst>
          </p:cNvPr>
          <p:cNvGrpSpPr/>
          <p:nvPr/>
        </p:nvGrpSpPr>
        <p:grpSpPr>
          <a:xfrm>
            <a:off x="2132099" y="1759758"/>
            <a:ext cx="4141351" cy="424732"/>
            <a:chOff x="2415730" y="1824006"/>
            <a:chExt cx="4141351" cy="424732"/>
          </a:xfrm>
        </p:grpSpPr>
        <p:sp>
          <p:nvSpPr>
            <p:cNvPr id="19" name="Rectangle 18">
              <a:extLst>
                <a:ext uri="{FF2B5EF4-FFF2-40B4-BE49-F238E27FC236}">
                  <a16:creationId xmlns:a16="http://schemas.microsoft.com/office/drawing/2014/main" id="{17D3234E-2159-C771-92F0-422E7B1C328D}"/>
                </a:ext>
              </a:extLst>
            </p:cNvPr>
            <p:cNvSpPr/>
            <p:nvPr/>
          </p:nvSpPr>
          <p:spPr>
            <a:xfrm>
              <a:off x="3089465" y="1824006"/>
              <a:ext cx="3467616" cy="424732"/>
            </a:xfrm>
            <a:prstGeom prst="rect">
              <a:avLst/>
            </a:prstGeom>
          </p:spPr>
          <p:txBody>
            <a:bodyPr wrap="none">
              <a:spAutoFit/>
            </a:bodyPr>
            <a:lstStyle/>
            <a:p>
              <a:pPr>
                <a:lnSpc>
                  <a:spcPct val="90000"/>
                </a:lnSpc>
              </a:pPr>
              <a:r>
                <a:rPr lang="fr-FR" sz="2400" b="1" kern="0" dirty="0">
                  <a:latin typeface="Calibri" pitchFamily="34"/>
                  <a:cs typeface="Calibri" pitchFamily="34"/>
                </a:rPr>
                <a:t>Modèles et Plates-formes</a:t>
              </a:r>
              <a:endParaRPr lang="en-US" sz="2400" b="1" kern="0" dirty="0">
                <a:latin typeface="Calibri" pitchFamily="34"/>
                <a:cs typeface="Calibri" pitchFamily="34"/>
              </a:endParaRPr>
            </a:p>
          </p:txBody>
        </p:sp>
        <p:pic>
          <p:nvPicPr>
            <p:cNvPr id="20" name="Image 19">
              <a:extLst>
                <a:ext uri="{FF2B5EF4-FFF2-40B4-BE49-F238E27FC236}">
                  <a16:creationId xmlns:a16="http://schemas.microsoft.com/office/drawing/2014/main" id="{4920E14A-2271-AE12-1373-49E2EEF595E4}"/>
                </a:ext>
              </a:extLst>
            </p:cNvPr>
            <p:cNvPicPr>
              <a:picLocks noChangeAspect="1"/>
            </p:cNvPicPr>
            <p:nvPr/>
          </p:nvPicPr>
          <p:blipFill>
            <a:blip r:embed="rId5"/>
            <a:stretch>
              <a:fillRect/>
            </a:stretch>
          </p:blipFill>
          <p:spPr>
            <a:xfrm>
              <a:off x="2415730" y="1903022"/>
              <a:ext cx="673735" cy="266700"/>
            </a:xfrm>
            <a:prstGeom prst="rect">
              <a:avLst/>
            </a:prstGeom>
          </p:spPr>
        </p:pic>
      </p:grpSp>
    </p:spTree>
    <p:extLst>
      <p:ext uri="{BB962C8B-B14F-4D97-AF65-F5344CB8AC3E}">
        <p14:creationId xmlns:p14="http://schemas.microsoft.com/office/powerpoint/2010/main" val="245393519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vertical)">
                                      <p:cBhvr>
                                        <p:cTn id="7" dur="500"/>
                                        <p:tgtEl>
                                          <p:spTgt spid="7">
                                            <p:txEl>
                                              <p:pRg st="0" end="0"/>
                                            </p:txEl>
                                          </p:spTgt>
                                        </p:tgtEl>
                                      </p:cBhvr>
                                    </p:animEffect>
                                  </p:childTnLst>
                                </p:cTn>
                              </p:par>
                              <p:par>
                                <p:cTn id="8" presetID="3" presetClass="entr" presetSubtype="5"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vertical)">
                                      <p:cBhvr>
                                        <p:cTn id="10" dur="500"/>
                                        <p:tgtEl>
                                          <p:spTgt spid="7">
                                            <p:txEl>
                                              <p:pRg st="1" end="1"/>
                                            </p:txEl>
                                          </p:spTgt>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linds(vertical)">
                                      <p:cBhvr>
                                        <p:cTn id="13" dur="500"/>
                                        <p:tgtEl>
                                          <p:spTgt spid="7">
                                            <p:txEl>
                                              <p:pRg st="2" end="2"/>
                                            </p:txEl>
                                          </p:spTgt>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blinds(vertical)">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blinds(vertical)">
                                      <p:cBhvr>
                                        <p:cTn id="21" dur="500"/>
                                        <p:tgtEl>
                                          <p:spTgt spid="7">
                                            <p:txEl>
                                              <p:pRg st="4" end="4"/>
                                            </p:txEl>
                                          </p:spTgt>
                                        </p:tgtEl>
                                      </p:cBhvr>
                                    </p:animEffect>
                                  </p:childTnLst>
                                </p:cTn>
                              </p:par>
                              <p:par>
                                <p:cTn id="22" presetID="3" presetClass="entr" presetSubtype="5" fill="hold" grpId="0"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blinds(vertical)">
                                      <p:cBhvr>
                                        <p:cTn id="24" dur="500"/>
                                        <p:tgtEl>
                                          <p:spTgt spid="7">
                                            <p:txEl>
                                              <p:pRg st="5" end="5"/>
                                            </p:txEl>
                                          </p:spTgt>
                                        </p:tgtEl>
                                      </p:cBhvr>
                                    </p:animEffect>
                                  </p:childTnLst>
                                </p:cTn>
                              </p:par>
                              <p:par>
                                <p:cTn id="25" presetID="3" presetClass="entr" presetSubtype="5"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blinds(vertical)">
                                      <p:cBhvr>
                                        <p:cTn id="27" dur="500"/>
                                        <p:tgtEl>
                                          <p:spTgt spid="7">
                                            <p:txEl>
                                              <p:pRg st="6" end="6"/>
                                            </p:txEl>
                                          </p:spTgt>
                                        </p:tgtEl>
                                      </p:cBhvr>
                                    </p:animEffect>
                                  </p:childTnLst>
                                </p:cTn>
                              </p:par>
                              <p:par>
                                <p:cTn id="28" presetID="3" presetClass="entr" presetSubtype="5" fill="hold" grpId="0" nodeType="withEffect">
                                  <p:stCondLst>
                                    <p:cond delay="0"/>
                                  </p:stCondLst>
                                  <p:childTnLst>
                                    <p:set>
                                      <p:cBhvr>
                                        <p:cTn id="29" dur="1" fill="hold">
                                          <p:stCondLst>
                                            <p:cond delay="0"/>
                                          </p:stCondLst>
                                        </p:cTn>
                                        <p:tgtEl>
                                          <p:spTgt spid="7">
                                            <p:txEl>
                                              <p:pRg st="7" end="7"/>
                                            </p:txEl>
                                          </p:spTgt>
                                        </p:tgtEl>
                                        <p:attrNameLst>
                                          <p:attrName>style.visibility</p:attrName>
                                        </p:attrNameLst>
                                      </p:cBhvr>
                                      <p:to>
                                        <p:strVal val="visible"/>
                                      </p:to>
                                    </p:set>
                                    <p:animEffect transition="in" filter="blinds(vertical)">
                                      <p:cBhvr>
                                        <p:cTn id="30" dur="500"/>
                                        <p:tgtEl>
                                          <p:spTgt spid="7">
                                            <p:txEl>
                                              <p:pRg st="7" end="7"/>
                                            </p:txEl>
                                          </p:spTgt>
                                        </p:tgtEl>
                                      </p:cBhvr>
                                    </p:animEffect>
                                  </p:childTnLst>
                                </p:cTn>
                              </p:par>
                              <p:par>
                                <p:cTn id="31" presetID="3" presetClass="entr" presetSubtype="5" fill="hold" grpId="0" nodeType="with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blinds(vertical)">
                                      <p:cBhvr>
                                        <p:cTn id="33" dur="500"/>
                                        <p:tgtEl>
                                          <p:spTgt spid="7">
                                            <p:txEl>
                                              <p:pRg st="8" end="8"/>
                                            </p:txEl>
                                          </p:spTgt>
                                        </p:tgtEl>
                                      </p:cBhvr>
                                    </p:animEffect>
                                  </p:childTnLst>
                                </p:cTn>
                              </p:par>
                              <p:par>
                                <p:cTn id="34" presetID="3" presetClass="entr" presetSubtype="5" fill="hold" grpId="0" nodeType="withEffect">
                                  <p:stCondLst>
                                    <p:cond delay="0"/>
                                  </p:stCondLst>
                                  <p:childTnLst>
                                    <p:set>
                                      <p:cBhvr>
                                        <p:cTn id="35" dur="1" fill="hold">
                                          <p:stCondLst>
                                            <p:cond delay="0"/>
                                          </p:stCondLst>
                                        </p:cTn>
                                        <p:tgtEl>
                                          <p:spTgt spid="7">
                                            <p:txEl>
                                              <p:pRg st="9" end="9"/>
                                            </p:txEl>
                                          </p:spTgt>
                                        </p:tgtEl>
                                        <p:attrNameLst>
                                          <p:attrName>style.visibility</p:attrName>
                                        </p:attrNameLst>
                                      </p:cBhvr>
                                      <p:to>
                                        <p:strVal val="visible"/>
                                      </p:to>
                                    </p:set>
                                    <p:animEffect transition="in" filter="blinds(vertical)">
                                      <p:cBhvr>
                                        <p:cTn id="36"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1908311" y="1792166"/>
            <a:ext cx="10283689" cy="1636834"/>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24000" tIns="72000" rIns="576000" bIns="45720" anchor="ctr" anchorCtr="0" compatLnSpc="0">
            <a:noAutofit/>
          </a:bodyPr>
          <a:lstStyle/>
          <a:p>
            <a:pPr marL="185738">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b="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Conformité avec la loi, la législation</a:t>
            </a:r>
          </a:p>
          <a:p>
            <a:pPr marL="360363" algn="just">
              <a:buClr>
                <a:schemeClr val="tx1">
                  <a:lumMod val="95000"/>
                  <a:lumOff val="5000"/>
                </a:schemeClr>
              </a:buClr>
              <a:buSzPct val="80000"/>
              <a:defRPr sz="1800" b="0" i="0" u="none" strike="noStrike" kern="0" cap="none" spc="0" baseline="0">
                <a:solidFill>
                  <a:srgbClr val="000000"/>
                </a:solidFill>
                <a:uFillTx/>
              </a:defRPr>
            </a:pP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En Europe depuis mai 2018, la loi principale est la RGPD (</a:t>
            </a: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Règlement Général sur la Protection des Donnée</a:t>
            </a:r>
            <a:r>
              <a:rPr lang="fr-FR" sz="2000"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s) : un règlement européen qui vise à protéger les données personnelles.</a:t>
            </a:r>
          </a:p>
        </p:txBody>
      </p:sp>
      <p:pic>
        <p:nvPicPr>
          <p:cNvPr id="9" name="Image 8">
            <a:extLst>
              <a:ext uri="{FF2B5EF4-FFF2-40B4-BE49-F238E27FC236}">
                <a16:creationId xmlns:a16="http://schemas.microsoft.com/office/drawing/2014/main" id="{4A10F378-5579-4EBE-80C2-32445BC305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0243324" y="-268552"/>
            <a:ext cx="2301688" cy="2245987"/>
          </a:xfrm>
          <a:prstGeom prst="rect">
            <a:avLst/>
          </a:prstGeom>
        </p:spPr>
      </p:pic>
      <p:sp>
        <p:nvSpPr>
          <p:cNvPr id="10" name="Slide Number Placeholder 5">
            <a:extLst>
              <a:ext uri="{FF2B5EF4-FFF2-40B4-BE49-F238E27FC236}">
                <a16:creationId xmlns:a16="http://schemas.microsoft.com/office/drawing/2014/main" id="{83D87AF9-C909-3046-B937-C1768B70341C}"/>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latin typeface="Calibri" panose="020F0502020204030204" pitchFamily="34" charset="0"/>
                <a:cs typeface="Calibri" panose="020F0502020204030204" pitchFamily="34" charset="0"/>
              </a:rPr>
              <a:t>T </a:t>
            </a:r>
            <a:fld id="{D57F1E4F-1CFF-5643-939E-217C01CDF565}" type="slidenum">
              <a:rPr lang="en-US" smtClean="0">
                <a:latin typeface="Calibri" panose="020F0502020204030204" pitchFamily="34" charset="0"/>
                <a:cs typeface="Calibri" panose="020F0502020204030204" pitchFamily="34" charset="0"/>
              </a:rPr>
              <a:pPr/>
              <a:t>35</a:t>
            </a:fld>
            <a:endParaRPr lang="en-US" dirty="0">
              <a:latin typeface="Calibri" panose="020F0502020204030204" pitchFamily="34" charset="0"/>
              <a:cs typeface="Calibri" panose="020F0502020204030204" pitchFamily="34" charset="0"/>
            </a:endParaRPr>
          </a:p>
        </p:txBody>
      </p:sp>
      <p:sp>
        <p:nvSpPr>
          <p:cNvPr id="11" name="Footer Placeholder 4">
            <a:extLst>
              <a:ext uri="{FF2B5EF4-FFF2-40B4-BE49-F238E27FC236}">
                <a16:creationId xmlns:a16="http://schemas.microsoft.com/office/drawing/2014/main" id="{EBE53E08-9912-0A46-8ECD-BA9E255C421A}"/>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latin typeface="Calibri" panose="020F0502020204030204" pitchFamily="34" charset="0"/>
                <a:cs typeface="Calibri" panose="020F0502020204030204" pitchFamily="34" charset="0"/>
              </a:rPr>
              <a:t>Data  Governance</a:t>
            </a:r>
            <a:endParaRPr lang="en-US" dirty="0">
              <a:latin typeface="Calibri" panose="020F0502020204030204" pitchFamily="34" charset="0"/>
              <a:cs typeface="Calibri" panose="020F0502020204030204" pitchFamily="34" charset="0"/>
            </a:endParaRPr>
          </a:p>
        </p:txBody>
      </p:sp>
      <p:graphicFrame>
        <p:nvGraphicFramePr>
          <p:cNvPr id="8" name="Diagramme 7">
            <a:extLst>
              <a:ext uri="{FF2B5EF4-FFF2-40B4-BE49-F238E27FC236}">
                <a16:creationId xmlns:a16="http://schemas.microsoft.com/office/drawing/2014/main" id="{8D050333-68E2-414D-B141-C052281351E7}"/>
              </a:ext>
            </a:extLst>
          </p:cNvPr>
          <p:cNvGraphicFramePr/>
          <p:nvPr>
            <p:extLst>
              <p:ext uri="{D42A27DB-BD31-4B8C-83A1-F6EECF244321}">
                <p14:modId xmlns:p14="http://schemas.microsoft.com/office/powerpoint/2010/main" val="2809834474"/>
              </p:ext>
            </p:extLst>
          </p:nvPr>
        </p:nvGraphicFramePr>
        <p:xfrm>
          <a:off x="3048000" y="3166537"/>
          <a:ext cx="9144000" cy="34767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 name="Groupe 5">
            <a:extLst>
              <a:ext uri="{FF2B5EF4-FFF2-40B4-BE49-F238E27FC236}">
                <a16:creationId xmlns:a16="http://schemas.microsoft.com/office/drawing/2014/main" id="{EC33AD1E-3E83-9D50-411B-FD02747B77D9}"/>
              </a:ext>
            </a:extLst>
          </p:cNvPr>
          <p:cNvGrpSpPr/>
          <p:nvPr/>
        </p:nvGrpSpPr>
        <p:grpSpPr>
          <a:xfrm>
            <a:off x="1492866" y="214725"/>
            <a:ext cx="5667955" cy="489919"/>
            <a:chOff x="1379050" y="223686"/>
            <a:chExt cx="3962531" cy="489919"/>
          </a:xfrm>
        </p:grpSpPr>
        <p:sp>
          <p:nvSpPr>
            <p:cNvPr id="12" name="Rectangle 2">
              <a:extLst>
                <a:ext uri="{FF2B5EF4-FFF2-40B4-BE49-F238E27FC236}">
                  <a16:creationId xmlns:a16="http://schemas.microsoft.com/office/drawing/2014/main" id="{F5FD75D9-2D93-7932-3CFD-B56AE9441DEE}"/>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3" name="Image 12">
              <a:extLst>
                <a:ext uri="{FF2B5EF4-FFF2-40B4-BE49-F238E27FC236}">
                  <a16:creationId xmlns:a16="http://schemas.microsoft.com/office/drawing/2014/main" id="{60345D34-B309-7143-AE9B-0DA931D72614}"/>
                </a:ext>
              </a:extLst>
            </p:cNvPr>
            <p:cNvPicPr>
              <a:picLocks noChangeAspect="1"/>
            </p:cNvPicPr>
            <p:nvPr/>
          </p:nvPicPr>
          <p:blipFill>
            <a:blip r:embed="rId9"/>
            <a:stretch>
              <a:fillRect/>
            </a:stretch>
          </p:blipFill>
          <p:spPr>
            <a:xfrm>
              <a:off x="1379050" y="315036"/>
              <a:ext cx="759460" cy="270510"/>
            </a:xfrm>
            <a:prstGeom prst="rect">
              <a:avLst/>
            </a:prstGeom>
          </p:spPr>
        </p:pic>
      </p:grpSp>
      <p:grpSp>
        <p:nvGrpSpPr>
          <p:cNvPr id="4" name="Groupe 3">
            <a:extLst>
              <a:ext uri="{FF2B5EF4-FFF2-40B4-BE49-F238E27FC236}">
                <a16:creationId xmlns:a16="http://schemas.microsoft.com/office/drawing/2014/main" id="{FCF59F52-EA9D-73ED-7211-C0793FB50D40}"/>
              </a:ext>
            </a:extLst>
          </p:cNvPr>
          <p:cNvGrpSpPr/>
          <p:nvPr/>
        </p:nvGrpSpPr>
        <p:grpSpPr>
          <a:xfrm>
            <a:off x="1948676" y="792979"/>
            <a:ext cx="3815461" cy="489919"/>
            <a:chOff x="636625" y="668967"/>
            <a:chExt cx="3815461" cy="489919"/>
          </a:xfrm>
        </p:grpSpPr>
        <p:sp>
          <p:nvSpPr>
            <p:cNvPr id="2" name="Rectangle 2">
              <a:extLst>
                <a:ext uri="{FF2B5EF4-FFF2-40B4-BE49-F238E27FC236}">
                  <a16:creationId xmlns:a16="http://schemas.microsoft.com/office/drawing/2014/main" id="{AE6330F0-46C5-6125-A7BE-CAC1335C71BE}"/>
                </a:ext>
              </a:extLst>
            </p:cNvPr>
            <p:cNvSpPr txBox="1">
              <a:spLocks noChangeArrowheads="1"/>
            </p:cNvSpPr>
            <p:nvPr/>
          </p:nvSpPr>
          <p:spPr>
            <a:xfrm>
              <a:off x="1220190" y="668967"/>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Data Security</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3" name="Image 2">
              <a:extLst>
                <a:ext uri="{FF2B5EF4-FFF2-40B4-BE49-F238E27FC236}">
                  <a16:creationId xmlns:a16="http://schemas.microsoft.com/office/drawing/2014/main" id="{1C2034E0-26DA-6FBF-3A08-F3A72E7FCDD5}"/>
                </a:ext>
              </a:extLst>
            </p:cNvPr>
            <p:cNvPicPr>
              <a:picLocks noChangeAspect="1"/>
            </p:cNvPicPr>
            <p:nvPr/>
          </p:nvPicPr>
          <p:blipFill>
            <a:blip r:embed="rId10"/>
            <a:stretch>
              <a:fillRect/>
            </a:stretch>
          </p:blipFill>
          <p:spPr>
            <a:xfrm>
              <a:off x="636625" y="793362"/>
              <a:ext cx="583565" cy="287655"/>
            </a:xfrm>
            <a:prstGeom prst="rect">
              <a:avLst/>
            </a:prstGeom>
          </p:spPr>
        </p:pic>
      </p:grpSp>
      <p:grpSp>
        <p:nvGrpSpPr>
          <p:cNvPr id="17" name="Groupe 16">
            <a:extLst>
              <a:ext uri="{FF2B5EF4-FFF2-40B4-BE49-F238E27FC236}">
                <a16:creationId xmlns:a16="http://schemas.microsoft.com/office/drawing/2014/main" id="{4052CCE2-7ED8-7729-F919-813A7423E037}"/>
              </a:ext>
            </a:extLst>
          </p:cNvPr>
          <p:cNvGrpSpPr/>
          <p:nvPr/>
        </p:nvGrpSpPr>
        <p:grpSpPr>
          <a:xfrm>
            <a:off x="2240458" y="1392056"/>
            <a:ext cx="6967740" cy="400110"/>
            <a:chOff x="2240458" y="1392056"/>
            <a:chExt cx="6967740" cy="400110"/>
          </a:xfrm>
        </p:grpSpPr>
        <p:sp>
          <p:nvSpPr>
            <p:cNvPr id="5" name="ZoneTexte 4">
              <a:extLst>
                <a:ext uri="{FF2B5EF4-FFF2-40B4-BE49-F238E27FC236}">
                  <a16:creationId xmlns:a16="http://schemas.microsoft.com/office/drawing/2014/main" id="{485E075E-10C5-EBD0-D1A7-4C6BAFE56905}"/>
                </a:ext>
              </a:extLst>
            </p:cNvPr>
            <p:cNvSpPr txBox="1"/>
            <p:nvPr/>
          </p:nvSpPr>
          <p:spPr>
            <a:xfrm>
              <a:off x="2896464" y="1392056"/>
              <a:ext cx="6311734" cy="400110"/>
            </a:xfrm>
            <a:prstGeom prst="rect">
              <a:avLst/>
            </a:prstGeom>
            <a:noFill/>
          </p:spPr>
          <p:txBody>
            <a:bodyPr wrap="square">
              <a:spAutoFit/>
            </a:bodyPr>
            <a:lstStyle/>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La Data Governance implique la sécurité des données</a:t>
              </a:r>
            </a:p>
          </p:txBody>
        </p:sp>
        <p:pic>
          <p:nvPicPr>
            <p:cNvPr id="16" name="Image 15">
              <a:extLst>
                <a:ext uri="{FF2B5EF4-FFF2-40B4-BE49-F238E27FC236}">
                  <a16:creationId xmlns:a16="http://schemas.microsoft.com/office/drawing/2014/main" id="{7DC57B6A-0790-9D1B-3AFB-DFE0956DAE7F}"/>
                </a:ext>
              </a:extLst>
            </p:cNvPr>
            <p:cNvPicPr>
              <a:picLocks noChangeAspect="1"/>
            </p:cNvPicPr>
            <p:nvPr/>
          </p:nvPicPr>
          <p:blipFill>
            <a:blip r:embed="rId11"/>
            <a:stretch>
              <a:fillRect/>
            </a:stretch>
          </p:blipFill>
          <p:spPr>
            <a:xfrm>
              <a:off x="2240458" y="1461311"/>
              <a:ext cx="673735" cy="287655"/>
            </a:xfrm>
            <a:prstGeom prst="rect">
              <a:avLst/>
            </a:prstGeom>
          </p:spPr>
        </p:pic>
      </p:grpSp>
    </p:spTree>
    <p:extLst>
      <p:ext uri="{BB962C8B-B14F-4D97-AF65-F5344CB8AC3E}">
        <p14:creationId xmlns:p14="http://schemas.microsoft.com/office/powerpoint/2010/main" val="150066762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8"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a:extLst>
              <a:ext uri="{FF2B5EF4-FFF2-40B4-BE49-F238E27FC236}">
                <a16:creationId xmlns:a16="http://schemas.microsoft.com/office/drawing/2014/main" id="{960A9F80-EABE-4472-8B58-04C061B85483}"/>
              </a:ext>
            </a:extLst>
          </p:cNvPr>
          <p:cNvGraphicFramePr/>
          <p:nvPr>
            <p:extLst>
              <p:ext uri="{D42A27DB-BD31-4B8C-83A1-F6EECF244321}">
                <p14:modId xmlns:p14="http://schemas.microsoft.com/office/powerpoint/2010/main" val="687379737"/>
              </p:ext>
            </p:extLst>
          </p:nvPr>
        </p:nvGraphicFramePr>
        <p:xfrm>
          <a:off x="1895915" y="3405472"/>
          <a:ext cx="4908323" cy="2714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me 11">
            <a:extLst>
              <a:ext uri="{FF2B5EF4-FFF2-40B4-BE49-F238E27FC236}">
                <a16:creationId xmlns:a16="http://schemas.microsoft.com/office/drawing/2014/main" id="{AFE9DCE4-00F9-4F14-8817-4355399E3CA4}"/>
              </a:ext>
            </a:extLst>
          </p:cNvPr>
          <p:cNvGraphicFramePr/>
          <p:nvPr>
            <p:extLst>
              <p:ext uri="{D42A27DB-BD31-4B8C-83A1-F6EECF244321}">
                <p14:modId xmlns:p14="http://schemas.microsoft.com/office/powerpoint/2010/main" val="1389947860"/>
              </p:ext>
            </p:extLst>
          </p:nvPr>
        </p:nvGraphicFramePr>
        <p:xfrm>
          <a:off x="6602425" y="3429000"/>
          <a:ext cx="4320480" cy="27141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Slide Number Placeholder 5">
            <a:extLst>
              <a:ext uri="{FF2B5EF4-FFF2-40B4-BE49-F238E27FC236}">
                <a16:creationId xmlns:a16="http://schemas.microsoft.com/office/drawing/2014/main" id="{6A6FBCFC-0E9C-B346-AB25-A7E364595921}"/>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latin typeface="Calibri" panose="020F0502020204030204" pitchFamily="34" charset="0"/>
                <a:cs typeface="Calibri" panose="020F0502020204030204" pitchFamily="34" charset="0"/>
              </a:rPr>
              <a:t>T </a:t>
            </a:r>
            <a:fld id="{D57F1E4F-1CFF-5643-939E-217C01CDF565}" type="slidenum">
              <a:rPr lang="en-US" smtClean="0">
                <a:latin typeface="Calibri" panose="020F0502020204030204" pitchFamily="34" charset="0"/>
                <a:cs typeface="Calibri" panose="020F0502020204030204" pitchFamily="34" charset="0"/>
              </a:rPr>
              <a:pPr/>
              <a:t>36</a:t>
            </a:fld>
            <a:endParaRPr lang="en-US" dirty="0">
              <a:latin typeface="Calibri" panose="020F0502020204030204" pitchFamily="34" charset="0"/>
              <a:cs typeface="Calibri" panose="020F0502020204030204" pitchFamily="34" charset="0"/>
            </a:endParaRPr>
          </a:p>
        </p:txBody>
      </p:sp>
      <p:sp>
        <p:nvSpPr>
          <p:cNvPr id="13" name="Footer Placeholder 4">
            <a:extLst>
              <a:ext uri="{FF2B5EF4-FFF2-40B4-BE49-F238E27FC236}">
                <a16:creationId xmlns:a16="http://schemas.microsoft.com/office/drawing/2014/main" id="{3C38C931-9BEC-CC4C-949C-086763B8EBF3}"/>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latin typeface="Calibri" panose="020F0502020204030204" pitchFamily="34" charset="0"/>
                <a:cs typeface="Calibri" panose="020F0502020204030204" pitchFamily="34" charset="0"/>
              </a:rPr>
              <a:t>Data  Governance</a:t>
            </a:r>
            <a:endParaRPr lang="en-US" dirty="0">
              <a:latin typeface="Calibri" panose="020F0502020204030204" pitchFamily="34" charset="0"/>
              <a:cs typeface="Calibri" panose="020F0502020204030204" pitchFamily="34" charset="0"/>
            </a:endParaRPr>
          </a:p>
        </p:txBody>
      </p:sp>
      <p:grpSp>
        <p:nvGrpSpPr>
          <p:cNvPr id="3" name="Groupe 2">
            <a:extLst>
              <a:ext uri="{FF2B5EF4-FFF2-40B4-BE49-F238E27FC236}">
                <a16:creationId xmlns:a16="http://schemas.microsoft.com/office/drawing/2014/main" id="{3F1BCF2E-D860-55F4-09A8-2619C4962AC4}"/>
              </a:ext>
            </a:extLst>
          </p:cNvPr>
          <p:cNvGrpSpPr/>
          <p:nvPr/>
        </p:nvGrpSpPr>
        <p:grpSpPr>
          <a:xfrm>
            <a:off x="1516098" y="214725"/>
            <a:ext cx="5667955" cy="489919"/>
            <a:chOff x="1379050" y="223686"/>
            <a:chExt cx="3962531" cy="489919"/>
          </a:xfrm>
        </p:grpSpPr>
        <p:sp>
          <p:nvSpPr>
            <p:cNvPr id="6" name="Rectangle 2">
              <a:extLst>
                <a:ext uri="{FF2B5EF4-FFF2-40B4-BE49-F238E27FC236}">
                  <a16:creationId xmlns:a16="http://schemas.microsoft.com/office/drawing/2014/main" id="{5CF3C66D-CBED-AE09-1D32-03D635135DD9}"/>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69267459-75E5-E2FC-EE9F-E66BB60D27C3}"/>
                </a:ext>
              </a:extLst>
            </p:cNvPr>
            <p:cNvPicPr>
              <a:picLocks noChangeAspect="1"/>
            </p:cNvPicPr>
            <p:nvPr/>
          </p:nvPicPr>
          <p:blipFill>
            <a:blip r:embed="rId12"/>
            <a:stretch>
              <a:fillRect/>
            </a:stretch>
          </p:blipFill>
          <p:spPr>
            <a:xfrm>
              <a:off x="1379050" y="315036"/>
              <a:ext cx="759460" cy="270510"/>
            </a:xfrm>
            <a:prstGeom prst="rect">
              <a:avLst/>
            </a:prstGeom>
          </p:spPr>
        </p:pic>
      </p:grpSp>
      <p:grpSp>
        <p:nvGrpSpPr>
          <p:cNvPr id="5" name="Groupe 4">
            <a:extLst>
              <a:ext uri="{FF2B5EF4-FFF2-40B4-BE49-F238E27FC236}">
                <a16:creationId xmlns:a16="http://schemas.microsoft.com/office/drawing/2014/main" id="{EC2B6322-29BD-7F9F-FF16-111BD281739D}"/>
              </a:ext>
            </a:extLst>
          </p:cNvPr>
          <p:cNvGrpSpPr/>
          <p:nvPr/>
        </p:nvGrpSpPr>
        <p:grpSpPr>
          <a:xfrm>
            <a:off x="1971908" y="902389"/>
            <a:ext cx="3815461" cy="489919"/>
            <a:chOff x="636625" y="668967"/>
            <a:chExt cx="3815461" cy="489919"/>
          </a:xfrm>
        </p:grpSpPr>
        <p:sp>
          <p:nvSpPr>
            <p:cNvPr id="9" name="Rectangle 2">
              <a:extLst>
                <a:ext uri="{FF2B5EF4-FFF2-40B4-BE49-F238E27FC236}">
                  <a16:creationId xmlns:a16="http://schemas.microsoft.com/office/drawing/2014/main" id="{1E30525C-0251-B1B2-4A1B-5461B4F74BF6}"/>
                </a:ext>
              </a:extLst>
            </p:cNvPr>
            <p:cNvSpPr txBox="1">
              <a:spLocks noChangeArrowheads="1"/>
            </p:cNvSpPr>
            <p:nvPr/>
          </p:nvSpPr>
          <p:spPr>
            <a:xfrm>
              <a:off x="1220190" y="668967"/>
              <a:ext cx="3231896"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Data Security</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0" name="Image 9">
              <a:extLst>
                <a:ext uri="{FF2B5EF4-FFF2-40B4-BE49-F238E27FC236}">
                  <a16:creationId xmlns:a16="http://schemas.microsoft.com/office/drawing/2014/main" id="{9A834AC8-8032-6489-3B72-4D11F3E18382}"/>
                </a:ext>
              </a:extLst>
            </p:cNvPr>
            <p:cNvPicPr>
              <a:picLocks noChangeAspect="1"/>
            </p:cNvPicPr>
            <p:nvPr/>
          </p:nvPicPr>
          <p:blipFill>
            <a:blip r:embed="rId13"/>
            <a:stretch>
              <a:fillRect/>
            </a:stretch>
          </p:blipFill>
          <p:spPr>
            <a:xfrm>
              <a:off x="636625" y="793362"/>
              <a:ext cx="583565" cy="287655"/>
            </a:xfrm>
            <a:prstGeom prst="rect">
              <a:avLst/>
            </a:prstGeom>
          </p:spPr>
        </p:pic>
      </p:grpSp>
      <p:grpSp>
        <p:nvGrpSpPr>
          <p:cNvPr id="14" name="Groupe 13">
            <a:extLst>
              <a:ext uri="{FF2B5EF4-FFF2-40B4-BE49-F238E27FC236}">
                <a16:creationId xmlns:a16="http://schemas.microsoft.com/office/drawing/2014/main" id="{A8B9009A-351D-F117-B064-30218515E1D5}"/>
              </a:ext>
            </a:extLst>
          </p:cNvPr>
          <p:cNvGrpSpPr/>
          <p:nvPr/>
        </p:nvGrpSpPr>
        <p:grpSpPr>
          <a:xfrm>
            <a:off x="1985364" y="1417759"/>
            <a:ext cx="9961111" cy="1864880"/>
            <a:chOff x="1985364" y="1417759"/>
            <a:chExt cx="9961111" cy="186488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036027" y="1417759"/>
              <a:ext cx="9910448" cy="186488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24000" tIns="324000" rIns="576000" bIns="45720" anchor="t" anchorCtr="0" compatLnSpc="0">
              <a:noAutofit/>
            </a:bodyPr>
            <a:lstStyle/>
            <a:p>
              <a:pPr>
                <a:lnSpc>
                  <a:spcPct val="150000"/>
                </a:lnSpc>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r>
                <a:rPr lang="fr-FR" sz="2000"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Conformité avec la loi, la législation</a:t>
              </a:r>
            </a:p>
            <a:p>
              <a:pPr marL="319088">
                <a:spcBef>
                  <a:spcPts val="600"/>
                </a:spcBef>
                <a:buClr>
                  <a:schemeClr val="tx1">
                    <a:lumMod val="95000"/>
                    <a:lumOff val="5000"/>
                  </a:schemeClr>
                </a:buClr>
                <a:buSzPct val="80000"/>
                <a:defRPr sz="1800" b="0" i="0" u="none" strike="noStrike" kern="0" cap="none" spc="0" baseline="0">
                  <a:solidFill>
                    <a:srgbClr val="000000"/>
                  </a:solidFill>
                  <a:uFillTx/>
                </a:defRPr>
              </a:pP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En France, la </a:t>
              </a:r>
              <a:r>
                <a:rPr lang="fr-FR"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CNIL</a:t>
              </a: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 </a:t>
              </a:r>
              <a:r>
                <a:rPr lang="fr-FR" b="1" i="1"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Commission Nationale de l’Informatique et des Libertés</a:t>
              </a:r>
              <a:r>
                <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rPr>
                <a:t>) est garante de la protection des données personnelles.</a:t>
              </a:r>
            </a:p>
            <a:p>
              <a:pPr>
                <a:spcBef>
                  <a:spcPts val="360"/>
                </a:spcBef>
                <a:spcAft>
                  <a:spcPts val="600"/>
                </a:spcAft>
                <a:buClr>
                  <a:schemeClr val="tx1">
                    <a:lumMod val="95000"/>
                    <a:lumOff val="5000"/>
                  </a:schemeClr>
                </a:buClr>
                <a:buSzPct val="80000"/>
                <a:defRPr sz="1800" b="0" i="0" u="none" strike="noStrike" kern="0" cap="none" spc="0" baseline="0">
                  <a:solidFill>
                    <a:srgbClr val="000000"/>
                  </a:solidFill>
                  <a:uFillTx/>
                </a:defRPr>
              </a:pPr>
              <a:endParaRPr lang="fr-FR" sz="16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p:txBody>
        </p:sp>
        <p:pic>
          <p:nvPicPr>
            <p:cNvPr id="2" name="Image 1">
              <a:extLst>
                <a:ext uri="{FF2B5EF4-FFF2-40B4-BE49-F238E27FC236}">
                  <a16:creationId xmlns:a16="http://schemas.microsoft.com/office/drawing/2014/main" id="{14BACB87-B5ED-06F6-13EC-AC2D1B6BD426}"/>
                </a:ext>
              </a:extLst>
            </p:cNvPr>
            <p:cNvPicPr>
              <a:picLocks noChangeAspect="1"/>
            </p:cNvPicPr>
            <p:nvPr/>
          </p:nvPicPr>
          <p:blipFill>
            <a:blip r:embed="rId14"/>
            <a:stretch>
              <a:fillRect/>
            </a:stretch>
          </p:blipFill>
          <p:spPr>
            <a:xfrm>
              <a:off x="1985364" y="1883726"/>
              <a:ext cx="673735" cy="287655"/>
            </a:xfrm>
            <a:prstGeom prst="rect">
              <a:avLst/>
            </a:prstGeom>
          </p:spPr>
        </p:pic>
      </p:grpSp>
    </p:spTree>
    <p:extLst>
      <p:ext uri="{BB962C8B-B14F-4D97-AF65-F5344CB8AC3E}">
        <p14:creationId xmlns:p14="http://schemas.microsoft.com/office/powerpoint/2010/main" val="413647374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12"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217813" y="1830411"/>
            <a:ext cx="9910448" cy="4812864"/>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24000" tIns="324000" rIns="576000" bIns="45720" anchor="t" anchorCtr="0" compatLnSpc="0">
            <a:noAutofit/>
          </a:bodyPr>
          <a:lstStyle/>
          <a:p>
            <a:pPr marL="285750" indent="-285750">
              <a:spcBef>
                <a:spcPts val="300"/>
              </a:spcBef>
              <a:spcAft>
                <a:spcPts val="1200"/>
              </a:spcAft>
              <a:buClr>
                <a:srgbClr val="FF0000"/>
              </a:buClr>
              <a:buSzPct val="120000"/>
              <a:buFont typeface="Wingdings" pitchFamily="2" charset="2"/>
              <a:buChar char="Ø"/>
              <a:defRPr sz="1800" b="0" i="0" u="none" strike="noStrike" kern="0" cap="none" spc="0" baseline="0">
                <a:solidFill>
                  <a:srgbClr val="000000"/>
                </a:solidFill>
                <a:uFillTx/>
              </a:defRPr>
            </a:pPr>
            <a:r>
              <a:rPr lang="fr-FR" b="1" dirty="0">
                <a:effectLst/>
                <a:latin typeface="Calibri" panose="020F0502020204030204" pitchFamily="34" charset="0"/>
                <a:ea typeface="Times New Roman" panose="02020603050405020304" pitchFamily="18" charset="0"/>
                <a:cs typeface="Calibri" panose="020F0502020204030204" pitchFamily="34" charset="0"/>
              </a:rPr>
              <a:t>COBIT</a:t>
            </a:r>
            <a:r>
              <a:rPr lang="fr-FR" dirty="0">
                <a:effectLst/>
                <a:latin typeface="Calibri" panose="020F0502020204030204" pitchFamily="34" charset="0"/>
                <a:ea typeface="Times New Roman" panose="02020603050405020304" pitchFamily="18" charset="0"/>
                <a:cs typeface="Calibri" panose="020F0502020204030204" pitchFamily="34" charset="0"/>
              </a:rPr>
              <a:t>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C</a:t>
            </a:r>
            <a:r>
              <a:rPr lang="fr-FR" dirty="0">
                <a:effectLst/>
                <a:latin typeface="Calibri" panose="020F0502020204030204" pitchFamily="34" charset="0"/>
                <a:ea typeface="Times New Roman" panose="02020603050405020304" pitchFamily="18" charset="0"/>
                <a:cs typeface="Calibri" panose="020F0502020204030204" pitchFamily="34" charset="0"/>
              </a:rPr>
              <a:t>ontrol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Ob</a:t>
            </a:r>
            <a:r>
              <a:rPr lang="fr-FR" dirty="0">
                <a:effectLst/>
                <a:latin typeface="Calibri" panose="020F0502020204030204" pitchFamily="34" charset="0"/>
                <a:ea typeface="Times New Roman" panose="02020603050405020304" pitchFamily="18" charset="0"/>
                <a:cs typeface="Calibri" panose="020F0502020204030204" pitchFamily="34" charset="0"/>
              </a:rPr>
              <a:t>jectives for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I</a:t>
            </a:r>
            <a:r>
              <a:rPr lang="fr-FR" dirty="0">
                <a:effectLst/>
                <a:latin typeface="Calibri" panose="020F0502020204030204" pitchFamily="34" charset="0"/>
                <a:ea typeface="Times New Roman" panose="02020603050405020304" pitchFamily="18" charset="0"/>
                <a:cs typeface="Calibri" panose="020F0502020204030204" pitchFamily="34" charset="0"/>
              </a:rPr>
              <a:t>nformation and </a:t>
            </a:r>
            <a:r>
              <a:rPr lang="fr-FR" dirty="0" err="1">
                <a:effectLst/>
                <a:latin typeface="Calibri" panose="020F0502020204030204" pitchFamily="34" charset="0"/>
                <a:ea typeface="Times New Roman" panose="02020603050405020304" pitchFamily="18" charset="0"/>
                <a:cs typeface="Calibri" panose="020F0502020204030204" pitchFamily="34" charset="0"/>
              </a:rPr>
              <a:t>Related</a:t>
            </a:r>
            <a:r>
              <a:rPr lang="fr-FR" dirty="0">
                <a:effectLst/>
                <a:latin typeface="Calibri" panose="020F0502020204030204" pitchFamily="34" charset="0"/>
                <a:ea typeface="Times New Roman" panose="02020603050405020304" pitchFamily="18" charset="0"/>
                <a:cs typeface="Calibri" panose="020F0502020204030204" pitchFamily="34" charset="0"/>
              </a:rPr>
              <a:t> </a:t>
            </a:r>
            <a:r>
              <a:rPr lang="fr-FR" sz="2000" b="1" i="1" dirty="0" err="1">
                <a:effectLst/>
                <a:latin typeface="Calibri" panose="020F0502020204030204" pitchFamily="34" charset="0"/>
                <a:ea typeface="Times New Roman" panose="02020603050405020304" pitchFamily="18" charset="0"/>
                <a:cs typeface="Calibri" panose="020F0502020204030204" pitchFamily="34" charset="0"/>
              </a:rPr>
              <a:t>T</a:t>
            </a:r>
            <a:r>
              <a:rPr lang="fr-FR" dirty="0" err="1">
                <a:effectLst/>
                <a:latin typeface="Calibri" panose="020F0502020204030204" pitchFamily="34" charset="0"/>
                <a:ea typeface="Times New Roman" panose="02020603050405020304" pitchFamily="18" charset="0"/>
                <a:cs typeface="Calibri" panose="020F0502020204030204" pitchFamily="34" charset="0"/>
              </a:rPr>
              <a:t>echnology</a:t>
            </a:r>
            <a:r>
              <a:rPr lang="fr-FR" dirty="0">
                <a:effectLst/>
                <a:latin typeface="Calibri" panose="020F0502020204030204" pitchFamily="34" charset="0"/>
                <a:ea typeface="Times New Roman" panose="02020603050405020304" pitchFamily="18" charset="0"/>
                <a:cs typeface="Calibri" panose="020F0502020204030204" pitchFamily="34" charset="0"/>
              </a:rPr>
              <a:t>) est un cadre de contrôle de gouvernance </a:t>
            </a:r>
            <a:r>
              <a:rPr lang="fr-FR" b="1" dirty="0">
                <a:effectLst/>
                <a:latin typeface="Calibri" panose="020F0502020204030204" pitchFamily="34" charset="0"/>
                <a:ea typeface="Times New Roman" panose="02020603050405020304" pitchFamily="18" charset="0"/>
                <a:cs typeface="Calibri" panose="020F0502020204030204" pitchFamily="34" charset="0"/>
              </a:rPr>
              <a:t>IT </a:t>
            </a:r>
            <a:r>
              <a:rPr lang="fr-FR" dirty="0">
                <a:effectLst/>
                <a:latin typeface="Calibri" panose="020F0502020204030204" pitchFamily="34" charset="0"/>
                <a:ea typeface="Times New Roman" panose="02020603050405020304" pitchFamily="18" charset="0"/>
                <a:cs typeface="Calibri" panose="020F0502020204030204" pitchFamily="34" charset="0"/>
              </a:rPr>
              <a:t>aidant les entreprises à faire face aux enjeux commerciaux dans les domaines de la conformité règlementaire, de la gestion des risques et de l'alignement de la stratégie IT avec des objectifs organisationnels.</a:t>
            </a:r>
            <a:endParaRPr lang="fr-FR"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spcBef>
                <a:spcPts val="300"/>
              </a:spcBef>
              <a:spcAft>
                <a:spcPts val="1200"/>
              </a:spcAft>
              <a:buClr>
                <a:srgbClr val="FF0000"/>
              </a:buClr>
              <a:buSzPct val="12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Le référentiel </a:t>
            </a:r>
            <a:r>
              <a:rPr lang="fr-FR" b="1" dirty="0">
                <a:latin typeface="Calibri" panose="020F0502020204030204" pitchFamily="34" charset="0"/>
                <a:ea typeface="Times New Roman" panose="02020603050405020304" pitchFamily="18" charset="0"/>
                <a:cs typeface="Calibri" panose="020F0502020204030204" pitchFamily="34" charset="0"/>
              </a:rPr>
              <a:t>COBIT</a:t>
            </a:r>
            <a:r>
              <a:rPr lang="fr-FR" dirty="0">
                <a:effectLst/>
                <a:latin typeface="Calibri" panose="020F0502020204030204" pitchFamily="34" charset="0"/>
                <a:ea typeface="Times New Roman" panose="02020603050405020304" pitchFamily="18" charset="0"/>
                <a:cs typeface="Calibri" panose="020F0502020204030204" pitchFamily="34" charset="0"/>
              </a:rPr>
              <a:t> est une méthode de Maîtrise des Systèmes d’Information (</a:t>
            </a:r>
            <a:r>
              <a:rPr lang="fr-FR" b="1" i="1" dirty="0">
                <a:effectLst/>
                <a:latin typeface="Calibri" panose="020F0502020204030204" pitchFamily="34" charset="0"/>
                <a:ea typeface="Times New Roman" panose="02020603050405020304" pitchFamily="18" charset="0"/>
                <a:cs typeface="Calibri" panose="020F0502020204030204" pitchFamily="34" charset="0"/>
              </a:rPr>
              <a:t>IT Gouvernance</a:t>
            </a:r>
            <a:r>
              <a:rPr lang="fr-FR" dirty="0">
                <a:effectLst/>
                <a:latin typeface="Calibri" panose="020F0502020204030204" pitchFamily="34" charset="0"/>
                <a:ea typeface="Times New Roman" panose="02020603050405020304" pitchFamily="18" charset="0"/>
                <a:cs typeface="Calibri" panose="020F0502020204030204" pitchFamily="34" charset="0"/>
              </a:rPr>
              <a:t>) et d'audit de SI, éditée par ISACA en 1996. C'est un cadre de </a:t>
            </a:r>
            <a:r>
              <a:rPr lang="fr-FR"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3"/>
              </a:rPr>
              <a:t>contrôle</a:t>
            </a:r>
            <a:r>
              <a:rPr lang="fr-FR" dirty="0">
                <a:effectLst/>
                <a:latin typeface="Calibri" panose="020F0502020204030204" pitchFamily="34" charset="0"/>
                <a:ea typeface="Times New Roman" panose="02020603050405020304" pitchFamily="18" charset="0"/>
                <a:cs typeface="Calibri" panose="020F0502020204030204" pitchFamily="34" charset="0"/>
              </a:rPr>
              <a:t> qui vise à aider le management à gérer les risques (sécurité, </a:t>
            </a:r>
            <a:r>
              <a:rPr lang="fr-FR"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4"/>
              </a:rPr>
              <a:t>fiabilité</a:t>
            </a:r>
            <a:r>
              <a:rPr lang="fr-FR" dirty="0">
                <a:effectLst/>
                <a:latin typeface="Calibri" panose="020F0502020204030204" pitchFamily="34" charset="0"/>
                <a:ea typeface="Times New Roman" panose="02020603050405020304" pitchFamily="18" charset="0"/>
                <a:cs typeface="Calibri" panose="020F0502020204030204" pitchFamily="34" charset="0"/>
              </a:rPr>
              <a:t>, conformité) et les investissements.</a:t>
            </a:r>
          </a:p>
          <a:p>
            <a:pPr marL="285750" indent="-285750">
              <a:spcBef>
                <a:spcPts val="300"/>
              </a:spcBef>
              <a:spcAft>
                <a:spcPts val="1200"/>
              </a:spcAft>
              <a:buClr>
                <a:srgbClr val="FF0000"/>
              </a:buClr>
              <a:buSzPct val="120000"/>
              <a:buFont typeface="Wingdings" pitchFamily="2" charset="2"/>
              <a:buChar char="Ø"/>
            </a:pPr>
            <a:r>
              <a:rPr lang="fr-FR" b="1" dirty="0">
                <a:effectLst/>
                <a:latin typeface="Calibri" panose="020F0502020204030204" pitchFamily="34" charset="0"/>
                <a:ea typeface="Times New Roman" panose="02020603050405020304" pitchFamily="18" charset="0"/>
                <a:cs typeface="Calibri" panose="020F0502020204030204" pitchFamily="34" charset="0"/>
              </a:rPr>
              <a:t>COBIT</a:t>
            </a:r>
            <a:r>
              <a:rPr lang="fr-FR" dirty="0">
                <a:effectLst/>
                <a:latin typeface="Calibri" panose="020F0502020204030204" pitchFamily="34" charset="0"/>
                <a:ea typeface="Times New Roman" panose="02020603050405020304" pitchFamily="18" charset="0"/>
                <a:cs typeface="Calibri" panose="020F0502020204030204" pitchFamily="34" charset="0"/>
              </a:rPr>
              <a:t> est une approche orientée processus : les tâches et activités définies sont intégrées dans les 34 processus établis (regroupés en 4 domaines de processus).</a:t>
            </a:r>
          </a:p>
          <a:p>
            <a:pPr marL="285750" indent="-285750">
              <a:spcBef>
                <a:spcPts val="300"/>
              </a:spcBef>
              <a:spcAft>
                <a:spcPts val="1200"/>
              </a:spcAft>
              <a:buClr>
                <a:srgbClr val="FF0000"/>
              </a:buClr>
              <a:buSzPct val="120000"/>
              <a:buFont typeface="Wingdings" pitchFamily="2" charset="2"/>
              <a:buChar char="Ø"/>
            </a:pPr>
            <a:r>
              <a:rPr lang="fr-FR" b="1" dirty="0">
                <a:effectLst/>
                <a:latin typeface="Calibri" panose="020F0502020204030204" pitchFamily="34" charset="0"/>
                <a:ea typeface="Times New Roman" panose="02020603050405020304" pitchFamily="18" charset="0"/>
                <a:cs typeface="Calibri" panose="020F0502020204030204" pitchFamily="34" charset="0"/>
              </a:rPr>
              <a:t>COBIT</a:t>
            </a:r>
            <a:r>
              <a:rPr lang="fr-FR" dirty="0">
                <a:effectLst/>
                <a:latin typeface="Calibri" panose="020F0502020204030204" pitchFamily="34" charset="0"/>
                <a:ea typeface="Times New Roman" panose="02020603050405020304" pitchFamily="18" charset="0"/>
                <a:cs typeface="Calibri" panose="020F0502020204030204" pitchFamily="34" charset="0"/>
              </a:rPr>
              <a:t> est une approche </a:t>
            </a:r>
            <a:r>
              <a:rPr lang="fr-FR" dirty="0" err="1">
                <a:effectLst/>
                <a:latin typeface="Calibri" panose="020F0502020204030204" pitchFamily="34" charset="0"/>
                <a:ea typeface="Times New Roman" panose="02020603050405020304" pitchFamily="18" charset="0"/>
                <a:cs typeface="Calibri" panose="020F0502020204030204" pitchFamily="34" charset="0"/>
              </a:rPr>
              <a:t>multi-critères</a:t>
            </a:r>
            <a:r>
              <a:rPr lang="fr-FR" dirty="0">
                <a:effectLst/>
                <a:latin typeface="Calibri" panose="020F0502020204030204" pitchFamily="34" charset="0"/>
                <a:ea typeface="Times New Roman" panose="02020603050405020304" pitchFamily="18" charset="0"/>
                <a:cs typeface="Calibri" panose="020F0502020204030204" pitchFamily="34" charset="0"/>
              </a:rPr>
              <a:t>, qui permet à chaque utilisateur de ce référentiel d'obtenir pour chaque processus les informations qui l'intéressent.</a:t>
            </a:r>
          </a:p>
          <a:p>
            <a:pPr marL="285750" indent="-285750">
              <a:spcBef>
                <a:spcPts val="300"/>
              </a:spcBef>
              <a:spcAft>
                <a:spcPts val="1200"/>
              </a:spcAft>
              <a:buClr>
                <a:srgbClr val="FF0000"/>
              </a:buClr>
              <a:buSzPct val="120000"/>
              <a:buFont typeface="Wingdings" pitchFamily="2" charset="2"/>
              <a:buChar char="Ø"/>
            </a:pPr>
            <a:r>
              <a:rPr lang="fr-FR" dirty="0">
                <a:effectLst/>
                <a:latin typeface="Calibri" panose="020F0502020204030204" pitchFamily="34" charset="0"/>
                <a:ea typeface="Times New Roman" panose="02020603050405020304" pitchFamily="18" charset="0"/>
                <a:cs typeface="Calibri" panose="020F0502020204030204" pitchFamily="34" charset="0"/>
              </a:rPr>
              <a:t>La gouvernance des Technologies de l’Information (</a:t>
            </a:r>
            <a:r>
              <a:rPr lang="fr-FR" b="1" i="1" dirty="0">
                <a:effectLst/>
                <a:latin typeface="Calibri" panose="020F0502020204030204" pitchFamily="34" charset="0"/>
                <a:ea typeface="Times New Roman" panose="02020603050405020304" pitchFamily="18" charset="0"/>
                <a:cs typeface="Calibri" panose="020F0502020204030204" pitchFamily="34" charset="0"/>
              </a:rPr>
              <a:t>IT</a:t>
            </a:r>
            <a:r>
              <a:rPr lang="fr-FR" dirty="0">
                <a:effectLst/>
                <a:latin typeface="Calibri" panose="020F0502020204030204" pitchFamily="34" charset="0"/>
                <a:ea typeface="Times New Roman" panose="02020603050405020304" pitchFamily="18" charset="0"/>
                <a:cs typeface="Calibri" panose="020F0502020204030204" pitchFamily="34" charset="0"/>
              </a:rPr>
              <a:t>) regroupe l’ensemble du système de management (</a:t>
            </a:r>
            <a:r>
              <a:rPr lang="fr-FR" sz="1400" i="1" dirty="0">
                <a:effectLst/>
                <a:latin typeface="Calibri" panose="020F0502020204030204" pitchFamily="34" charset="0"/>
                <a:ea typeface="Times New Roman" panose="02020603050405020304" pitchFamily="18" charset="0"/>
                <a:cs typeface="Calibri" panose="020F0502020204030204" pitchFamily="34" charset="0"/>
              </a:rPr>
              <a:t>processus, procédures, organisation</a:t>
            </a:r>
            <a:r>
              <a:rPr lang="fr-FR" dirty="0">
                <a:effectLst/>
                <a:latin typeface="Calibri" panose="020F0502020204030204" pitchFamily="34" charset="0"/>
                <a:ea typeface="Times New Roman" panose="02020603050405020304" pitchFamily="18" charset="0"/>
                <a:cs typeface="Calibri" panose="020F0502020204030204" pitchFamily="34" charset="0"/>
              </a:rPr>
              <a:t>) permettant de piloter ces technologies. </a:t>
            </a:r>
            <a:endParaRPr lang="fr-FR" dirty="0">
              <a:effectLst/>
              <a:latin typeface="Calibri" panose="020F0502020204030204" pitchFamily="34" charset="0"/>
              <a:ea typeface="Calibri" panose="020F0502020204030204" pitchFamily="34" charset="0"/>
              <a:cs typeface="Calibri" panose="020F0502020204030204" pitchFamily="34" charset="0"/>
            </a:endParaRPr>
          </a:p>
          <a:p>
            <a:pPr>
              <a:spcBef>
                <a:spcPts val="300"/>
              </a:spcBef>
              <a:spcAft>
                <a:spcPts val="1200"/>
              </a:spcAft>
            </a:pPr>
            <a:endParaRPr lang="fr-FR" dirty="0">
              <a:effectLst/>
              <a:latin typeface="Calibri" panose="020F0502020204030204" pitchFamily="34" charset="0"/>
              <a:ea typeface="Calibri" panose="020F0502020204030204" pitchFamily="34" charset="0"/>
              <a:cs typeface="Calibri" panose="020F0502020204030204" pitchFamily="34" charset="0"/>
            </a:endParaRPr>
          </a:p>
          <a:p>
            <a:pPr>
              <a:spcBef>
                <a:spcPts val="300"/>
              </a:spcBef>
              <a:spcAft>
                <a:spcPts val="1200"/>
              </a:spcAft>
              <a:buClr>
                <a:schemeClr val="tx1">
                  <a:lumMod val="95000"/>
                  <a:lumOff val="5000"/>
                </a:schemeClr>
              </a:buClr>
              <a:buSzPct val="80000"/>
              <a:defRPr sz="1800" b="0" i="0" u="none" strike="noStrike" kern="0" cap="none" spc="0" baseline="0">
                <a:solidFill>
                  <a:srgbClr val="000000"/>
                </a:solidFill>
                <a:uFillTx/>
              </a:defRPr>
            </a:pPr>
            <a:endParaRPr lang="fr-FR"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p:txBody>
      </p:sp>
      <p:sp>
        <p:nvSpPr>
          <p:cNvPr id="11" name="Slide Number Placeholder 5">
            <a:extLst>
              <a:ext uri="{FF2B5EF4-FFF2-40B4-BE49-F238E27FC236}">
                <a16:creationId xmlns:a16="http://schemas.microsoft.com/office/drawing/2014/main" id="{6A6FBCFC-0E9C-B346-AB25-A7E364595921}"/>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latin typeface="Calibri" panose="020F0502020204030204" pitchFamily="34" charset="0"/>
                <a:cs typeface="Calibri" panose="020F0502020204030204" pitchFamily="34" charset="0"/>
              </a:rPr>
              <a:t>T </a:t>
            </a:r>
            <a:fld id="{D57F1E4F-1CFF-5643-939E-217C01CDF565}" type="slidenum">
              <a:rPr lang="en-US" smtClean="0">
                <a:latin typeface="Calibri" panose="020F0502020204030204" pitchFamily="34" charset="0"/>
                <a:cs typeface="Calibri" panose="020F0502020204030204" pitchFamily="34" charset="0"/>
              </a:rPr>
              <a:pPr/>
              <a:t>37</a:t>
            </a:fld>
            <a:endParaRPr lang="en-US" dirty="0">
              <a:latin typeface="Calibri" panose="020F0502020204030204" pitchFamily="34" charset="0"/>
              <a:cs typeface="Calibri" panose="020F0502020204030204" pitchFamily="34" charset="0"/>
            </a:endParaRPr>
          </a:p>
        </p:txBody>
      </p:sp>
      <p:sp>
        <p:nvSpPr>
          <p:cNvPr id="13" name="Footer Placeholder 4">
            <a:extLst>
              <a:ext uri="{FF2B5EF4-FFF2-40B4-BE49-F238E27FC236}">
                <a16:creationId xmlns:a16="http://schemas.microsoft.com/office/drawing/2014/main" id="{3C38C931-9BEC-CC4C-949C-086763B8EBF3}"/>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latin typeface="Calibri" panose="020F0502020204030204" pitchFamily="34" charset="0"/>
                <a:cs typeface="Calibri" panose="020F0502020204030204" pitchFamily="34" charset="0"/>
              </a:rPr>
              <a:t>Data  Governance</a:t>
            </a:r>
            <a:endParaRPr lang="en-US" dirty="0">
              <a:latin typeface="Calibri" panose="020F0502020204030204" pitchFamily="34" charset="0"/>
              <a:cs typeface="Calibri" panose="020F0502020204030204" pitchFamily="34" charset="0"/>
            </a:endParaRPr>
          </a:p>
        </p:txBody>
      </p:sp>
      <p:grpSp>
        <p:nvGrpSpPr>
          <p:cNvPr id="3" name="Groupe 2">
            <a:extLst>
              <a:ext uri="{FF2B5EF4-FFF2-40B4-BE49-F238E27FC236}">
                <a16:creationId xmlns:a16="http://schemas.microsoft.com/office/drawing/2014/main" id="{3F1BCF2E-D860-55F4-09A8-2619C4962AC4}"/>
              </a:ext>
            </a:extLst>
          </p:cNvPr>
          <p:cNvGrpSpPr/>
          <p:nvPr/>
        </p:nvGrpSpPr>
        <p:grpSpPr>
          <a:xfrm>
            <a:off x="1516098" y="214725"/>
            <a:ext cx="5667955" cy="489919"/>
            <a:chOff x="1379050" y="223686"/>
            <a:chExt cx="3962531" cy="489919"/>
          </a:xfrm>
        </p:grpSpPr>
        <p:sp>
          <p:nvSpPr>
            <p:cNvPr id="6" name="Rectangle 2">
              <a:extLst>
                <a:ext uri="{FF2B5EF4-FFF2-40B4-BE49-F238E27FC236}">
                  <a16:creationId xmlns:a16="http://schemas.microsoft.com/office/drawing/2014/main" id="{5CF3C66D-CBED-AE09-1D32-03D635135DD9}"/>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69267459-75E5-E2FC-EE9F-E66BB60D27C3}"/>
                </a:ext>
              </a:extLst>
            </p:cNvPr>
            <p:cNvPicPr>
              <a:picLocks noChangeAspect="1"/>
            </p:cNvPicPr>
            <p:nvPr/>
          </p:nvPicPr>
          <p:blipFill>
            <a:blip r:embed="rId5"/>
            <a:stretch>
              <a:fillRect/>
            </a:stretch>
          </p:blipFill>
          <p:spPr>
            <a:xfrm>
              <a:off x="1379050" y="315036"/>
              <a:ext cx="759460" cy="270510"/>
            </a:xfrm>
            <a:prstGeom prst="rect">
              <a:avLst/>
            </a:prstGeom>
          </p:spPr>
        </p:pic>
      </p:grpSp>
      <p:sp>
        <p:nvSpPr>
          <p:cNvPr id="14" name="ZoneTexte 13">
            <a:extLst>
              <a:ext uri="{FF2B5EF4-FFF2-40B4-BE49-F238E27FC236}">
                <a16:creationId xmlns:a16="http://schemas.microsoft.com/office/drawing/2014/main" id="{217E1132-2DF1-636B-1115-B486378D98A1}"/>
              </a:ext>
            </a:extLst>
          </p:cNvPr>
          <p:cNvSpPr txBox="1"/>
          <p:nvPr/>
        </p:nvSpPr>
        <p:spPr>
          <a:xfrm>
            <a:off x="10672389" y="6498243"/>
            <a:ext cx="1378713" cy="276999"/>
          </a:xfrm>
          <a:prstGeom prst="rect">
            <a:avLst/>
          </a:prstGeom>
          <a:noFill/>
        </p:spPr>
        <p:txBody>
          <a:bodyPr wrap="square">
            <a:spAutoFit/>
          </a:bodyPr>
          <a:lstStyle/>
          <a:p>
            <a:r>
              <a:rPr lang="fr-FR" sz="1200" b="1" i="1" dirty="0">
                <a:effectLst/>
                <a:latin typeface="Times New Roman" panose="02020603050405020304" pitchFamily="18" charset="0"/>
                <a:ea typeface="Times New Roman" panose="02020603050405020304" pitchFamily="18" charset="0"/>
              </a:rPr>
              <a:t>Source:</a:t>
            </a:r>
            <a:r>
              <a:rPr lang="fr-FR" sz="1200" i="1" dirty="0">
                <a:effectLst/>
                <a:latin typeface="Times New Roman" panose="02020603050405020304" pitchFamily="18" charset="0"/>
                <a:ea typeface="Times New Roman" panose="02020603050405020304" pitchFamily="18" charset="0"/>
              </a:rPr>
              <a:t> </a:t>
            </a:r>
            <a:r>
              <a:rPr lang="fr-FR" sz="1200" i="1" dirty="0">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6"/>
              </a:rPr>
              <a:t>Wikipédia</a:t>
            </a:r>
            <a:r>
              <a:rPr lang="fr-FR" sz="1200" i="1" dirty="0">
                <a:effectLst/>
                <a:latin typeface="Times New Roman" panose="02020603050405020304" pitchFamily="18" charset="0"/>
                <a:ea typeface="Times New Roman" panose="02020603050405020304" pitchFamily="18" charset="0"/>
              </a:rPr>
              <a:t> </a:t>
            </a:r>
            <a:endParaRPr lang="fr-FR" sz="1200" dirty="0"/>
          </a:p>
        </p:txBody>
      </p:sp>
      <p:grpSp>
        <p:nvGrpSpPr>
          <p:cNvPr id="10" name="Groupe 9">
            <a:extLst>
              <a:ext uri="{FF2B5EF4-FFF2-40B4-BE49-F238E27FC236}">
                <a16:creationId xmlns:a16="http://schemas.microsoft.com/office/drawing/2014/main" id="{B2145C00-770C-299F-2F1B-444D83E565E5}"/>
              </a:ext>
            </a:extLst>
          </p:cNvPr>
          <p:cNvGrpSpPr/>
          <p:nvPr/>
        </p:nvGrpSpPr>
        <p:grpSpPr>
          <a:xfrm>
            <a:off x="1725146" y="917374"/>
            <a:ext cx="6648833" cy="489919"/>
            <a:chOff x="1725146" y="917374"/>
            <a:chExt cx="6648833" cy="489919"/>
          </a:xfrm>
        </p:grpSpPr>
        <p:sp>
          <p:nvSpPr>
            <p:cNvPr id="12" name="Rectangle 2">
              <a:extLst>
                <a:ext uri="{FF2B5EF4-FFF2-40B4-BE49-F238E27FC236}">
                  <a16:creationId xmlns:a16="http://schemas.microsoft.com/office/drawing/2014/main" id="{04B417BB-96CD-87F7-882B-51DF5A933822}"/>
                </a:ext>
              </a:extLst>
            </p:cNvPr>
            <p:cNvSpPr txBox="1">
              <a:spLocks noChangeArrowheads="1"/>
            </p:cNvSpPr>
            <p:nvPr/>
          </p:nvSpPr>
          <p:spPr>
            <a:xfrm>
              <a:off x="2727582" y="917374"/>
              <a:ext cx="5646397"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err="1">
                  <a:solidFill>
                    <a:schemeClr val="tx1"/>
                  </a:solidFill>
                  <a:latin typeface="Calibri" panose="020F0502020204030204" pitchFamily="34" charset="0"/>
                  <a:cs typeface="Calibri" panose="020F0502020204030204" pitchFamily="34" charset="0"/>
                </a:rPr>
                <a:t>Outils</a:t>
              </a:r>
              <a:r>
                <a:rPr lang="en-US" sz="2800" b="1" kern="0" dirty="0">
                  <a:solidFill>
                    <a:schemeClr val="tx1"/>
                  </a:solidFill>
                  <a:latin typeface="Calibri" panose="020F0502020204030204" pitchFamily="34" charset="0"/>
                  <a:cs typeface="Calibri" panose="020F0502020204030204" pitchFamily="34" charset="0"/>
                </a:rPr>
                <a:t> </a:t>
              </a:r>
              <a:r>
                <a:rPr lang="en-US" sz="2800" b="1" kern="0" dirty="0" err="1">
                  <a:solidFill>
                    <a:schemeClr val="tx1"/>
                  </a:solidFill>
                  <a:latin typeface="Calibri" panose="020F0502020204030204" pitchFamily="34" charset="0"/>
                  <a:cs typeface="Calibri" panose="020F0502020204030204" pitchFamily="34" charset="0"/>
                </a:rPr>
                <a:t>méthdologiques</a:t>
              </a:r>
              <a:r>
                <a:rPr lang="en-US" sz="2800" b="1" kern="0" dirty="0">
                  <a:solidFill>
                    <a:schemeClr val="tx1"/>
                  </a:solidFill>
                  <a:latin typeface="Calibri" panose="020F0502020204030204" pitchFamily="34" charset="0"/>
                  <a:cs typeface="Calibri" panose="020F0502020204030204" pitchFamily="34" charset="0"/>
                </a:rPr>
                <a:t> pour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5" name="Image 14">
              <a:extLst>
                <a:ext uri="{FF2B5EF4-FFF2-40B4-BE49-F238E27FC236}">
                  <a16:creationId xmlns:a16="http://schemas.microsoft.com/office/drawing/2014/main" id="{150A511D-2F80-C88C-CFFA-03457173AD9A}"/>
                </a:ext>
              </a:extLst>
            </p:cNvPr>
            <p:cNvPicPr>
              <a:picLocks noChangeAspect="1"/>
            </p:cNvPicPr>
            <p:nvPr/>
          </p:nvPicPr>
          <p:blipFill>
            <a:blip r:embed="rId7"/>
            <a:stretch>
              <a:fillRect/>
            </a:stretch>
          </p:blipFill>
          <p:spPr>
            <a:xfrm>
              <a:off x="1725146" y="1028216"/>
              <a:ext cx="1086322" cy="330835"/>
            </a:xfrm>
            <a:prstGeom prst="rect">
              <a:avLst/>
            </a:prstGeom>
          </p:spPr>
        </p:pic>
      </p:grpSp>
      <p:grpSp>
        <p:nvGrpSpPr>
          <p:cNvPr id="20" name="Groupe 19">
            <a:extLst>
              <a:ext uri="{FF2B5EF4-FFF2-40B4-BE49-F238E27FC236}">
                <a16:creationId xmlns:a16="http://schemas.microsoft.com/office/drawing/2014/main" id="{83A314D1-1859-DA1A-93F2-475BEE9C305E}"/>
              </a:ext>
            </a:extLst>
          </p:cNvPr>
          <p:cNvGrpSpPr/>
          <p:nvPr/>
        </p:nvGrpSpPr>
        <p:grpSpPr>
          <a:xfrm>
            <a:off x="2217813" y="1628091"/>
            <a:ext cx="2497406" cy="461665"/>
            <a:chOff x="2390714" y="1652247"/>
            <a:chExt cx="1949705" cy="461665"/>
          </a:xfrm>
        </p:grpSpPr>
        <p:sp>
          <p:nvSpPr>
            <p:cNvPr id="4" name="ZoneTexte 3">
              <a:extLst>
                <a:ext uri="{FF2B5EF4-FFF2-40B4-BE49-F238E27FC236}">
                  <a16:creationId xmlns:a16="http://schemas.microsoft.com/office/drawing/2014/main" id="{F8DE6DC8-238D-44BA-6B98-E997664FBDE3}"/>
                </a:ext>
              </a:extLst>
            </p:cNvPr>
            <p:cNvSpPr txBox="1"/>
            <p:nvPr/>
          </p:nvSpPr>
          <p:spPr>
            <a:xfrm>
              <a:off x="3064449" y="1652247"/>
              <a:ext cx="1275970" cy="461665"/>
            </a:xfrm>
            <a:prstGeom prst="rect">
              <a:avLst/>
            </a:prstGeom>
            <a:noFill/>
          </p:spPr>
          <p:txBody>
            <a:bodyPr wrap="square">
              <a:spAutoFit/>
            </a:bodyPr>
            <a:lstStyle/>
            <a:p>
              <a:pPr>
                <a:buClr>
                  <a:schemeClr val="tx1">
                    <a:lumMod val="95000"/>
                    <a:lumOff val="5000"/>
                  </a:schemeClr>
                </a:buClr>
                <a:buSzPct val="80000"/>
                <a:defRPr sz="1800" b="0" i="0" u="none" strike="noStrike" kern="0" cap="none" spc="0" baseline="0">
                  <a:solidFill>
                    <a:srgbClr val="000000"/>
                  </a:solidFill>
                  <a:uFillTx/>
                </a:defRPr>
              </a:pPr>
              <a:r>
                <a:rPr lang="fr-FR" sz="2400" b="1" dirty="0">
                  <a:effectLst/>
                  <a:latin typeface="Calibri" panose="020F0502020204030204" pitchFamily="34" charset="0"/>
                  <a:ea typeface="Times New Roman" panose="02020603050405020304" pitchFamily="18" charset="0"/>
                  <a:cs typeface="Calibri" panose="020F0502020204030204" pitchFamily="34" charset="0"/>
                </a:rPr>
                <a:t>COBIT </a:t>
              </a:r>
            </a:p>
          </p:txBody>
        </p:sp>
        <p:pic>
          <p:nvPicPr>
            <p:cNvPr id="16" name="Image 15">
              <a:extLst>
                <a:ext uri="{FF2B5EF4-FFF2-40B4-BE49-F238E27FC236}">
                  <a16:creationId xmlns:a16="http://schemas.microsoft.com/office/drawing/2014/main" id="{349B58B8-E8CC-E8D5-44C6-1433D5CD867B}"/>
                </a:ext>
              </a:extLst>
            </p:cNvPr>
            <p:cNvPicPr>
              <a:picLocks noChangeAspect="1"/>
            </p:cNvPicPr>
            <p:nvPr/>
          </p:nvPicPr>
          <p:blipFill>
            <a:blip r:embed="rId8"/>
            <a:stretch>
              <a:fillRect/>
            </a:stretch>
          </p:blipFill>
          <p:spPr>
            <a:xfrm>
              <a:off x="2390714" y="1689150"/>
              <a:ext cx="673735" cy="330835"/>
            </a:xfrm>
            <a:prstGeom prst="rect">
              <a:avLst/>
            </a:prstGeom>
          </p:spPr>
        </p:pic>
      </p:grpSp>
    </p:spTree>
    <p:extLst>
      <p:ext uri="{BB962C8B-B14F-4D97-AF65-F5344CB8AC3E}">
        <p14:creationId xmlns:p14="http://schemas.microsoft.com/office/powerpoint/2010/main" val="110944891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blinds(horizontal)">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blinds(horizontal)">
                                      <p:cBhvr>
                                        <p:cTn id="18" dur="500"/>
                                        <p:tgtEl>
                                          <p:spTgt spid="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blinds(horizontal)">
                                      <p:cBhvr>
                                        <p:cTn id="23" dur="500"/>
                                        <p:tgtEl>
                                          <p:spTgt spid="7">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blinds(horizontal)">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blinds(horizontal)">
                                      <p:cBhvr>
                                        <p:cTn id="3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6A6FBCFC-0E9C-B346-AB25-A7E364595921}"/>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latin typeface="Calibri" panose="020F0502020204030204" pitchFamily="34" charset="0"/>
                <a:cs typeface="Calibri" panose="020F0502020204030204" pitchFamily="34" charset="0"/>
              </a:rPr>
              <a:t>T </a:t>
            </a:r>
            <a:fld id="{D57F1E4F-1CFF-5643-939E-217C01CDF565}" type="slidenum">
              <a:rPr lang="en-US" smtClean="0">
                <a:latin typeface="Calibri" panose="020F0502020204030204" pitchFamily="34" charset="0"/>
                <a:cs typeface="Calibri" panose="020F0502020204030204" pitchFamily="34" charset="0"/>
              </a:rPr>
              <a:pPr/>
              <a:t>38</a:t>
            </a:fld>
            <a:endParaRPr lang="en-US" dirty="0">
              <a:latin typeface="Calibri" panose="020F0502020204030204" pitchFamily="34" charset="0"/>
              <a:cs typeface="Calibri" panose="020F0502020204030204" pitchFamily="34" charset="0"/>
            </a:endParaRPr>
          </a:p>
        </p:txBody>
      </p:sp>
      <p:sp>
        <p:nvSpPr>
          <p:cNvPr id="13" name="Footer Placeholder 4">
            <a:extLst>
              <a:ext uri="{FF2B5EF4-FFF2-40B4-BE49-F238E27FC236}">
                <a16:creationId xmlns:a16="http://schemas.microsoft.com/office/drawing/2014/main" id="{3C38C931-9BEC-CC4C-949C-086763B8EBF3}"/>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latin typeface="Calibri" panose="020F0502020204030204" pitchFamily="34" charset="0"/>
                <a:cs typeface="Calibri" panose="020F0502020204030204" pitchFamily="34" charset="0"/>
              </a:rPr>
              <a:t>Data  Governance</a:t>
            </a:r>
            <a:endParaRPr lang="en-US" dirty="0">
              <a:latin typeface="Calibri" panose="020F0502020204030204" pitchFamily="34" charset="0"/>
              <a:cs typeface="Calibri" panose="020F0502020204030204" pitchFamily="34" charset="0"/>
            </a:endParaRPr>
          </a:p>
        </p:txBody>
      </p:sp>
      <p:grpSp>
        <p:nvGrpSpPr>
          <p:cNvPr id="3" name="Groupe 2">
            <a:extLst>
              <a:ext uri="{FF2B5EF4-FFF2-40B4-BE49-F238E27FC236}">
                <a16:creationId xmlns:a16="http://schemas.microsoft.com/office/drawing/2014/main" id="{3F1BCF2E-D860-55F4-09A8-2619C4962AC4}"/>
              </a:ext>
            </a:extLst>
          </p:cNvPr>
          <p:cNvGrpSpPr/>
          <p:nvPr/>
        </p:nvGrpSpPr>
        <p:grpSpPr>
          <a:xfrm>
            <a:off x="1516098" y="214725"/>
            <a:ext cx="5667955" cy="489919"/>
            <a:chOff x="1379050" y="223686"/>
            <a:chExt cx="3962531" cy="489919"/>
          </a:xfrm>
        </p:grpSpPr>
        <p:sp>
          <p:nvSpPr>
            <p:cNvPr id="6" name="Rectangle 2">
              <a:extLst>
                <a:ext uri="{FF2B5EF4-FFF2-40B4-BE49-F238E27FC236}">
                  <a16:creationId xmlns:a16="http://schemas.microsoft.com/office/drawing/2014/main" id="{5CF3C66D-CBED-AE09-1D32-03D635135DD9}"/>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69267459-75E5-E2FC-EE9F-E66BB60D27C3}"/>
                </a:ext>
              </a:extLst>
            </p:cNvPr>
            <p:cNvPicPr>
              <a:picLocks noChangeAspect="1"/>
            </p:cNvPicPr>
            <p:nvPr/>
          </p:nvPicPr>
          <p:blipFill>
            <a:blip r:embed="rId2"/>
            <a:stretch>
              <a:fillRect/>
            </a:stretch>
          </p:blipFill>
          <p:spPr>
            <a:xfrm>
              <a:off x="1379050" y="315036"/>
              <a:ext cx="759460" cy="270510"/>
            </a:xfrm>
            <a:prstGeom prst="rect">
              <a:avLst/>
            </a:prstGeom>
          </p:spPr>
        </p:pic>
      </p:grpSp>
      <p:sp>
        <p:nvSpPr>
          <p:cNvPr id="14" name="ZoneTexte 13">
            <a:extLst>
              <a:ext uri="{FF2B5EF4-FFF2-40B4-BE49-F238E27FC236}">
                <a16:creationId xmlns:a16="http://schemas.microsoft.com/office/drawing/2014/main" id="{217E1132-2DF1-636B-1115-B486378D98A1}"/>
              </a:ext>
            </a:extLst>
          </p:cNvPr>
          <p:cNvSpPr txBox="1"/>
          <p:nvPr/>
        </p:nvSpPr>
        <p:spPr>
          <a:xfrm>
            <a:off x="10816946" y="6569231"/>
            <a:ext cx="1375054" cy="276999"/>
          </a:xfrm>
          <a:prstGeom prst="rect">
            <a:avLst/>
          </a:prstGeom>
          <a:noFill/>
        </p:spPr>
        <p:txBody>
          <a:bodyPr wrap="square">
            <a:spAutoFit/>
          </a:bodyPr>
          <a:lstStyle/>
          <a:p>
            <a:r>
              <a:rPr lang="fr-FR" sz="1200" b="1" i="1" dirty="0">
                <a:effectLst/>
                <a:latin typeface="Times New Roman" panose="02020603050405020304" pitchFamily="18" charset="0"/>
                <a:ea typeface="Times New Roman" panose="02020603050405020304" pitchFamily="18" charset="0"/>
              </a:rPr>
              <a:t>Source:</a:t>
            </a:r>
            <a:r>
              <a:rPr lang="fr-FR" sz="1200" i="1" dirty="0">
                <a:effectLst/>
                <a:latin typeface="Times New Roman" panose="02020603050405020304" pitchFamily="18" charset="0"/>
                <a:ea typeface="Times New Roman" panose="02020603050405020304" pitchFamily="18" charset="0"/>
              </a:rPr>
              <a:t> </a:t>
            </a:r>
            <a:r>
              <a:rPr lang="fr-FR" sz="1200" i="1" dirty="0">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3"/>
              </a:rPr>
              <a:t>Wikipédia</a:t>
            </a:r>
            <a:r>
              <a:rPr lang="fr-FR" sz="1200" i="1" dirty="0">
                <a:effectLst/>
                <a:latin typeface="Times New Roman" panose="02020603050405020304" pitchFamily="18" charset="0"/>
                <a:ea typeface="Times New Roman" panose="02020603050405020304" pitchFamily="18" charset="0"/>
              </a:rPr>
              <a:t> </a:t>
            </a:r>
            <a:endParaRPr lang="fr-FR" sz="1200" dirty="0"/>
          </a:p>
        </p:txBody>
      </p:sp>
      <p:sp>
        <p:nvSpPr>
          <p:cNvPr id="2" name="Rectangle 2">
            <a:extLst>
              <a:ext uri="{FF2B5EF4-FFF2-40B4-BE49-F238E27FC236}">
                <a16:creationId xmlns:a16="http://schemas.microsoft.com/office/drawing/2014/main" id="{CD5D2BDB-B907-724C-7C24-B811397F1B09}"/>
              </a:ext>
            </a:extLst>
          </p:cNvPr>
          <p:cNvSpPr>
            <a:spLocks noChangeArrowheads="1"/>
          </p:cNvSpPr>
          <p:nvPr/>
        </p:nvSpPr>
        <p:spPr bwMode="auto">
          <a:xfrm>
            <a:off x="4932508" y="18545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025" name="Image 1" descr="Les 5 principes de COBIT">
            <a:extLst>
              <a:ext uri="{FF2B5EF4-FFF2-40B4-BE49-F238E27FC236}">
                <a16:creationId xmlns:a16="http://schemas.microsoft.com/office/drawing/2014/main" id="{9C573B2D-3D3E-2C8C-B755-5077140B22B2}"/>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720520" y="2039050"/>
            <a:ext cx="4927065" cy="43457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e 15">
            <a:extLst>
              <a:ext uri="{FF2B5EF4-FFF2-40B4-BE49-F238E27FC236}">
                <a16:creationId xmlns:a16="http://schemas.microsoft.com/office/drawing/2014/main" id="{C6BC9BCE-DFA8-C679-9F05-34F980653FE1}"/>
              </a:ext>
            </a:extLst>
          </p:cNvPr>
          <p:cNvGrpSpPr/>
          <p:nvPr/>
        </p:nvGrpSpPr>
        <p:grpSpPr>
          <a:xfrm>
            <a:off x="2390714" y="1641644"/>
            <a:ext cx="4142288" cy="461665"/>
            <a:chOff x="2390714" y="1641644"/>
            <a:chExt cx="3296285" cy="461665"/>
          </a:xfrm>
        </p:grpSpPr>
        <p:sp>
          <p:nvSpPr>
            <p:cNvPr id="7" name="ZoneTexte 6">
              <a:extLst>
                <a:ext uri="{FF2B5EF4-FFF2-40B4-BE49-F238E27FC236}">
                  <a16:creationId xmlns:a16="http://schemas.microsoft.com/office/drawing/2014/main" id="{932FAF13-A04D-8E6E-9C89-8CB6F1C3F4B5}"/>
                </a:ext>
              </a:extLst>
            </p:cNvPr>
            <p:cNvSpPr txBox="1"/>
            <p:nvPr/>
          </p:nvSpPr>
          <p:spPr>
            <a:xfrm>
              <a:off x="3034773" y="1641644"/>
              <a:ext cx="2652226" cy="461665"/>
            </a:xfrm>
            <a:prstGeom prst="rect">
              <a:avLst/>
            </a:prstGeom>
            <a:noFill/>
          </p:spPr>
          <p:txBody>
            <a:bodyPr wrap="square">
              <a:spAutoFit/>
            </a:bodyPr>
            <a:lstStyle/>
            <a:p>
              <a:pPr>
                <a:buClr>
                  <a:schemeClr val="tx1">
                    <a:lumMod val="95000"/>
                    <a:lumOff val="5000"/>
                  </a:schemeClr>
                </a:buClr>
                <a:buSzPct val="80000"/>
                <a:defRPr sz="1800" b="0" i="0" u="none" strike="noStrike" kern="0" cap="none" spc="0" baseline="0">
                  <a:solidFill>
                    <a:srgbClr val="000000"/>
                  </a:solidFill>
                  <a:uFillTx/>
                </a:defRPr>
              </a:pPr>
              <a:r>
                <a:rPr lang="fr-FR" sz="2400" b="1" dirty="0">
                  <a:effectLst/>
                  <a:latin typeface="Calibri" panose="020F0502020204030204" pitchFamily="34" charset="0"/>
                  <a:ea typeface="Times New Roman" panose="02020603050405020304" pitchFamily="18" charset="0"/>
                  <a:cs typeface="Calibri" panose="020F0502020204030204" pitchFamily="34" charset="0"/>
                </a:rPr>
                <a:t>COBIT : Les principes </a:t>
              </a:r>
            </a:p>
          </p:txBody>
        </p:sp>
        <p:pic>
          <p:nvPicPr>
            <p:cNvPr id="10" name="Image 9">
              <a:extLst>
                <a:ext uri="{FF2B5EF4-FFF2-40B4-BE49-F238E27FC236}">
                  <a16:creationId xmlns:a16="http://schemas.microsoft.com/office/drawing/2014/main" id="{2C2BBF7D-1479-3982-0F66-120557FE05E5}"/>
                </a:ext>
              </a:extLst>
            </p:cNvPr>
            <p:cNvPicPr>
              <a:picLocks noChangeAspect="1"/>
            </p:cNvPicPr>
            <p:nvPr/>
          </p:nvPicPr>
          <p:blipFill>
            <a:blip r:embed="rId6"/>
            <a:stretch>
              <a:fillRect/>
            </a:stretch>
          </p:blipFill>
          <p:spPr>
            <a:xfrm>
              <a:off x="2390714" y="1689150"/>
              <a:ext cx="673735" cy="330835"/>
            </a:xfrm>
            <a:prstGeom prst="rect">
              <a:avLst/>
            </a:prstGeom>
          </p:spPr>
        </p:pic>
      </p:grpSp>
      <p:grpSp>
        <p:nvGrpSpPr>
          <p:cNvPr id="18" name="Groupe 17">
            <a:extLst>
              <a:ext uri="{FF2B5EF4-FFF2-40B4-BE49-F238E27FC236}">
                <a16:creationId xmlns:a16="http://schemas.microsoft.com/office/drawing/2014/main" id="{5BB3009A-A9DE-A342-129E-9776CB5E3EFB}"/>
              </a:ext>
            </a:extLst>
          </p:cNvPr>
          <p:cNvGrpSpPr/>
          <p:nvPr/>
        </p:nvGrpSpPr>
        <p:grpSpPr>
          <a:xfrm>
            <a:off x="1725146" y="917374"/>
            <a:ext cx="6648833" cy="489919"/>
            <a:chOff x="1725146" y="917374"/>
            <a:chExt cx="6648833" cy="489919"/>
          </a:xfrm>
        </p:grpSpPr>
        <p:sp>
          <p:nvSpPr>
            <p:cNvPr id="12" name="Rectangle 2">
              <a:extLst>
                <a:ext uri="{FF2B5EF4-FFF2-40B4-BE49-F238E27FC236}">
                  <a16:creationId xmlns:a16="http://schemas.microsoft.com/office/drawing/2014/main" id="{457B41E1-AE01-04DD-B66F-9A2F03BE7B63}"/>
                </a:ext>
              </a:extLst>
            </p:cNvPr>
            <p:cNvSpPr txBox="1">
              <a:spLocks noChangeArrowheads="1"/>
            </p:cNvSpPr>
            <p:nvPr/>
          </p:nvSpPr>
          <p:spPr>
            <a:xfrm>
              <a:off x="2727582" y="917374"/>
              <a:ext cx="5646397"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err="1">
                  <a:solidFill>
                    <a:schemeClr val="tx1"/>
                  </a:solidFill>
                  <a:latin typeface="Calibri" panose="020F0502020204030204" pitchFamily="34" charset="0"/>
                  <a:cs typeface="Calibri" panose="020F0502020204030204" pitchFamily="34" charset="0"/>
                </a:rPr>
                <a:t>Outils</a:t>
              </a:r>
              <a:r>
                <a:rPr lang="en-US" sz="2800" b="1" kern="0" dirty="0">
                  <a:solidFill>
                    <a:schemeClr val="tx1"/>
                  </a:solidFill>
                  <a:latin typeface="Calibri" panose="020F0502020204030204" pitchFamily="34" charset="0"/>
                  <a:cs typeface="Calibri" panose="020F0502020204030204" pitchFamily="34" charset="0"/>
                </a:rPr>
                <a:t> </a:t>
              </a:r>
              <a:r>
                <a:rPr lang="en-US" sz="2800" b="1" kern="0" dirty="0" err="1">
                  <a:solidFill>
                    <a:schemeClr val="tx1"/>
                  </a:solidFill>
                  <a:latin typeface="Calibri" panose="020F0502020204030204" pitchFamily="34" charset="0"/>
                  <a:cs typeface="Calibri" panose="020F0502020204030204" pitchFamily="34" charset="0"/>
                </a:rPr>
                <a:t>méthdologiques</a:t>
              </a:r>
              <a:r>
                <a:rPr lang="en-US" sz="2800" b="1" kern="0" dirty="0">
                  <a:solidFill>
                    <a:schemeClr val="tx1"/>
                  </a:solidFill>
                  <a:latin typeface="Calibri" panose="020F0502020204030204" pitchFamily="34" charset="0"/>
                  <a:cs typeface="Calibri" panose="020F0502020204030204" pitchFamily="34" charset="0"/>
                </a:rPr>
                <a:t> pour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7" name="Image 16">
              <a:extLst>
                <a:ext uri="{FF2B5EF4-FFF2-40B4-BE49-F238E27FC236}">
                  <a16:creationId xmlns:a16="http://schemas.microsoft.com/office/drawing/2014/main" id="{A741E6EA-9009-F96F-DC47-E09D73C61122}"/>
                </a:ext>
              </a:extLst>
            </p:cNvPr>
            <p:cNvPicPr>
              <a:picLocks noChangeAspect="1"/>
            </p:cNvPicPr>
            <p:nvPr/>
          </p:nvPicPr>
          <p:blipFill>
            <a:blip r:embed="rId7"/>
            <a:stretch>
              <a:fillRect/>
            </a:stretch>
          </p:blipFill>
          <p:spPr>
            <a:xfrm>
              <a:off x="1725146" y="1028216"/>
              <a:ext cx="1086322" cy="330835"/>
            </a:xfrm>
            <a:prstGeom prst="rect">
              <a:avLst/>
            </a:prstGeom>
          </p:spPr>
        </p:pic>
      </p:grpSp>
    </p:spTree>
    <p:extLst>
      <p:ext uri="{BB962C8B-B14F-4D97-AF65-F5344CB8AC3E}">
        <p14:creationId xmlns:p14="http://schemas.microsoft.com/office/powerpoint/2010/main" val="376773425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2">
            <a:extLst>
              <a:ext uri="{FF2B5EF4-FFF2-40B4-BE49-F238E27FC236}">
                <a16:creationId xmlns:a16="http://schemas.microsoft.com/office/drawing/2014/main" id="{3EC23DAC-3316-420E-85B1-4756FEA6E26E}"/>
              </a:ext>
            </a:extLst>
          </p:cNvPr>
          <p:cNvSpPr/>
          <p:nvPr/>
        </p:nvSpPr>
        <p:spPr>
          <a:xfrm>
            <a:off x="2040103" y="2008717"/>
            <a:ext cx="10700537" cy="414811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cap="flat">
            <a:noFill/>
            <a:prstDash val="solid"/>
          </a:ln>
        </p:spPr>
        <p:txBody>
          <a:bodyPr vert="horz" wrap="square" lIns="324000" tIns="324000" rIns="576000" bIns="45720" anchor="t" anchorCtr="0" compatLnSpc="0">
            <a:noAutofit/>
          </a:bodyPr>
          <a:lstStyle/>
          <a:p>
            <a:pPr marL="285750" indent="-285750">
              <a:buClr>
                <a:srgbClr val="FF0000"/>
              </a:buClr>
              <a:buSzPct val="120000"/>
              <a:buFont typeface="Wingdings" pitchFamily="2" charset="2"/>
              <a:buChar char="q"/>
            </a:pPr>
            <a:r>
              <a:rPr lang="fr-FR" sz="1800" dirty="0">
                <a:effectLst/>
                <a:latin typeface="Calibri" panose="020F0502020204030204" pitchFamily="34" charset="0"/>
                <a:ea typeface="Times New Roman" panose="02020603050405020304" pitchFamily="18" charset="0"/>
                <a:cs typeface="Calibri" panose="020F0502020204030204" pitchFamily="34" charset="0"/>
              </a:rPr>
              <a:t>Le référentiel </a:t>
            </a:r>
            <a:r>
              <a:rPr lang="fr-FR" sz="1800" b="1" dirty="0">
                <a:effectLst/>
                <a:latin typeface="Calibri" panose="020F0502020204030204" pitchFamily="34" charset="0"/>
                <a:ea typeface="Times New Roman" panose="02020603050405020304" pitchFamily="18" charset="0"/>
                <a:cs typeface="Calibri" panose="020F0502020204030204" pitchFamily="34" charset="0"/>
              </a:rPr>
              <a:t>TOGAF</a:t>
            </a:r>
            <a:r>
              <a:rPr lang="fr-FR" sz="1800" dirty="0">
                <a:effectLst/>
                <a:latin typeface="Calibri" panose="020F0502020204030204" pitchFamily="34" charset="0"/>
                <a:ea typeface="Times New Roman" panose="02020603050405020304" pitchFamily="18" charset="0"/>
                <a:cs typeface="Calibri" panose="020F0502020204030204" pitchFamily="34" charset="0"/>
              </a:rPr>
              <a:t>® est une </a:t>
            </a:r>
            <a:r>
              <a:rPr lang="fr-FR" sz="1800" i="1" dirty="0">
                <a:effectLst/>
                <a:latin typeface="Calibri" panose="020F0502020204030204" pitchFamily="34" charset="0"/>
                <a:ea typeface="Times New Roman" panose="02020603050405020304" pitchFamily="18" charset="0"/>
                <a:cs typeface="Calibri" panose="020F0502020204030204" pitchFamily="34" charset="0"/>
              </a:rPr>
              <a:t>approche de développement architectural</a:t>
            </a:r>
            <a:r>
              <a:rPr lang="fr-FR" sz="1800" dirty="0">
                <a:effectLst/>
                <a:latin typeface="Calibri" panose="020F0502020204030204" pitchFamily="34" charset="0"/>
                <a:ea typeface="Times New Roman" panose="02020603050405020304" pitchFamily="18" charset="0"/>
                <a:cs typeface="Calibri" panose="020F0502020204030204" pitchFamily="34" charset="0"/>
              </a:rPr>
              <a:t> et de gouvernance efficace. Il ne prescrit pas les modèles à utiliser pour représenter l’architecture, mais guide le processus lors de la création de l’</a:t>
            </a:r>
            <a:r>
              <a:rPr lang="fr-FR" sz="1800" i="1" dirty="0">
                <a:effectLst/>
                <a:latin typeface="Calibri" panose="020F0502020204030204" pitchFamily="34" charset="0"/>
                <a:ea typeface="Times New Roman" panose="02020603050405020304" pitchFamily="18" charset="0"/>
                <a:cs typeface="Calibri" panose="020F0502020204030204" pitchFamily="34" charset="0"/>
              </a:rPr>
              <a:t>architecture</a:t>
            </a:r>
            <a:r>
              <a:rPr lang="fr-FR" sz="1800" dirty="0">
                <a:effectLst/>
                <a:latin typeface="Calibri" panose="020F0502020204030204" pitchFamily="34" charset="0"/>
                <a:ea typeface="Times New Roman" panose="02020603050405020304" pitchFamily="18" charset="0"/>
                <a:cs typeface="Calibri" panose="020F0502020204030204" pitchFamily="34" charset="0"/>
              </a:rPr>
              <a:t>. </a:t>
            </a:r>
          </a:p>
          <a:p>
            <a:pPr marL="285750" indent="-285750">
              <a:buClr>
                <a:srgbClr val="FF0000"/>
              </a:buClr>
              <a:buSzPct val="120000"/>
              <a:buFont typeface="Wingdings" pitchFamily="2" charset="2"/>
              <a:buChar char="q"/>
            </a:pPr>
            <a:endParaRPr lang="fr-FR" dirty="0">
              <a:latin typeface="Calibri" panose="020F0502020204030204" pitchFamily="34" charset="0"/>
              <a:ea typeface="Times New Roman" panose="02020603050405020304" pitchFamily="18" charset="0"/>
              <a:cs typeface="Calibri" panose="020F0502020204030204" pitchFamily="34" charset="0"/>
            </a:endParaRPr>
          </a:p>
          <a:p>
            <a:pPr marL="285750" indent="-285750">
              <a:buClr>
                <a:srgbClr val="FF0000"/>
              </a:buClr>
              <a:buSzPct val="120000"/>
              <a:buFont typeface="Wingdings" pitchFamily="2" charset="2"/>
              <a:buChar char="q"/>
            </a:pPr>
            <a:r>
              <a:rPr lang="fr-FR" sz="1800" b="1" dirty="0">
                <a:effectLst/>
                <a:latin typeface="Calibri" panose="020F0502020204030204" pitchFamily="34" charset="0"/>
                <a:ea typeface="Times New Roman" panose="02020603050405020304" pitchFamily="18" charset="0"/>
                <a:cs typeface="Calibri" panose="020F0502020204030204" pitchFamily="34" charset="0"/>
              </a:rPr>
              <a:t>TOGAF</a:t>
            </a:r>
            <a:r>
              <a:rPr lang="fr-FR" sz="1800" dirty="0">
                <a:effectLst/>
                <a:latin typeface="Calibri" panose="020F0502020204030204" pitchFamily="34" charset="0"/>
                <a:ea typeface="Times New Roman" panose="02020603050405020304" pitchFamily="18" charset="0"/>
                <a:cs typeface="Calibri" panose="020F0502020204030204" pitchFamily="34" charset="0"/>
              </a:rPr>
              <a:t>® permet de prendre en charge tous les niveaux, allant de l’architecture d’entreprise, de données, d’application à l’architecture technologique.</a:t>
            </a:r>
          </a:p>
          <a:p>
            <a:pPr marL="285750" indent="-285750">
              <a:buClr>
                <a:srgbClr val="FF0000"/>
              </a:buClr>
              <a:buSzPct val="120000"/>
              <a:buFont typeface="Wingdings" pitchFamily="2" charset="2"/>
              <a:buChar char="q"/>
            </a:pPr>
            <a:endParaRPr lang="fr-FR" sz="18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Clr>
                <a:srgbClr val="FF0000"/>
              </a:buClr>
              <a:buSzPct val="120000"/>
              <a:buFont typeface="Wingdings" pitchFamily="2" charset="2"/>
              <a:buChar char="q"/>
            </a:pPr>
            <a:r>
              <a:rPr lang="fr-FR" sz="1800" dirty="0">
                <a:effectLst/>
                <a:latin typeface="Calibri" panose="020F0502020204030204" pitchFamily="34" charset="0"/>
                <a:ea typeface="Times New Roman" panose="02020603050405020304" pitchFamily="18" charset="0"/>
                <a:cs typeface="Calibri" panose="020F0502020204030204" pitchFamily="34" charset="0"/>
              </a:rPr>
              <a:t>La structure </a:t>
            </a:r>
            <a:r>
              <a:rPr lang="fr-FR" sz="1800" b="1" dirty="0">
                <a:effectLst/>
                <a:latin typeface="Calibri" panose="020F0502020204030204" pitchFamily="34" charset="0"/>
                <a:ea typeface="Times New Roman" panose="02020603050405020304" pitchFamily="18" charset="0"/>
                <a:cs typeface="Calibri" panose="020F0502020204030204" pitchFamily="34" charset="0"/>
              </a:rPr>
              <a:t>TOGAF</a:t>
            </a:r>
            <a:r>
              <a:rPr lang="fr-FR" sz="1800" dirty="0">
                <a:effectLst/>
                <a:latin typeface="Calibri" panose="020F0502020204030204" pitchFamily="34" charset="0"/>
                <a:ea typeface="Times New Roman" panose="02020603050405020304" pitchFamily="18" charset="0"/>
                <a:cs typeface="Calibri" panose="020F0502020204030204" pitchFamily="34" charset="0"/>
              </a:rPr>
              <a:t>® est composée des principales parties suivantes :  (</a:t>
            </a:r>
            <a:r>
              <a:rPr lang="fr-FR" sz="2400" b="1" i="1" dirty="0">
                <a:effectLst/>
                <a:latin typeface="Calibri" panose="020F0502020204030204" pitchFamily="34" charset="0"/>
                <a:ea typeface="Times New Roman" panose="02020603050405020304" pitchFamily="18" charset="0"/>
                <a:cs typeface="Calibri" panose="020F0502020204030204" pitchFamily="34" charset="0"/>
              </a:rPr>
              <a:t>W - W  - W - H-W –W</a:t>
            </a:r>
            <a:r>
              <a:rPr lang="fr-FR" sz="1800" dirty="0">
                <a:effectLst/>
                <a:latin typeface="Calibri" panose="020F0502020204030204" pitchFamily="34" charset="0"/>
                <a:ea typeface="Times New Roman" panose="02020603050405020304" pitchFamily="18" charset="0"/>
                <a:cs typeface="Calibri" panose="020F0502020204030204" pitchFamily="34" charset="0"/>
              </a:rPr>
              <a:t>)</a:t>
            </a:r>
          </a:p>
          <a:p>
            <a:pPr marL="800100" lvl="1" indent="-342900">
              <a:buClr>
                <a:srgbClr val="FF0000"/>
              </a:buClr>
              <a:buSzPct val="120000"/>
              <a:buFont typeface="Wingdings" pitchFamily="2" charset="2"/>
              <a:buChar char="§"/>
              <a:tabLst>
                <a:tab pos="457200" algn="l"/>
              </a:tabLst>
            </a:pPr>
            <a:r>
              <a:rPr lang="fr-FR" b="1" dirty="0" err="1">
                <a:effectLst/>
                <a:latin typeface="Calibri" panose="020F0502020204030204" pitchFamily="34" charset="0"/>
                <a:ea typeface="Calibri" panose="020F0502020204030204" pitchFamily="34" charset="0"/>
                <a:cs typeface="Calibri" panose="020F0502020204030204" pitchFamily="34" charset="0"/>
              </a:rPr>
              <a:t>Who</a:t>
            </a:r>
            <a:r>
              <a:rPr lang="fr-FR" dirty="0">
                <a:effectLst/>
                <a:latin typeface="Calibri" panose="020F0502020204030204" pitchFamily="34" charset="0"/>
                <a:ea typeface="Calibri" panose="020F0502020204030204" pitchFamily="34" charset="0"/>
                <a:cs typeface="Calibri" panose="020F0502020204030204" pitchFamily="34" charset="0"/>
              </a:rPr>
              <a:t> ? Qui devrait être impliqué ?</a:t>
            </a:r>
          </a:p>
          <a:p>
            <a:pPr marL="800100" lvl="1" indent="-342900">
              <a:buClr>
                <a:srgbClr val="FF0000"/>
              </a:buClr>
              <a:buSzPct val="120000"/>
              <a:buFont typeface="Wingdings" pitchFamily="2" charset="2"/>
              <a:buChar char="§"/>
              <a:tabLst>
                <a:tab pos="457200" algn="l"/>
              </a:tabLst>
            </a:pPr>
            <a:r>
              <a:rPr lang="en-US" b="1" dirty="0">
                <a:effectLst/>
                <a:latin typeface="Calibri" panose="020F0502020204030204" pitchFamily="34" charset="0"/>
                <a:ea typeface="Calibri" panose="020F0502020204030204" pitchFamily="34" charset="0"/>
                <a:cs typeface="Calibri" panose="020F0502020204030204" pitchFamily="34" charset="0"/>
              </a:rPr>
              <a:t>What</a:t>
            </a:r>
            <a:r>
              <a:rPr lang="en-US" dirty="0">
                <a:effectLst/>
                <a:latin typeface="Calibri" panose="020F0502020204030204" pitchFamily="34" charset="0"/>
                <a:ea typeface="Calibri" panose="020F0502020204030204" pitchFamily="34" charset="0"/>
                <a:cs typeface="Calibri" panose="020F0502020204030204" pitchFamily="34" charset="0"/>
              </a:rPr>
              <a:t> ? </a:t>
            </a:r>
            <a:r>
              <a:rPr lang="fr-FR" dirty="0">
                <a:effectLst/>
                <a:latin typeface="Calibri" panose="020F0502020204030204" pitchFamily="34" charset="0"/>
                <a:ea typeface="Calibri" panose="020F0502020204030204" pitchFamily="34" charset="0"/>
                <a:cs typeface="Calibri" panose="020F0502020204030204" pitchFamily="34" charset="0"/>
              </a:rPr>
              <a:t>Que faire ?</a:t>
            </a:r>
          </a:p>
          <a:p>
            <a:pPr marL="800100" lvl="1" indent="-342900">
              <a:buClr>
                <a:srgbClr val="FF0000"/>
              </a:buClr>
              <a:buSzPct val="120000"/>
              <a:buFont typeface="Wingdings" pitchFamily="2" charset="2"/>
              <a:buChar char="§"/>
              <a:tabLst>
                <a:tab pos="457200" algn="l"/>
              </a:tabLst>
            </a:pPr>
            <a:r>
              <a:rPr lang="fr-FR" b="1" dirty="0">
                <a:effectLst/>
                <a:latin typeface="Calibri" panose="020F0502020204030204" pitchFamily="34" charset="0"/>
                <a:ea typeface="Calibri" panose="020F0502020204030204" pitchFamily="34" charset="0"/>
                <a:cs typeface="Calibri" panose="020F0502020204030204" pitchFamily="34" charset="0"/>
              </a:rPr>
              <a:t>How</a:t>
            </a:r>
            <a:r>
              <a:rPr lang="fr-FR" dirty="0">
                <a:effectLst/>
                <a:latin typeface="Calibri" panose="020F0502020204030204" pitchFamily="34" charset="0"/>
                <a:ea typeface="Calibri" panose="020F0502020204030204" pitchFamily="34" charset="0"/>
                <a:cs typeface="Calibri" panose="020F0502020204030204" pitchFamily="34" charset="0"/>
              </a:rPr>
              <a:t> ? Comment faire ?</a:t>
            </a:r>
          </a:p>
          <a:p>
            <a:pPr marL="800100" lvl="1" indent="-342900">
              <a:buClr>
                <a:srgbClr val="FF0000"/>
              </a:buClr>
              <a:buSzPct val="120000"/>
              <a:buFont typeface="Wingdings" pitchFamily="2" charset="2"/>
              <a:buChar char="§"/>
              <a:tabLst>
                <a:tab pos="457200" algn="l"/>
              </a:tabLst>
            </a:pPr>
            <a:r>
              <a:rPr lang="fr-FR" b="1" dirty="0" err="1">
                <a:effectLst/>
                <a:latin typeface="Calibri" panose="020F0502020204030204" pitchFamily="34" charset="0"/>
                <a:ea typeface="Calibri" panose="020F0502020204030204" pitchFamily="34" charset="0"/>
                <a:cs typeface="Calibri" panose="020F0502020204030204" pitchFamily="34" charset="0"/>
              </a:rPr>
              <a:t>Which</a:t>
            </a:r>
            <a:r>
              <a:rPr lang="fr-FR" dirty="0">
                <a:effectLst/>
                <a:latin typeface="Calibri" panose="020F0502020204030204" pitchFamily="34" charset="0"/>
                <a:ea typeface="Calibri" panose="020F0502020204030204" pitchFamily="34" charset="0"/>
                <a:cs typeface="Calibri" panose="020F0502020204030204" pitchFamily="34" charset="0"/>
              </a:rPr>
              <a:t> ? Quelle documentation produire ?</a:t>
            </a:r>
          </a:p>
          <a:p>
            <a:pPr marL="800100" lvl="1" indent="-342900">
              <a:buClr>
                <a:srgbClr val="FF0000"/>
              </a:buClr>
              <a:buSzPct val="120000"/>
              <a:buFont typeface="Wingdings" pitchFamily="2" charset="2"/>
              <a:buChar char="§"/>
              <a:tabLst>
                <a:tab pos="457200" algn="l"/>
              </a:tabLst>
            </a:pPr>
            <a:r>
              <a:rPr lang="fr-FR" b="1" dirty="0" err="1">
                <a:effectLst/>
                <a:latin typeface="Calibri" panose="020F0502020204030204" pitchFamily="34" charset="0"/>
                <a:ea typeface="Calibri" panose="020F0502020204030204" pitchFamily="34" charset="0"/>
                <a:cs typeface="Calibri" panose="020F0502020204030204" pitchFamily="34" charset="0"/>
              </a:rPr>
              <a:t>Where</a:t>
            </a:r>
            <a:r>
              <a:rPr lang="fr-FR" dirty="0">
                <a:effectLst/>
                <a:latin typeface="Calibri" panose="020F0502020204030204" pitchFamily="34" charset="0"/>
                <a:ea typeface="Calibri" panose="020F0502020204030204" pitchFamily="34" charset="0"/>
                <a:cs typeface="Calibri" panose="020F0502020204030204" pitchFamily="34" charset="0"/>
              </a:rPr>
              <a:t> ? Où stocker la documentation ?</a:t>
            </a:r>
            <a:endParaRPr lang="fr-FR" sz="1400" dirty="0">
              <a:solidFill>
                <a:schemeClr val="tx1">
                  <a:lumMod val="95000"/>
                  <a:lumOff val="5000"/>
                </a:schemeClr>
              </a:solidFill>
              <a:latin typeface="Calibri" panose="020F0502020204030204" pitchFamily="34" charset="0"/>
              <a:ea typeface="Microsoft YaHei" pitchFamily="2"/>
              <a:cs typeface="Calibri" panose="020F0502020204030204" pitchFamily="34" charset="0"/>
            </a:endParaRPr>
          </a:p>
        </p:txBody>
      </p:sp>
      <p:sp>
        <p:nvSpPr>
          <p:cNvPr id="11" name="Slide Number Placeholder 5">
            <a:extLst>
              <a:ext uri="{FF2B5EF4-FFF2-40B4-BE49-F238E27FC236}">
                <a16:creationId xmlns:a16="http://schemas.microsoft.com/office/drawing/2014/main" id="{6A6FBCFC-0E9C-B346-AB25-A7E364595921}"/>
              </a:ext>
            </a:extLst>
          </p:cNvPr>
          <p:cNvSpPr>
            <a:spLocks noGrp="1"/>
          </p:cNvSpPr>
          <p:nvPr>
            <p:ph type="sldNum" sz="quarter" idx="4"/>
          </p:nvPr>
        </p:nvSpPr>
        <p:spPr>
          <a:xfrm>
            <a:off x="686696" y="253944"/>
            <a:ext cx="692354" cy="365125"/>
          </a:xfrm>
          <a:prstGeom prst="rect">
            <a:avLst/>
          </a:prstGeom>
        </p:spPr>
        <p:txBody>
          <a:bodyPr/>
          <a:lstStyle>
            <a:lvl1pPr algn="ctr">
              <a:defRPr sz="1200" b="1" i="1">
                <a:solidFill>
                  <a:schemeClr val="tx1"/>
                </a:solidFill>
              </a:defRPr>
            </a:lvl1pPr>
          </a:lstStyle>
          <a:p>
            <a:r>
              <a:rPr lang="en-US" dirty="0">
                <a:latin typeface="Calibri" panose="020F0502020204030204" pitchFamily="34" charset="0"/>
                <a:cs typeface="Calibri" panose="020F0502020204030204" pitchFamily="34" charset="0"/>
              </a:rPr>
              <a:t>T </a:t>
            </a:r>
            <a:fld id="{D57F1E4F-1CFF-5643-939E-217C01CDF565}" type="slidenum">
              <a:rPr lang="en-US" smtClean="0">
                <a:latin typeface="Calibri" panose="020F0502020204030204" pitchFamily="34" charset="0"/>
                <a:cs typeface="Calibri" panose="020F0502020204030204" pitchFamily="34" charset="0"/>
              </a:rPr>
              <a:pPr/>
              <a:t>39</a:t>
            </a:fld>
            <a:endParaRPr lang="en-US" dirty="0">
              <a:latin typeface="Calibri" panose="020F0502020204030204" pitchFamily="34" charset="0"/>
              <a:cs typeface="Calibri" panose="020F0502020204030204" pitchFamily="34" charset="0"/>
            </a:endParaRPr>
          </a:p>
        </p:txBody>
      </p:sp>
      <p:sp>
        <p:nvSpPr>
          <p:cNvPr id="13" name="Footer Placeholder 4">
            <a:extLst>
              <a:ext uri="{FF2B5EF4-FFF2-40B4-BE49-F238E27FC236}">
                <a16:creationId xmlns:a16="http://schemas.microsoft.com/office/drawing/2014/main" id="{3C38C931-9BEC-CC4C-949C-086763B8EBF3}"/>
              </a:ext>
            </a:extLst>
          </p:cNvPr>
          <p:cNvSpPr>
            <a:spLocks noGrp="1"/>
          </p:cNvSpPr>
          <p:nvPr>
            <p:ph type="ftr" sz="quarter" idx="3"/>
          </p:nvPr>
        </p:nvSpPr>
        <p:spPr>
          <a:xfrm rot="16200000">
            <a:off x="-1154293" y="3142023"/>
            <a:ext cx="2435767" cy="169156"/>
          </a:xfrm>
          <a:prstGeom prst="rect">
            <a:avLst/>
          </a:prstGeom>
        </p:spPr>
        <p:txBody>
          <a:bodyPr vert="horz" lIns="91440" tIns="45720" rIns="91440" bIns="45720" rtlCol="0" anchor="ctr"/>
          <a:lstStyle>
            <a:lvl1pPr algn="l">
              <a:defRPr sz="1100" b="1" i="1">
                <a:solidFill>
                  <a:schemeClr val="bg1"/>
                </a:solidFill>
              </a:defRPr>
            </a:lvl1pPr>
          </a:lstStyle>
          <a:p>
            <a:r>
              <a:rPr lang="en-US">
                <a:latin typeface="Calibri" panose="020F0502020204030204" pitchFamily="34" charset="0"/>
                <a:cs typeface="Calibri" panose="020F0502020204030204" pitchFamily="34" charset="0"/>
              </a:rPr>
              <a:t>Data  Governance</a:t>
            </a:r>
            <a:endParaRPr lang="en-US" dirty="0">
              <a:latin typeface="Calibri" panose="020F0502020204030204" pitchFamily="34" charset="0"/>
              <a:cs typeface="Calibri" panose="020F0502020204030204" pitchFamily="34" charset="0"/>
            </a:endParaRPr>
          </a:p>
        </p:txBody>
      </p:sp>
      <p:grpSp>
        <p:nvGrpSpPr>
          <p:cNvPr id="3" name="Groupe 2">
            <a:extLst>
              <a:ext uri="{FF2B5EF4-FFF2-40B4-BE49-F238E27FC236}">
                <a16:creationId xmlns:a16="http://schemas.microsoft.com/office/drawing/2014/main" id="{3F1BCF2E-D860-55F4-09A8-2619C4962AC4}"/>
              </a:ext>
            </a:extLst>
          </p:cNvPr>
          <p:cNvGrpSpPr/>
          <p:nvPr/>
        </p:nvGrpSpPr>
        <p:grpSpPr>
          <a:xfrm>
            <a:off x="1516098" y="214725"/>
            <a:ext cx="5667955" cy="489919"/>
            <a:chOff x="1379050" y="223686"/>
            <a:chExt cx="3962531" cy="489919"/>
          </a:xfrm>
        </p:grpSpPr>
        <p:sp>
          <p:nvSpPr>
            <p:cNvPr id="6" name="Rectangle 2">
              <a:extLst>
                <a:ext uri="{FF2B5EF4-FFF2-40B4-BE49-F238E27FC236}">
                  <a16:creationId xmlns:a16="http://schemas.microsoft.com/office/drawing/2014/main" id="{5CF3C66D-CBED-AE09-1D32-03D635135DD9}"/>
                </a:ext>
              </a:extLst>
            </p:cNvPr>
            <p:cNvSpPr txBox="1">
              <a:spLocks noChangeArrowheads="1"/>
            </p:cNvSpPr>
            <p:nvPr/>
          </p:nvSpPr>
          <p:spPr>
            <a:xfrm>
              <a:off x="1697712" y="223686"/>
              <a:ext cx="36438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Les </a:t>
              </a:r>
              <a:r>
                <a:rPr lang="en-US" sz="2800" b="1" kern="0" dirty="0" err="1">
                  <a:solidFill>
                    <a:schemeClr val="tx1"/>
                  </a:solidFill>
                  <a:latin typeface="Calibri" panose="020F0502020204030204" pitchFamily="34" charset="0"/>
                  <a:cs typeface="Calibri" panose="020F0502020204030204" pitchFamily="34" charset="0"/>
                </a:rPr>
                <a:t>composants</a:t>
              </a:r>
              <a:r>
                <a:rPr lang="en-US" sz="2800" b="1" kern="0" dirty="0">
                  <a:solidFill>
                    <a:schemeClr val="tx1"/>
                  </a:solidFill>
                  <a:latin typeface="Calibri" panose="020F0502020204030204" pitchFamily="34" charset="0"/>
                  <a:cs typeface="Calibri" panose="020F0502020204030204" pitchFamily="34" charset="0"/>
                </a:rPr>
                <a:t> de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69267459-75E5-E2FC-EE9F-E66BB60D27C3}"/>
                </a:ext>
              </a:extLst>
            </p:cNvPr>
            <p:cNvPicPr>
              <a:picLocks noChangeAspect="1"/>
            </p:cNvPicPr>
            <p:nvPr/>
          </p:nvPicPr>
          <p:blipFill>
            <a:blip r:embed="rId3"/>
            <a:stretch>
              <a:fillRect/>
            </a:stretch>
          </p:blipFill>
          <p:spPr>
            <a:xfrm>
              <a:off x="1379050" y="315036"/>
              <a:ext cx="759460" cy="270510"/>
            </a:xfrm>
            <a:prstGeom prst="rect">
              <a:avLst/>
            </a:prstGeom>
          </p:spPr>
        </p:pic>
      </p:grpSp>
      <p:sp>
        <p:nvSpPr>
          <p:cNvPr id="14" name="ZoneTexte 13">
            <a:extLst>
              <a:ext uri="{FF2B5EF4-FFF2-40B4-BE49-F238E27FC236}">
                <a16:creationId xmlns:a16="http://schemas.microsoft.com/office/drawing/2014/main" id="{217E1132-2DF1-636B-1115-B486378D98A1}"/>
              </a:ext>
            </a:extLst>
          </p:cNvPr>
          <p:cNvSpPr txBox="1"/>
          <p:nvPr/>
        </p:nvSpPr>
        <p:spPr>
          <a:xfrm>
            <a:off x="10730681" y="6582476"/>
            <a:ext cx="1461319" cy="276999"/>
          </a:xfrm>
          <a:prstGeom prst="rect">
            <a:avLst/>
          </a:prstGeom>
          <a:noFill/>
        </p:spPr>
        <p:txBody>
          <a:bodyPr wrap="square">
            <a:spAutoFit/>
          </a:bodyPr>
          <a:lstStyle/>
          <a:p>
            <a:r>
              <a:rPr lang="fr-FR" sz="1200" b="1" i="1" dirty="0">
                <a:effectLst/>
                <a:latin typeface="Times New Roman" panose="02020603050405020304" pitchFamily="18" charset="0"/>
                <a:ea typeface="Times New Roman" panose="02020603050405020304" pitchFamily="18" charset="0"/>
              </a:rPr>
              <a:t>Source:</a:t>
            </a:r>
            <a:r>
              <a:rPr lang="fr-FR" sz="1200" i="1" dirty="0">
                <a:effectLst/>
                <a:latin typeface="Times New Roman" panose="02020603050405020304" pitchFamily="18" charset="0"/>
                <a:ea typeface="Times New Roman" panose="02020603050405020304" pitchFamily="18" charset="0"/>
              </a:rPr>
              <a:t> </a:t>
            </a:r>
            <a:r>
              <a:rPr lang="fr-FR" sz="1200" i="1" dirty="0">
                <a:solidFill>
                  <a:srgbClr val="0000FF"/>
                </a:solidFill>
                <a:effectLst/>
                <a:latin typeface="Times New Roman" panose="02020603050405020304" pitchFamily="18" charset="0"/>
                <a:ea typeface="Times New Roman" panose="02020603050405020304" pitchFamily="18" charset="0"/>
                <a:cs typeface="Arial" panose="020B0604020202020204" pitchFamily="34" charset="0"/>
                <a:hlinkClick r:id="rId4"/>
              </a:rPr>
              <a:t>Wikipédia</a:t>
            </a:r>
            <a:r>
              <a:rPr lang="fr-FR" sz="1200" i="1" dirty="0">
                <a:effectLst/>
                <a:latin typeface="Times New Roman" panose="02020603050405020304" pitchFamily="18" charset="0"/>
                <a:ea typeface="Times New Roman" panose="02020603050405020304" pitchFamily="18" charset="0"/>
              </a:rPr>
              <a:t> </a:t>
            </a:r>
            <a:endParaRPr lang="fr-FR" sz="1200" dirty="0"/>
          </a:p>
        </p:txBody>
      </p:sp>
      <p:grpSp>
        <p:nvGrpSpPr>
          <p:cNvPr id="16" name="Groupe 15">
            <a:extLst>
              <a:ext uri="{FF2B5EF4-FFF2-40B4-BE49-F238E27FC236}">
                <a16:creationId xmlns:a16="http://schemas.microsoft.com/office/drawing/2014/main" id="{DE35E8C1-42AF-11C5-876D-F9822F602818}"/>
              </a:ext>
            </a:extLst>
          </p:cNvPr>
          <p:cNvGrpSpPr/>
          <p:nvPr/>
        </p:nvGrpSpPr>
        <p:grpSpPr>
          <a:xfrm>
            <a:off x="1725146" y="917374"/>
            <a:ext cx="6648833" cy="489919"/>
            <a:chOff x="1725146" y="917374"/>
            <a:chExt cx="6648833" cy="489919"/>
          </a:xfrm>
        </p:grpSpPr>
        <p:sp>
          <p:nvSpPr>
            <p:cNvPr id="17" name="Rectangle 2">
              <a:extLst>
                <a:ext uri="{FF2B5EF4-FFF2-40B4-BE49-F238E27FC236}">
                  <a16:creationId xmlns:a16="http://schemas.microsoft.com/office/drawing/2014/main" id="{70039BA2-916A-C2B9-CC01-304325E6E67E}"/>
                </a:ext>
              </a:extLst>
            </p:cNvPr>
            <p:cNvSpPr txBox="1">
              <a:spLocks noChangeArrowheads="1"/>
            </p:cNvSpPr>
            <p:nvPr/>
          </p:nvSpPr>
          <p:spPr>
            <a:xfrm>
              <a:off x="2727582" y="917374"/>
              <a:ext cx="5646397"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err="1">
                  <a:solidFill>
                    <a:schemeClr val="tx1"/>
                  </a:solidFill>
                  <a:latin typeface="Calibri" panose="020F0502020204030204" pitchFamily="34" charset="0"/>
                  <a:cs typeface="Calibri" panose="020F0502020204030204" pitchFamily="34" charset="0"/>
                </a:rPr>
                <a:t>Outils</a:t>
              </a:r>
              <a:r>
                <a:rPr lang="en-US" sz="2800" b="1" kern="0" dirty="0">
                  <a:solidFill>
                    <a:schemeClr val="tx1"/>
                  </a:solidFill>
                  <a:latin typeface="Calibri" panose="020F0502020204030204" pitchFamily="34" charset="0"/>
                  <a:cs typeface="Calibri" panose="020F0502020204030204" pitchFamily="34" charset="0"/>
                </a:rPr>
                <a:t> </a:t>
              </a:r>
              <a:r>
                <a:rPr lang="en-US" sz="2800" b="1" kern="0" dirty="0" err="1">
                  <a:solidFill>
                    <a:schemeClr val="tx1"/>
                  </a:solidFill>
                  <a:latin typeface="Calibri" panose="020F0502020204030204" pitchFamily="34" charset="0"/>
                  <a:cs typeface="Calibri" panose="020F0502020204030204" pitchFamily="34" charset="0"/>
                </a:rPr>
                <a:t>méthdologiques</a:t>
              </a:r>
              <a:r>
                <a:rPr lang="en-US" sz="2800" b="1" kern="0" dirty="0">
                  <a:solidFill>
                    <a:schemeClr val="tx1"/>
                  </a:solidFill>
                  <a:latin typeface="Calibri" panose="020F0502020204030204" pitchFamily="34" charset="0"/>
                  <a:cs typeface="Calibri" panose="020F0502020204030204" pitchFamily="34" charset="0"/>
                </a:rPr>
                <a:t> pour la DG</a:t>
              </a:r>
              <a:br>
                <a:rPr lang="en-US" sz="2800" b="1" kern="0" dirty="0">
                  <a:solidFill>
                    <a:schemeClr val="tx1"/>
                  </a:solidFill>
                  <a:latin typeface="Calibri" panose="020F0502020204030204" pitchFamily="34" charset="0"/>
                  <a:cs typeface="Calibri" panose="020F0502020204030204" pitchFamily="34" charset="0"/>
                </a:rPr>
              </a:b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8" name="Image 17">
              <a:extLst>
                <a:ext uri="{FF2B5EF4-FFF2-40B4-BE49-F238E27FC236}">
                  <a16:creationId xmlns:a16="http://schemas.microsoft.com/office/drawing/2014/main" id="{0195EA01-99E8-28CD-236B-55B0F94FC773}"/>
                </a:ext>
              </a:extLst>
            </p:cNvPr>
            <p:cNvPicPr>
              <a:picLocks noChangeAspect="1"/>
            </p:cNvPicPr>
            <p:nvPr/>
          </p:nvPicPr>
          <p:blipFill>
            <a:blip r:embed="rId5"/>
            <a:stretch>
              <a:fillRect/>
            </a:stretch>
          </p:blipFill>
          <p:spPr>
            <a:xfrm>
              <a:off x="1725146" y="1028216"/>
              <a:ext cx="1086322" cy="330835"/>
            </a:xfrm>
            <a:prstGeom prst="rect">
              <a:avLst/>
            </a:prstGeom>
          </p:spPr>
        </p:pic>
      </p:grpSp>
      <p:grpSp>
        <p:nvGrpSpPr>
          <p:cNvPr id="19" name="Groupe 18">
            <a:extLst>
              <a:ext uri="{FF2B5EF4-FFF2-40B4-BE49-F238E27FC236}">
                <a16:creationId xmlns:a16="http://schemas.microsoft.com/office/drawing/2014/main" id="{4808B311-EC48-B80F-18DC-FAF540A97E29}"/>
              </a:ext>
            </a:extLst>
          </p:cNvPr>
          <p:cNvGrpSpPr/>
          <p:nvPr/>
        </p:nvGrpSpPr>
        <p:grpSpPr>
          <a:xfrm>
            <a:off x="2180635" y="1579849"/>
            <a:ext cx="2589669" cy="461665"/>
            <a:chOff x="2390714" y="1652247"/>
            <a:chExt cx="1949705" cy="461665"/>
          </a:xfrm>
        </p:grpSpPr>
        <p:sp>
          <p:nvSpPr>
            <p:cNvPr id="20" name="ZoneTexte 19">
              <a:extLst>
                <a:ext uri="{FF2B5EF4-FFF2-40B4-BE49-F238E27FC236}">
                  <a16:creationId xmlns:a16="http://schemas.microsoft.com/office/drawing/2014/main" id="{6BA4F1E3-C103-33C1-A750-6DF8107F23C4}"/>
                </a:ext>
              </a:extLst>
            </p:cNvPr>
            <p:cNvSpPr txBox="1"/>
            <p:nvPr/>
          </p:nvSpPr>
          <p:spPr>
            <a:xfrm>
              <a:off x="3064449" y="1652247"/>
              <a:ext cx="1275970" cy="461665"/>
            </a:xfrm>
            <a:prstGeom prst="rect">
              <a:avLst/>
            </a:prstGeom>
            <a:noFill/>
          </p:spPr>
          <p:txBody>
            <a:bodyPr wrap="square">
              <a:spAutoFit/>
            </a:bodyPr>
            <a:lstStyle/>
            <a:p>
              <a:pPr>
                <a:buClr>
                  <a:schemeClr val="tx1">
                    <a:lumMod val="95000"/>
                    <a:lumOff val="5000"/>
                  </a:schemeClr>
                </a:buClr>
                <a:buSzPct val="80000"/>
                <a:defRPr sz="1800" b="0" i="0" u="none" strike="noStrike" kern="0" cap="none" spc="0" baseline="0">
                  <a:solidFill>
                    <a:srgbClr val="000000"/>
                  </a:solidFill>
                  <a:uFillTx/>
                </a:defRPr>
              </a:pPr>
              <a:r>
                <a:rPr lang="fr-FR" sz="2400" b="1" dirty="0">
                  <a:effectLst/>
                  <a:latin typeface="Calibri" panose="020F0502020204030204" pitchFamily="34" charset="0"/>
                  <a:ea typeface="Times New Roman" panose="02020603050405020304" pitchFamily="18" charset="0"/>
                  <a:cs typeface="Calibri" panose="020F0502020204030204" pitchFamily="34" charset="0"/>
                </a:rPr>
                <a:t>TOGAF </a:t>
              </a:r>
            </a:p>
          </p:txBody>
        </p:sp>
        <p:pic>
          <p:nvPicPr>
            <p:cNvPr id="21" name="Image 20">
              <a:extLst>
                <a:ext uri="{FF2B5EF4-FFF2-40B4-BE49-F238E27FC236}">
                  <a16:creationId xmlns:a16="http://schemas.microsoft.com/office/drawing/2014/main" id="{3673CD28-6257-6484-E8B2-6D58897A4F0E}"/>
                </a:ext>
              </a:extLst>
            </p:cNvPr>
            <p:cNvPicPr>
              <a:picLocks noChangeAspect="1"/>
            </p:cNvPicPr>
            <p:nvPr/>
          </p:nvPicPr>
          <p:blipFill>
            <a:blip r:embed="rId6"/>
            <a:stretch>
              <a:fillRect/>
            </a:stretch>
          </p:blipFill>
          <p:spPr>
            <a:xfrm>
              <a:off x="2390714" y="1689150"/>
              <a:ext cx="673735" cy="330835"/>
            </a:xfrm>
            <a:prstGeom prst="rect">
              <a:avLst/>
            </a:prstGeom>
          </p:spPr>
        </p:pic>
      </p:grpSp>
    </p:spTree>
    <p:extLst>
      <p:ext uri="{BB962C8B-B14F-4D97-AF65-F5344CB8AC3E}">
        <p14:creationId xmlns:p14="http://schemas.microsoft.com/office/powerpoint/2010/main" val="168317123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blinds(horizontal)">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blinds(horizontal)">
                                      <p:cBhvr>
                                        <p:cTn id="18" dur="500"/>
                                        <p:tgtEl>
                                          <p:spTgt spid="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blinds(horizontal)">
                                      <p:cBhvr>
                                        <p:cTn id="23" dur="500"/>
                                        <p:tgtEl>
                                          <p:spTgt spid="7">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blinds(horizontal)">
                                      <p:cBhvr>
                                        <p:cTn id="26" dur="500"/>
                                        <p:tgtEl>
                                          <p:spTgt spid="7">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blinds(horizontal)">
                                      <p:cBhvr>
                                        <p:cTn id="29" dur="500"/>
                                        <p:tgtEl>
                                          <p:spTgt spid="7">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blinds(horizontal)">
                                      <p:cBhvr>
                                        <p:cTn id="32" dur="500"/>
                                        <p:tgtEl>
                                          <p:spTgt spid="7">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blinds(horizontal)">
                                      <p:cBhvr>
                                        <p:cTn id="35" dur="500"/>
                                        <p:tgtEl>
                                          <p:spTgt spid="7">
                                            <p:txEl>
                                              <p:pRg st="8" end="8"/>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7">
                                            <p:txEl>
                                              <p:pRg st="9" end="9"/>
                                            </p:txEl>
                                          </p:spTgt>
                                        </p:tgtEl>
                                        <p:attrNameLst>
                                          <p:attrName>style.visibility</p:attrName>
                                        </p:attrNameLst>
                                      </p:cBhvr>
                                      <p:to>
                                        <p:strVal val="visible"/>
                                      </p:to>
                                    </p:set>
                                    <p:animEffect transition="in" filter="blinds(horizontal)">
                                      <p:cBhvr>
                                        <p:cTn id="38"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744E9DC0-D0C0-73CE-BF55-F1F349057D6D}"/>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418A4FF7-10AF-5F1A-E906-CB9B189F7E4D}"/>
              </a:ext>
            </a:extLst>
          </p:cNvPr>
          <p:cNvSpPr>
            <a:spLocks noGrp="1"/>
          </p:cNvSpPr>
          <p:nvPr>
            <p:ph type="sldNum" sz="quarter" idx="12"/>
          </p:nvPr>
        </p:nvSpPr>
        <p:spPr/>
        <p:txBody>
          <a:bodyPr/>
          <a:lstStyle/>
          <a:p>
            <a:r>
              <a:rPr lang="en-US"/>
              <a:t>T </a:t>
            </a:r>
            <a:fld id="{D57F1E4F-1CFF-5643-939E-217C01CDF565}" type="slidenum">
              <a:rPr lang="en-US" smtClean="0"/>
              <a:pPr/>
              <a:t>4</a:t>
            </a:fld>
            <a:endParaRPr lang="en-US" dirty="0"/>
          </a:p>
        </p:txBody>
      </p:sp>
      <p:sp>
        <p:nvSpPr>
          <p:cNvPr id="4" name="ZoneTexte 3">
            <a:extLst>
              <a:ext uri="{FF2B5EF4-FFF2-40B4-BE49-F238E27FC236}">
                <a16:creationId xmlns:a16="http://schemas.microsoft.com/office/drawing/2014/main" id="{BF3B097F-0468-5233-614E-187A2265E306}"/>
              </a:ext>
            </a:extLst>
          </p:cNvPr>
          <p:cNvSpPr txBox="1"/>
          <p:nvPr/>
        </p:nvSpPr>
        <p:spPr>
          <a:xfrm>
            <a:off x="1679528" y="1885621"/>
            <a:ext cx="9969133" cy="3939540"/>
          </a:xfrm>
          <a:prstGeom prst="rect">
            <a:avLst/>
          </a:prstGeom>
          <a:noFill/>
        </p:spPr>
        <p:txBody>
          <a:bodyPr wrap="square" rtlCol="0">
            <a:spAutoFit/>
          </a:bodyPr>
          <a:lstStyle/>
          <a:p>
            <a:pPr marL="444500" indent="-444500">
              <a:spcAft>
                <a:spcPts val="1200"/>
              </a:spcAft>
              <a:buClr>
                <a:srgbClr val="FF0000"/>
              </a:buClr>
              <a:buSzPct val="130000"/>
              <a:buFont typeface="Wingdings" pitchFamily="2" charset="2"/>
              <a:buChar char="q"/>
            </a:pPr>
            <a:r>
              <a:rPr lang="fr-FR" sz="2000" dirty="0">
                <a:latin typeface="Calibri" panose="020F0502020204030204" pitchFamily="34" charset="0"/>
                <a:ea typeface="Calibri" panose="020F0502020204030204" pitchFamily="34" charset="0"/>
                <a:cs typeface="Arial" panose="020B0604020202020204" pitchFamily="34" charset="0"/>
              </a:rPr>
              <a:t>L</a:t>
            </a:r>
            <a:r>
              <a:rPr lang="fr-FR" sz="2000" dirty="0">
                <a:effectLst/>
                <a:latin typeface="Calibri" panose="020F0502020204030204" pitchFamily="34" charset="0"/>
                <a:ea typeface="Calibri" panose="020F0502020204030204" pitchFamily="34" charset="0"/>
                <a:cs typeface="Arial" panose="020B0604020202020204" pitchFamily="34" charset="0"/>
              </a:rPr>
              <a:t>e patrimoine de données est mesuré comme étant porté au bilan financier d’une entreprise :  </a:t>
            </a:r>
            <a:r>
              <a:rPr lang="fr-FR" sz="2000" b="1" i="1" dirty="0">
                <a:effectLst/>
                <a:latin typeface="Calibri" panose="020F0502020204030204" pitchFamily="34" charset="0"/>
                <a:ea typeface="Calibri" panose="020F0502020204030204" pitchFamily="34" charset="0"/>
                <a:cs typeface="Arial" panose="020B0604020202020204" pitchFamily="34" charset="0"/>
              </a:rPr>
              <a:t>actifs des données (data assets</a:t>
            </a:r>
            <a:r>
              <a:rPr lang="fr-FR" sz="2000" dirty="0">
                <a:effectLst/>
                <a:latin typeface="Calibri" panose="020F0502020204030204" pitchFamily="34" charset="0"/>
                <a:ea typeface="Calibri" panose="020F0502020204030204" pitchFamily="34" charset="0"/>
                <a:cs typeface="Arial" panose="020B0604020202020204" pitchFamily="34" charset="0"/>
              </a:rPr>
              <a:t>).</a:t>
            </a:r>
          </a:p>
          <a:p>
            <a:pPr marL="444500" indent="-444500">
              <a:spcAft>
                <a:spcPts val="1200"/>
              </a:spcAft>
              <a:buClr>
                <a:srgbClr val="FF0000"/>
              </a:buClr>
              <a:buSzPct val="130000"/>
              <a:buFont typeface="Wingdings" pitchFamily="2" charset="2"/>
              <a:buChar char="q"/>
            </a:pPr>
            <a:r>
              <a:rPr lang="fr-FR" sz="2000" dirty="0">
                <a:latin typeface="Calibri" panose="020F0502020204030204" pitchFamily="34" charset="0"/>
                <a:ea typeface="Calibri" panose="020F0502020204030204" pitchFamily="34" charset="0"/>
                <a:cs typeface="Arial" panose="020B0604020202020204" pitchFamily="34" charset="0"/>
              </a:rPr>
              <a:t>Le</a:t>
            </a:r>
            <a:r>
              <a:rPr lang="fr-FR" sz="2000" dirty="0">
                <a:effectLst/>
                <a:latin typeface="Calibri" panose="020F0502020204030204" pitchFamily="34" charset="0"/>
                <a:ea typeface="Calibri" panose="020F0502020204030204" pitchFamily="34" charset="0"/>
                <a:cs typeface="Arial" panose="020B0604020202020204" pitchFamily="34" charset="0"/>
              </a:rPr>
              <a:t> patrimoine informationnel a été mesuré comme impactant sur l’augmentation des performances d’une entreprise, tels que la réalisation de KPI.</a:t>
            </a:r>
          </a:p>
          <a:p>
            <a:pPr marL="444500" indent="-444500">
              <a:spcAft>
                <a:spcPts val="1200"/>
              </a:spcAft>
              <a:buClr>
                <a:srgbClr val="FF0000"/>
              </a:buClr>
              <a:buSzPct val="130000"/>
              <a:buFont typeface="Wingdings" pitchFamily="2" charset="2"/>
              <a:buChar char="q"/>
            </a:pPr>
            <a:r>
              <a:rPr lang="fr-FR" sz="2000" dirty="0">
                <a:effectLst/>
                <a:latin typeface="Calibri" panose="020F0502020204030204" pitchFamily="34" charset="0"/>
                <a:ea typeface="Calibri" panose="020F0502020204030204" pitchFamily="34" charset="0"/>
                <a:cs typeface="Arial" panose="020B0604020202020204" pitchFamily="34" charset="0"/>
              </a:rPr>
              <a:t>Il faut donc une démarche (itérative) en identifiant d’abord les principaux points sensibles des métiers afin de définir les </a:t>
            </a:r>
            <a:r>
              <a:rPr lang="fr-FR" sz="2000" i="1" dirty="0">
                <a:effectLst/>
                <a:latin typeface="Calibri" panose="020F0502020204030204" pitchFamily="34" charset="0"/>
                <a:ea typeface="Calibri" panose="020F0502020204030204" pitchFamily="34" charset="0"/>
                <a:cs typeface="Arial" panose="020B0604020202020204" pitchFamily="34" charset="0"/>
              </a:rPr>
              <a:t>use cases </a:t>
            </a:r>
            <a:r>
              <a:rPr lang="fr-FR" sz="2000" dirty="0">
                <a:effectLst/>
                <a:latin typeface="Calibri" panose="020F0502020204030204" pitchFamily="34" charset="0"/>
                <a:ea typeface="Calibri" panose="020F0502020204030204" pitchFamily="34" charset="0"/>
                <a:cs typeface="Arial" panose="020B0604020202020204" pitchFamily="34" charset="0"/>
              </a:rPr>
              <a:t>prioritaires.</a:t>
            </a:r>
          </a:p>
          <a:p>
            <a:pPr marL="444500" indent="-444500">
              <a:spcAft>
                <a:spcPts val="1200"/>
              </a:spcAft>
              <a:buClr>
                <a:srgbClr val="FF0000"/>
              </a:buClr>
              <a:buSzPct val="130000"/>
              <a:buFont typeface="Wingdings" pitchFamily="2" charset="2"/>
              <a:buChar char="q"/>
            </a:pPr>
            <a:r>
              <a:rPr lang="fr-FR" sz="2000" dirty="0">
                <a:effectLst/>
                <a:latin typeface="Calibri" panose="020F0502020204030204" pitchFamily="34" charset="0"/>
                <a:ea typeface="Calibri" panose="020F0502020204030204" pitchFamily="34" charset="0"/>
                <a:cs typeface="Arial" panose="020B0604020202020204" pitchFamily="34" charset="0"/>
              </a:rPr>
              <a:t>Ce sont les </a:t>
            </a:r>
            <a:r>
              <a:rPr lang="fr-FR" sz="2000" i="1" dirty="0">
                <a:effectLst/>
                <a:latin typeface="Calibri" panose="020F0502020204030204" pitchFamily="34" charset="0"/>
                <a:ea typeface="Calibri" panose="020F0502020204030204" pitchFamily="34" charset="0"/>
                <a:cs typeface="Arial" panose="020B0604020202020204" pitchFamily="34" charset="0"/>
              </a:rPr>
              <a:t>use cases</a:t>
            </a:r>
            <a:r>
              <a:rPr lang="fr-FR" sz="2000" dirty="0">
                <a:effectLst/>
                <a:latin typeface="Calibri" panose="020F0502020204030204" pitchFamily="34" charset="0"/>
                <a:ea typeface="Calibri" panose="020F0502020204030204" pitchFamily="34" charset="0"/>
                <a:cs typeface="Arial" panose="020B0604020202020204" pitchFamily="34" charset="0"/>
              </a:rPr>
              <a:t> qui doivent déterminer</a:t>
            </a:r>
            <a:r>
              <a:rPr lang="fr-FR" sz="2000" b="1" dirty="0">
                <a:effectLst/>
                <a:latin typeface="Calibri" panose="020F0502020204030204" pitchFamily="34" charset="0"/>
                <a:ea typeface="Calibri" panose="020F0502020204030204" pitchFamily="34" charset="0"/>
                <a:cs typeface="Arial" panose="020B0604020202020204" pitchFamily="34" charset="0"/>
              </a:rPr>
              <a:t> </a:t>
            </a:r>
            <a:r>
              <a:rPr lang="fr-FR" sz="2000" dirty="0">
                <a:effectLst/>
                <a:latin typeface="Calibri" panose="020F0502020204030204" pitchFamily="34" charset="0"/>
                <a:ea typeface="Calibri" panose="020F0502020204030204" pitchFamily="34" charset="0"/>
                <a:cs typeface="Arial" panose="020B0604020202020204" pitchFamily="34" charset="0"/>
              </a:rPr>
              <a:t>les usages et pratiques autour de la data.</a:t>
            </a:r>
          </a:p>
          <a:p>
            <a:pPr marL="444500" indent="-444500">
              <a:spcAft>
                <a:spcPts val="1200"/>
              </a:spcAft>
              <a:buClr>
                <a:srgbClr val="FF0000"/>
              </a:buClr>
              <a:buSzPct val="130000"/>
              <a:buFont typeface="Wingdings" pitchFamily="2" charset="2"/>
              <a:buChar char="q"/>
            </a:pPr>
            <a:r>
              <a:rPr lang="fr-FR" sz="2000" dirty="0">
                <a:effectLst/>
                <a:latin typeface="Calibri" panose="020F0502020204030204" pitchFamily="34" charset="0"/>
                <a:ea typeface="Calibri" panose="020F0502020204030204" pitchFamily="34" charset="0"/>
                <a:cs typeface="Arial" panose="020B0604020202020204" pitchFamily="34" charset="0"/>
              </a:rPr>
              <a:t> De l’approche «</a:t>
            </a:r>
            <a:r>
              <a:rPr lang="fr-FR" sz="2000" b="1" dirty="0">
                <a:effectLst/>
                <a:latin typeface="Calibri" panose="020F0502020204030204" pitchFamily="34" charset="0"/>
                <a:ea typeface="Calibri" panose="020F0502020204030204" pitchFamily="34" charset="0"/>
                <a:cs typeface="Arial" panose="020B0604020202020204" pitchFamily="34" charset="0"/>
              </a:rPr>
              <a:t> </a:t>
            </a:r>
            <a:r>
              <a:rPr lang="fr-FR" sz="2000" b="1" i="1" dirty="0">
                <a:effectLst/>
                <a:latin typeface="Calibri" panose="020F0502020204030204" pitchFamily="34" charset="0"/>
                <a:ea typeface="Calibri" panose="020F0502020204030204" pitchFamily="34" charset="0"/>
                <a:cs typeface="Arial" panose="020B0604020202020204" pitchFamily="34" charset="0"/>
              </a:rPr>
              <a:t>process </a:t>
            </a:r>
            <a:r>
              <a:rPr lang="fr-FR" sz="2000" b="1" i="1" dirty="0" err="1">
                <a:effectLst/>
                <a:latin typeface="Calibri" panose="020F0502020204030204" pitchFamily="34" charset="0"/>
                <a:ea typeface="Calibri" panose="020F0502020204030204" pitchFamily="34" charset="0"/>
                <a:cs typeface="Arial" panose="020B0604020202020204" pitchFamily="34" charset="0"/>
              </a:rPr>
              <a:t>driven</a:t>
            </a:r>
            <a:r>
              <a:rPr lang="fr-FR" sz="2000" b="1" dirty="0">
                <a:effectLst/>
                <a:latin typeface="Calibri" panose="020F0502020204030204" pitchFamily="34" charset="0"/>
                <a:ea typeface="Calibri" panose="020F0502020204030204" pitchFamily="34" charset="0"/>
                <a:cs typeface="Arial" panose="020B0604020202020204" pitchFamily="34" charset="0"/>
              </a:rPr>
              <a:t> </a:t>
            </a:r>
            <a:r>
              <a:rPr lang="fr-FR" sz="2000" dirty="0">
                <a:effectLst/>
                <a:latin typeface="Calibri" panose="020F0502020204030204" pitchFamily="34" charset="0"/>
                <a:ea typeface="Calibri" panose="020F0502020204030204" pitchFamily="34" charset="0"/>
                <a:cs typeface="Arial" panose="020B0604020202020204" pitchFamily="34" charset="0"/>
              </a:rPr>
              <a:t>» vers l’approche « </a:t>
            </a:r>
            <a:r>
              <a:rPr lang="fr-FR" sz="2000" b="1" i="1" dirty="0">
                <a:effectLst/>
                <a:latin typeface="Calibri" panose="020F0502020204030204" pitchFamily="34" charset="0"/>
                <a:ea typeface="Calibri" panose="020F0502020204030204" pitchFamily="34" charset="0"/>
                <a:cs typeface="Arial" panose="020B0604020202020204" pitchFamily="34" charset="0"/>
              </a:rPr>
              <a:t>data </a:t>
            </a:r>
            <a:r>
              <a:rPr lang="fr-FR" sz="2000" b="1" i="1" dirty="0" err="1">
                <a:effectLst/>
                <a:latin typeface="Calibri" panose="020F0502020204030204" pitchFamily="34" charset="0"/>
                <a:ea typeface="Calibri" panose="020F0502020204030204" pitchFamily="34" charset="0"/>
                <a:cs typeface="Arial" panose="020B0604020202020204" pitchFamily="34" charset="0"/>
              </a:rPr>
              <a:t>driven</a:t>
            </a:r>
            <a:r>
              <a:rPr lang="fr-FR" sz="2000" b="1" i="1" dirty="0">
                <a:effectLst/>
                <a:latin typeface="Calibri" panose="020F0502020204030204" pitchFamily="34" charset="0"/>
                <a:ea typeface="Calibri" panose="020F0502020204030204" pitchFamily="34" charset="0"/>
                <a:cs typeface="Arial" panose="020B0604020202020204" pitchFamily="34" charset="0"/>
              </a:rPr>
              <a:t> </a:t>
            </a:r>
            <a:r>
              <a:rPr lang="fr-FR" sz="2000" dirty="0">
                <a:effectLst/>
                <a:latin typeface="Calibri" panose="020F0502020204030204" pitchFamily="34" charset="0"/>
                <a:ea typeface="Calibri" panose="020F0502020204030204" pitchFamily="34" charset="0"/>
                <a:cs typeface="Arial" panose="020B0604020202020204" pitchFamily="34" charset="0"/>
              </a:rPr>
              <a:t>» : </a:t>
            </a:r>
            <a:r>
              <a:rPr lang="fr-FR"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la data au cœur de la création de la </a:t>
            </a:r>
            <a:r>
              <a:rPr lang="fr-FR" sz="2000" b="1" i="1" dirty="0">
                <a:solidFill>
                  <a:srgbClr val="FF0000"/>
                </a:solidFill>
                <a:effectLst/>
                <a:latin typeface="Calibri" panose="020F0502020204030204" pitchFamily="34" charset="0"/>
                <a:ea typeface="Calibri" panose="020F0502020204030204" pitchFamily="34" charset="0"/>
                <a:cs typeface="Arial" panose="020B0604020202020204" pitchFamily="34" charset="0"/>
              </a:rPr>
              <a:t>Value</a:t>
            </a:r>
            <a:r>
              <a:rPr lang="fr-FR"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a:t>
            </a:r>
          </a:p>
          <a:p>
            <a:endParaRPr lang="fr-FR" sz="2000" dirty="0"/>
          </a:p>
        </p:txBody>
      </p:sp>
      <p:grpSp>
        <p:nvGrpSpPr>
          <p:cNvPr id="5" name="Groupe 4">
            <a:extLst>
              <a:ext uri="{FF2B5EF4-FFF2-40B4-BE49-F238E27FC236}">
                <a16:creationId xmlns:a16="http://schemas.microsoft.com/office/drawing/2014/main" id="{E739864A-A466-DC2D-B8A0-EAE7C56CBB1E}"/>
              </a:ext>
            </a:extLst>
          </p:cNvPr>
          <p:cNvGrpSpPr/>
          <p:nvPr/>
        </p:nvGrpSpPr>
        <p:grpSpPr>
          <a:xfrm>
            <a:off x="1679529" y="237267"/>
            <a:ext cx="8175671" cy="489919"/>
            <a:chOff x="1679528" y="284408"/>
            <a:chExt cx="5862505" cy="489919"/>
          </a:xfrm>
        </p:grpSpPr>
        <p:sp>
          <p:nvSpPr>
            <p:cNvPr id="6" name="Rectangle 2">
              <a:extLst>
                <a:ext uri="{FF2B5EF4-FFF2-40B4-BE49-F238E27FC236}">
                  <a16:creationId xmlns:a16="http://schemas.microsoft.com/office/drawing/2014/main" id="{927197F5-389B-5C94-CB28-590E90038898}"/>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7" name="Image 6">
              <a:extLst>
                <a:ext uri="{FF2B5EF4-FFF2-40B4-BE49-F238E27FC236}">
                  <a16:creationId xmlns:a16="http://schemas.microsoft.com/office/drawing/2014/main" id="{5B6F8611-9D04-2F24-150A-A9F158F5346D}"/>
                </a:ext>
              </a:extLst>
            </p:cNvPr>
            <p:cNvPicPr>
              <a:picLocks noChangeAspect="1"/>
            </p:cNvPicPr>
            <p:nvPr/>
          </p:nvPicPr>
          <p:blipFill>
            <a:blip r:embed="rId2"/>
            <a:stretch>
              <a:fillRect/>
            </a:stretch>
          </p:blipFill>
          <p:spPr>
            <a:xfrm>
              <a:off x="1679528" y="402350"/>
              <a:ext cx="970153" cy="371977"/>
            </a:xfrm>
            <a:prstGeom prst="rect">
              <a:avLst/>
            </a:prstGeom>
          </p:spPr>
        </p:pic>
      </p:grpSp>
      <p:grpSp>
        <p:nvGrpSpPr>
          <p:cNvPr id="10" name="Groupe 9">
            <a:extLst>
              <a:ext uri="{FF2B5EF4-FFF2-40B4-BE49-F238E27FC236}">
                <a16:creationId xmlns:a16="http://schemas.microsoft.com/office/drawing/2014/main" id="{51F3A568-CAF4-2EE5-B454-7EAE55387AD2}"/>
              </a:ext>
            </a:extLst>
          </p:cNvPr>
          <p:cNvGrpSpPr/>
          <p:nvPr/>
        </p:nvGrpSpPr>
        <p:grpSpPr>
          <a:xfrm>
            <a:off x="2094790" y="1013360"/>
            <a:ext cx="7047565" cy="461665"/>
            <a:chOff x="2094790" y="1013360"/>
            <a:chExt cx="7047565" cy="461665"/>
          </a:xfrm>
        </p:grpSpPr>
        <p:sp>
          <p:nvSpPr>
            <p:cNvPr id="8" name="ZoneTexte 7">
              <a:extLst>
                <a:ext uri="{FF2B5EF4-FFF2-40B4-BE49-F238E27FC236}">
                  <a16:creationId xmlns:a16="http://schemas.microsoft.com/office/drawing/2014/main" id="{65BF023C-F586-8277-0DA3-16CC27F6B933}"/>
                </a:ext>
              </a:extLst>
            </p:cNvPr>
            <p:cNvSpPr txBox="1"/>
            <p:nvPr/>
          </p:nvSpPr>
          <p:spPr>
            <a:xfrm>
              <a:off x="3299345" y="1013360"/>
              <a:ext cx="5843010" cy="461665"/>
            </a:xfrm>
            <a:prstGeom prst="rect">
              <a:avLst/>
            </a:prstGeom>
            <a:noFill/>
          </p:spPr>
          <p:txBody>
            <a:bodyPr wrap="none" rtlCol="0">
              <a:spAutoFit/>
            </a:bodyPr>
            <a:lstStyle/>
            <a:p>
              <a:r>
                <a:rPr lang="fr-FR" sz="2400" b="1" dirty="0">
                  <a:latin typeface="Calibri" panose="020F0502020204030204" pitchFamily="34" charset="0"/>
                  <a:cs typeface="Calibri" panose="020F0502020204030204" pitchFamily="34" charset="0"/>
                </a:rPr>
                <a:t>Les données </a:t>
              </a:r>
              <a:r>
                <a:rPr lang="fr-FR" sz="2400" dirty="0">
                  <a:latin typeface="Calibri" panose="020F0502020204030204" pitchFamily="34" charset="0"/>
                  <a:cs typeface="Calibri" panose="020F0502020204030204" pitchFamily="34" charset="0"/>
                </a:rPr>
                <a:t>: Patrimoine d’une organisation</a:t>
              </a:r>
            </a:p>
          </p:txBody>
        </p:sp>
        <p:pic>
          <p:nvPicPr>
            <p:cNvPr id="9" name="Image 8">
              <a:extLst>
                <a:ext uri="{FF2B5EF4-FFF2-40B4-BE49-F238E27FC236}">
                  <a16:creationId xmlns:a16="http://schemas.microsoft.com/office/drawing/2014/main" id="{51A391AA-1302-112E-5916-D132573980B6}"/>
                </a:ext>
              </a:extLst>
            </p:cNvPr>
            <p:cNvPicPr>
              <a:picLocks noChangeAspect="1"/>
            </p:cNvPicPr>
            <p:nvPr/>
          </p:nvPicPr>
          <p:blipFill>
            <a:blip r:embed="rId3"/>
            <a:stretch>
              <a:fillRect/>
            </a:stretch>
          </p:blipFill>
          <p:spPr>
            <a:xfrm flipV="1">
              <a:off x="2094790" y="1053286"/>
              <a:ext cx="1105610" cy="381814"/>
            </a:xfrm>
            <a:prstGeom prst="rect">
              <a:avLst/>
            </a:prstGeom>
          </p:spPr>
        </p:pic>
      </p:grpSp>
    </p:spTree>
    <p:extLst>
      <p:ext uri="{BB962C8B-B14F-4D97-AF65-F5344CB8AC3E}">
        <p14:creationId xmlns:p14="http://schemas.microsoft.com/office/powerpoint/2010/main" val="18545301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checkerboard(across)">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checkerboard(across)">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checkerboard(across)">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checkerboard(across)">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0A825CD4-0A85-694B-9B6A-BE73363AA3FE}"/>
              </a:ext>
            </a:extLst>
          </p:cNvPr>
          <p:cNvGrpSpPr/>
          <p:nvPr/>
        </p:nvGrpSpPr>
        <p:grpSpPr>
          <a:xfrm>
            <a:off x="3496932" y="4079436"/>
            <a:ext cx="5987667" cy="2677655"/>
            <a:chOff x="3717690" y="4093291"/>
            <a:chExt cx="5987667" cy="2677655"/>
          </a:xfrm>
          <a:gradFill flip="none" rotWithShape="1">
            <a:gsLst>
              <a:gs pos="0">
                <a:srgbClr val="FFFD78">
                  <a:shade val="30000"/>
                  <a:satMod val="115000"/>
                </a:srgbClr>
              </a:gs>
              <a:gs pos="50000">
                <a:srgbClr val="FFFD78">
                  <a:shade val="67500"/>
                  <a:satMod val="115000"/>
                </a:srgbClr>
              </a:gs>
              <a:gs pos="100000">
                <a:srgbClr val="FFFD78">
                  <a:shade val="100000"/>
                  <a:satMod val="115000"/>
                </a:srgbClr>
              </a:gs>
            </a:gsLst>
            <a:lin ang="8100000" scaled="1"/>
            <a:tileRect/>
          </a:gradFill>
        </p:grpSpPr>
        <p:sp>
          <p:nvSpPr>
            <p:cNvPr id="6" name="Rectangle à coins arrondis 5">
              <a:extLst>
                <a:ext uri="{FF2B5EF4-FFF2-40B4-BE49-F238E27FC236}">
                  <a16:creationId xmlns:a16="http://schemas.microsoft.com/office/drawing/2014/main" id="{0689E4FA-EC66-DC4E-AA4E-2D90C0832F1E}"/>
                </a:ext>
              </a:extLst>
            </p:cNvPr>
            <p:cNvSpPr/>
            <p:nvPr/>
          </p:nvSpPr>
          <p:spPr>
            <a:xfrm>
              <a:off x="3717690" y="4093291"/>
              <a:ext cx="5987667" cy="267765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2"/>
            <p:cNvSpPr/>
            <p:nvPr/>
          </p:nvSpPr>
          <p:spPr>
            <a:xfrm>
              <a:off x="3870610" y="4203290"/>
              <a:ext cx="5661317" cy="2292935"/>
            </a:xfrm>
            <a:prstGeom prst="rect">
              <a:avLst/>
            </a:prstGeom>
            <a:noFill/>
          </p:spPr>
          <p:txBody>
            <a:bodyPr wrap="square">
              <a:spAutoFit/>
            </a:bodyPr>
            <a:lstStyle/>
            <a:p>
              <a:pPr marL="361950">
                <a:lnSpc>
                  <a:spcPct val="150000"/>
                </a:lnSpc>
                <a:spcAft>
                  <a:spcPts val="600"/>
                </a:spcAft>
              </a:pPr>
              <a:r>
                <a:rPr lang="fr-FR" sz="2800" b="1" i="1" u="sng" dirty="0">
                  <a:latin typeface="Calibri" charset="0"/>
                  <a:ea typeface="Calibri" charset="0"/>
                  <a:cs typeface="Times New Roman" charset="0"/>
                </a:rPr>
                <a:t>Partie 3 :</a:t>
              </a:r>
              <a:r>
                <a:rPr lang="fr-FR" sz="2800" b="1" i="1" dirty="0">
                  <a:latin typeface="Calibri" charset="0"/>
                  <a:ea typeface="Calibri" charset="0"/>
                  <a:cs typeface="Times New Roman" charset="0"/>
                </a:rPr>
                <a:t>    </a:t>
              </a:r>
              <a:r>
                <a:rPr lang="fr-FR" sz="2800" b="1" i="1" dirty="0">
                  <a:latin typeface="Calibri" charset="0"/>
                  <a:cs typeface="Times New Roman" charset="0"/>
                </a:rPr>
                <a:t>L’univers des données </a:t>
              </a:r>
            </a:p>
            <a:p>
              <a:pPr marL="1344613"/>
              <a:endParaRPr lang="fr-FR" dirty="0">
                <a:latin typeface="Calibri" charset="0"/>
                <a:cs typeface="Times New Roman" charset="0"/>
              </a:endParaRPr>
            </a:p>
            <a:p>
              <a:pPr marL="1166813" indent="-285750">
                <a:buFont typeface="Wingdings" pitchFamily="2" charset="2"/>
                <a:buChar char="Ø"/>
              </a:pPr>
              <a:r>
                <a:rPr lang="fr-FR" dirty="0">
                  <a:latin typeface="Calibri" charset="0"/>
                  <a:cs typeface="Times New Roman" charset="0"/>
                </a:rPr>
                <a:t>Contexte du MDM</a:t>
              </a:r>
            </a:p>
            <a:p>
              <a:pPr marL="1166813" indent="-285750">
                <a:buFont typeface="Wingdings" pitchFamily="2" charset="2"/>
                <a:buChar char="Ø"/>
              </a:pPr>
              <a:r>
                <a:rPr lang="fr-FR" dirty="0">
                  <a:latin typeface="Calibri" charset="0"/>
                  <a:cs typeface="Times New Roman" charset="0"/>
                </a:rPr>
                <a:t>Cycle de vie des données</a:t>
              </a:r>
            </a:p>
            <a:p>
              <a:pPr marL="1166813" indent="-285750">
                <a:buFont typeface="Wingdings" pitchFamily="2" charset="2"/>
                <a:buChar char="Ø"/>
              </a:pPr>
              <a:r>
                <a:rPr lang="fr-FR" dirty="0">
                  <a:latin typeface="Calibri" charset="0"/>
                  <a:cs typeface="Times New Roman" charset="0"/>
                </a:rPr>
                <a:t>Supports des données</a:t>
              </a:r>
            </a:p>
            <a:p>
              <a:pPr marL="1344613"/>
              <a:endParaRPr lang="fr-FR" sz="2400" dirty="0">
                <a:latin typeface="Calibri" charset="0"/>
                <a:ea typeface="Calibri" charset="0"/>
                <a:cs typeface="Times New Roman" charset="0"/>
              </a:endParaRPr>
            </a:p>
          </p:txBody>
        </p:sp>
      </p:grpSp>
      <p:sp>
        <p:nvSpPr>
          <p:cNvPr id="4" name="Espace réservé du numéro de diapositive 3"/>
          <p:cNvSpPr>
            <a:spLocks noGrp="1"/>
          </p:cNvSpPr>
          <p:nvPr>
            <p:ph type="sldNum" sz="quarter" idx="12"/>
          </p:nvPr>
        </p:nvSpPr>
        <p:spPr/>
        <p:txBody>
          <a:bodyPr/>
          <a:lstStyle/>
          <a:p>
            <a:r>
              <a:rPr lang="en-US"/>
              <a:t>T</a:t>
            </a:r>
            <a:fld id="{D57F1E4F-1CFF-5643-939E-217C01CDF565}" type="slidenum">
              <a:rPr lang="en-US" smtClean="0"/>
              <a:pPr/>
              <a:t>40</a:t>
            </a:fld>
            <a:endParaRPr lang="en-US" dirty="0"/>
          </a:p>
        </p:txBody>
      </p:sp>
      <p:sp>
        <p:nvSpPr>
          <p:cNvPr id="5" name="Espace réservé du pied de page 4"/>
          <p:cNvSpPr>
            <a:spLocks noGrp="1"/>
          </p:cNvSpPr>
          <p:nvPr>
            <p:ph type="ftr" sz="quarter" idx="11"/>
          </p:nvPr>
        </p:nvSpPr>
        <p:spPr/>
        <p:txBody>
          <a:bodyPr/>
          <a:lstStyle/>
          <a:p>
            <a:r>
              <a:rPr lang="en-US"/>
              <a:t>Data  Governance</a:t>
            </a:r>
            <a:endParaRPr lang="en-US" dirty="0"/>
          </a:p>
        </p:txBody>
      </p:sp>
      <p:pic>
        <p:nvPicPr>
          <p:cNvPr id="10" name="Image 9">
            <a:extLst>
              <a:ext uri="{FF2B5EF4-FFF2-40B4-BE49-F238E27FC236}">
                <a16:creationId xmlns:a16="http://schemas.microsoft.com/office/drawing/2014/main" id="{051AEB82-7532-3F83-F303-746D84FD9FAB}"/>
              </a:ext>
            </a:extLst>
          </p:cNvPr>
          <p:cNvPicPr>
            <a:picLocks noChangeAspect="1"/>
          </p:cNvPicPr>
          <p:nvPr/>
        </p:nvPicPr>
        <p:blipFill>
          <a:blip r:embed="rId2"/>
          <a:stretch>
            <a:fillRect/>
          </a:stretch>
        </p:blipFill>
        <p:spPr>
          <a:xfrm>
            <a:off x="4166016" y="0"/>
            <a:ext cx="4881245" cy="3686810"/>
          </a:xfrm>
          <a:prstGeom prst="rect">
            <a:avLst/>
          </a:prstGeom>
        </p:spPr>
      </p:pic>
    </p:spTree>
    <p:extLst>
      <p:ext uri="{BB962C8B-B14F-4D97-AF65-F5344CB8AC3E}">
        <p14:creationId xmlns:p14="http://schemas.microsoft.com/office/powerpoint/2010/main" val="33894393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86A9C8B2-0024-9D8D-3F30-DDB4095DECA3}"/>
              </a:ext>
            </a:extLst>
          </p:cNvPr>
          <p:cNvSpPr>
            <a:spLocks noGrp="1"/>
          </p:cNvSpPr>
          <p:nvPr>
            <p:ph type="ftr" sz="quarter" idx="11"/>
          </p:nvPr>
        </p:nvSpPr>
        <p:spPr/>
        <p:txBody>
          <a:bodyPr/>
          <a:lstStyle/>
          <a:p>
            <a:r>
              <a:rPr lang="en-US"/>
              <a:t>Gestion des données massives</a:t>
            </a:r>
            <a:endParaRPr lang="en-US" dirty="0"/>
          </a:p>
        </p:txBody>
      </p:sp>
      <p:sp>
        <p:nvSpPr>
          <p:cNvPr id="3" name="Espace réservé du numéro de diapositive 2">
            <a:extLst>
              <a:ext uri="{FF2B5EF4-FFF2-40B4-BE49-F238E27FC236}">
                <a16:creationId xmlns:a16="http://schemas.microsoft.com/office/drawing/2014/main" id="{279AE9E1-C86F-8BAD-88F1-92C0BF1C0206}"/>
              </a:ext>
            </a:extLst>
          </p:cNvPr>
          <p:cNvSpPr>
            <a:spLocks noGrp="1"/>
          </p:cNvSpPr>
          <p:nvPr>
            <p:ph type="sldNum" sz="quarter" idx="12"/>
          </p:nvPr>
        </p:nvSpPr>
        <p:spPr/>
        <p:txBody>
          <a:bodyPr/>
          <a:lstStyle/>
          <a:p>
            <a:r>
              <a:rPr lang="en-US"/>
              <a:t>T- </a:t>
            </a:r>
            <a:fld id="{D57F1E4F-1CFF-5643-939E-217C01CDF565}" type="slidenum">
              <a:rPr lang="en-US" smtClean="0"/>
              <a:pPr/>
              <a:t>41</a:t>
            </a:fld>
            <a:endParaRPr lang="en-US"/>
          </a:p>
        </p:txBody>
      </p:sp>
      <p:sp>
        <p:nvSpPr>
          <p:cNvPr id="7" name="Rectangle 4">
            <a:extLst>
              <a:ext uri="{FF2B5EF4-FFF2-40B4-BE49-F238E27FC236}">
                <a16:creationId xmlns:a16="http://schemas.microsoft.com/office/drawing/2014/main" id="{AD36F1DE-35A1-6FA9-4D12-C5041E6293D9}"/>
              </a:ext>
            </a:extLst>
          </p:cNvPr>
          <p:cNvSpPr>
            <a:spLocks noChangeArrowheads="1"/>
          </p:cNvSpPr>
          <p:nvPr/>
        </p:nvSpPr>
        <p:spPr bwMode="auto">
          <a:xfrm>
            <a:off x="1922622" y="1445964"/>
            <a:ext cx="161666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1027" name="Image 1" descr="The road from data to wisdom. Everyone starts out as a scientist… | by Matt  Triano | Medium">
            <a:extLst>
              <a:ext uri="{FF2B5EF4-FFF2-40B4-BE49-F238E27FC236}">
                <a16:creationId xmlns:a16="http://schemas.microsoft.com/office/drawing/2014/main" id="{1B7DA3AC-2AA4-819E-AAB4-6BCBB7F6DB8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11709" y="2536290"/>
            <a:ext cx="5430187" cy="341102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D7B35CF6-9201-C090-22AA-79A326FB38CA}"/>
              </a:ext>
            </a:extLst>
          </p:cNvPr>
          <p:cNvPicPr>
            <a:picLocks noChangeAspect="1"/>
          </p:cNvPicPr>
          <p:nvPr/>
        </p:nvPicPr>
        <p:blipFill>
          <a:blip r:embed="rId4"/>
          <a:stretch>
            <a:fillRect/>
          </a:stretch>
        </p:blipFill>
        <p:spPr>
          <a:xfrm>
            <a:off x="6441896" y="2844515"/>
            <a:ext cx="5699014" cy="2566485"/>
          </a:xfrm>
          <a:prstGeom prst="rect">
            <a:avLst/>
          </a:prstGeom>
        </p:spPr>
      </p:pic>
      <p:grpSp>
        <p:nvGrpSpPr>
          <p:cNvPr id="9" name="Groupe 8">
            <a:extLst>
              <a:ext uri="{FF2B5EF4-FFF2-40B4-BE49-F238E27FC236}">
                <a16:creationId xmlns:a16="http://schemas.microsoft.com/office/drawing/2014/main" id="{89902D2E-8C00-F337-4EC2-926655A62CDF}"/>
              </a:ext>
            </a:extLst>
          </p:cNvPr>
          <p:cNvGrpSpPr/>
          <p:nvPr/>
        </p:nvGrpSpPr>
        <p:grpSpPr>
          <a:xfrm>
            <a:off x="1379846" y="107495"/>
            <a:ext cx="10314711" cy="447767"/>
            <a:chOff x="1379846" y="107495"/>
            <a:chExt cx="10314711" cy="447767"/>
          </a:xfrm>
        </p:grpSpPr>
        <p:sp>
          <p:nvSpPr>
            <p:cNvPr id="6" name="Sous-titre 1">
              <a:extLst>
                <a:ext uri="{FF2B5EF4-FFF2-40B4-BE49-F238E27FC236}">
                  <a16:creationId xmlns:a16="http://schemas.microsoft.com/office/drawing/2014/main" id="{BAB77969-6555-0C03-0104-D057D02E6238}"/>
                </a:ext>
              </a:extLst>
            </p:cNvPr>
            <p:cNvSpPr txBox="1">
              <a:spLocks/>
            </p:cNvSpPr>
            <p:nvPr/>
          </p:nvSpPr>
          <p:spPr>
            <a:xfrm>
              <a:off x="2246838" y="107495"/>
              <a:ext cx="9447719" cy="41728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2400" b="1" i="1" dirty="0">
                  <a:solidFill>
                    <a:srgbClr val="0432FF"/>
                  </a:solidFill>
                </a:rPr>
                <a:t>L’univers des données : ou le Modern Data Management</a:t>
              </a:r>
            </a:p>
          </p:txBody>
        </p:sp>
        <p:pic>
          <p:nvPicPr>
            <p:cNvPr id="8" name="Image 7">
              <a:extLst>
                <a:ext uri="{FF2B5EF4-FFF2-40B4-BE49-F238E27FC236}">
                  <a16:creationId xmlns:a16="http://schemas.microsoft.com/office/drawing/2014/main" id="{32867757-5248-47ED-6F45-E8E750142A6E}"/>
                </a:ext>
              </a:extLst>
            </p:cNvPr>
            <p:cNvPicPr>
              <a:picLocks noChangeAspect="1"/>
            </p:cNvPicPr>
            <p:nvPr/>
          </p:nvPicPr>
          <p:blipFill>
            <a:blip r:embed="rId5"/>
            <a:stretch>
              <a:fillRect/>
            </a:stretch>
          </p:blipFill>
          <p:spPr>
            <a:xfrm>
              <a:off x="1379846" y="211659"/>
              <a:ext cx="908834" cy="343603"/>
            </a:xfrm>
            <a:prstGeom prst="rect">
              <a:avLst/>
            </a:prstGeom>
          </p:spPr>
        </p:pic>
      </p:grpSp>
      <p:grpSp>
        <p:nvGrpSpPr>
          <p:cNvPr id="11" name="Groupe 10">
            <a:extLst>
              <a:ext uri="{FF2B5EF4-FFF2-40B4-BE49-F238E27FC236}">
                <a16:creationId xmlns:a16="http://schemas.microsoft.com/office/drawing/2014/main" id="{17006969-FE89-E064-834E-6E59843374D2}"/>
              </a:ext>
            </a:extLst>
          </p:cNvPr>
          <p:cNvGrpSpPr/>
          <p:nvPr/>
        </p:nvGrpSpPr>
        <p:grpSpPr>
          <a:xfrm>
            <a:off x="1724272" y="891742"/>
            <a:ext cx="5246425" cy="400110"/>
            <a:chOff x="1195471" y="943087"/>
            <a:chExt cx="5246425" cy="400110"/>
          </a:xfrm>
        </p:grpSpPr>
        <p:sp>
          <p:nvSpPr>
            <p:cNvPr id="5" name="ZoneTexte 4">
              <a:extLst>
                <a:ext uri="{FF2B5EF4-FFF2-40B4-BE49-F238E27FC236}">
                  <a16:creationId xmlns:a16="http://schemas.microsoft.com/office/drawing/2014/main" id="{E8F20BE7-E1CB-14D7-8C18-B3C95201366B}"/>
                </a:ext>
              </a:extLst>
            </p:cNvPr>
            <p:cNvSpPr txBox="1"/>
            <p:nvPr/>
          </p:nvSpPr>
          <p:spPr>
            <a:xfrm>
              <a:off x="1777131" y="943087"/>
              <a:ext cx="4664765" cy="400110"/>
            </a:xfrm>
            <a:prstGeom prst="rect">
              <a:avLst/>
            </a:prstGeom>
            <a:noFill/>
          </p:spPr>
          <p:txBody>
            <a:bodyPr wrap="square" rtlCol="0">
              <a:spAutoFit/>
            </a:bodyPr>
            <a:lstStyle/>
            <a:p>
              <a:r>
                <a:rPr lang="fr-FR" sz="2000" b="1" dirty="0"/>
                <a:t>Contexte et motivation</a:t>
              </a:r>
            </a:p>
          </p:txBody>
        </p:sp>
        <p:pic>
          <p:nvPicPr>
            <p:cNvPr id="10" name="Image 9">
              <a:extLst>
                <a:ext uri="{FF2B5EF4-FFF2-40B4-BE49-F238E27FC236}">
                  <a16:creationId xmlns:a16="http://schemas.microsoft.com/office/drawing/2014/main" id="{9363D9A8-B342-3D05-9CD8-D19389DF7D49}"/>
                </a:ext>
              </a:extLst>
            </p:cNvPr>
            <p:cNvPicPr>
              <a:picLocks noChangeAspect="1"/>
            </p:cNvPicPr>
            <p:nvPr/>
          </p:nvPicPr>
          <p:blipFill>
            <a:blip r:embed="rId6"/>
            <a:stretch>
              <a:fillRect/>
            </a:stretch>
          </p:blipFill>
          <p:spPr>
            <a:xfrm>
              <a:off x="1195471" y="1027610"/>
              <a:ext cx="581660" cy="259080"/>
            </a:xfrm>
            <a:prstGeom prst="rect">
              <a:avLst/>
            </a:prstGeom>
          </p:spPr>
        </p:pic>
      </p:grpSp>
      <p:grpSp>
        <p:nvGrpSpPr>
          <p:cNvPr id="13" name="Groupe 12">
            <a:extLst>
              <a:ext uri="{FF2B5EF4-FFF2-40B4-BE49-F238E27FC236}">
                <a16:creationId xmlns:a16="http://schemas.microsoft.com/office/drawing/2014/main" id="{866D417A-73A2-B5B7-A319-833D1A5ED65C}"/>
              </a:ext>
            </a:extLst>
          </p:cNvPr>
          <p:cNvGrpSpPr/>
          <p:nvPr/>
        </p:nvGrpSpPr>
        <p:grpSpPr>
          <a:xfrm>
            <a:off x="2054312" y="1512703"/>
            <a:ext cx="3344979" cy="461665"/>
            <a:chOff x="2530969" y="1594889"/>
            <a:chExt cx="3344979" cy="461665"/>
          </a:xfrm>
        </p:grpSpPr>
        <p:sp>
          <p:nvSpPr>
            <p:cNvPr id="14" name="ZoneTexte 13">
              <a:extLst>
                <a:ext uri="{FF2B5EF4-FFF2-40B4-BE49-F238E27FC236}">
                  <a16:creationId xmlns:a16="http://schemas.microsoft.com/office/drawing/2014/main" id="{8FD8EF25-6FB2-149F-E953-9B7F5BECCCFC}"/>
                </a:ext>
              </a:extLst>
            </p:cNvPr>
            <p:cNvSpPr txBox="1"/>
            <p:nvPr/>
          </p:nvSpPr>
          <p:spPr>
            <a:xfrm>
              <a:off x="3204704" y="1594889"/>
              <a:ext cx="2671244" cy="461665"/>
            </a:xfrm>
            <a:prstGeom prst="rect">
              <a:avLst/>
            </a:prstGeom>
            <a:noFill/>
          </p:spPr>
          <p:txBody>
            <a:bodyPr wrap="none" rtlCol="0">
              <a:spAutoFit/>
            </a:bodyPr>
            <a:lstStyle/>
            <a:p>
              <a:r>
                <a:rPr lang="fr-FR" sz="2400" b="1" dirty="0">
                  <a:latin typeface="Calibri" panose="020F0502020204030204" pitchFamily="34" charset="0"/>
                  <a:cs typeface="Calibri" panose="020F0502020204030204" pitchFamily="34" charset="0"/>
                </a:rPr>
                <a:t>Pyramide de Russel</a:t>
              </a:r>
            </a:p>
          </p:txBody>
        </p:sp>
        <p:pic>
          <p:nvPicPr>
            <p:cNvPr id="12" name="Image 11">
              <a:extLst>
                <a:ext uri="{FF2B5EF4-FFF2-40B4-BE49-F238E27FC236}">
                  <a16:creationId xmlns:a16="http://schemas.microsoft.com/office/drawing/2014/main" id="{92735C68-D3C7-FC87-9404-0D49529009AD}"/>
                </a:ext>
              </a:extLst>
            </p:cNvPr>
            <p:cNvPicPr>
              <a:picLocks noChangeAspect="1"/>
            </p:cNvPicPr>
            <p:nvPr/>
          </p:nvPicPr>
          <p:blipFill>
            <a:blip r:embed="rId7"/>
            <a:stretch>
              <a:fillRect/>
            </a:stretch>
          </p:blipFill>
          <p:spPr>
            <a:xfrm>
              <a:off x="2530969" y="1664240"/>
              <a:ext cx="673735" cy="330835"/>
            </a:xfrm>
            <a:prstGeom prst="rect">
              <a:avLst/>
            </a:prstGeom>
          </p:spPr>
        </p:pic>
      </p:grpSp>
    </p:spTree>
    <p:extLst>
      <p:ext uri="{BB962C8B-B14F-4D97-AF65-F5344CB8AC3E}">
        <p14:creationId xmlns:p14="http://schemas.microsoft.com/office/powerpoint/2010/main" val="27990319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linds(horizontal)">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5D6B578-9AEA-9A62-A3AE-05CE66102C62}"/>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36304856-7B3F-22CF-1431-9CF8FFA59597}"/>
              </a:ext>
            </a:extLst>
          </p:cNvPr>
          <p:cNvSpPr>
            <a:spLocks noGrp="1"/>
          </p:cNvSpPr>
          <p:nvPr>
            <p:ph type="sldNum" sz="quarter" idx="12"/>
          </p:nvPr>
        </p:nvSpPr>
        <p:spPr/>
        <p:txBody>
          <a:bodyPr/>
          <a:lstStyle/>
          <a:p>
            <a:r>
              <a:rPr lang="en-US"/>
              <a:t>T </a:t>
            </a:r>
            <a:fld id="{D57F1E4F-1CFF-5643-939E-217C01CDF565}" type="slidenum">
              <a:rPr lang="en-US" smtClean="0"/>
              <a:pPr/>
              <a:t>42</a:t>
            </a:fld>
            <a:endParaRPr lang="en-US" dirty="0"/>
          </a:p>
        </p:txBody>
      </p:sp>
      <p:sp>
        <p:nvSpPr>
          <p:cNvPr id="5" name="ZoneTexte 4">
            <a:extLst>
              <a:ext uri="{FF2B5EF4-FFF2-40B4-BE49-F238E27FC236}">
                <a16:creationId xmlns:a16="http://schemas.microsoft.com/office/drawing/2014/main" id="{847D87CA-2099-60D4-531D-0E50CAB7768F}"/>
              </a:ext>
            </a:extLst>
          </p:cNvPr>
          <p:cNvSpPr txBox="1"/>
          <p:nvPr/>
        </p:nvSpPr>
        <p:spPr>
          <a:xfrm>
            <a:off x="1815387" y="1885621"/>
            <a:ext cx="10224213" cy="4139595"/>
          </a:xfrm>
          <a:prstGeom prst="rect">
            <a:avLst/>
          </a:prstGeom>
          <a:noFill/>
        </p:spPr>
        <p:txBody>
          <a:bodyPr wrap="square">
            <a:spAutoFit/>
          </a:bodyPr>
          <a:lstStyle/>
          <a:p>
            <a:pPr marL="533400" indent="-533400">
              <a:buClr>
                <a:srgbClr val="FF0000"/>
              </a:buClr>
              <a:buSzPct val="160000"/>
              <a:buFont typeface="Wingdings" pitchFamily="2" charset="2"/>
              <a:buChar char="q"/>
            </a:pPr>
            <a:r>
              <a:rPr lang="fr-FR" sz="2000" b="1" dirty="0">
                <a:latin typeface="Calibri" panose="020F0502020204030204" pitchFamily="34" charset="0"/>
                <a:cs typeface="Calibri" panose="020F0502020204030204" pitchFamily="34" charset="0"/>
              </a:rPr>
              <a:t> </a:t>
            </a:r>
            <a:r>
              <a:rPr lang="fr-FR" sz="2400" b="1" dirty="0">
                <a:latin typeface="Calibri" panose="020F0502020204030204" pitchFamily="34" charset="0"/>
                <a:cs typeface="Calibri" panose="020F0502020204030204" pitchFamily="34" charset="0"/>
              </a:rPr>
              <a:t>Gestion des données de référence </a:t>
            </a:r>
            <a:r>
              <a:rPr lang="fr-FR" sz="2000" dirty="0">
                <a:latin typeface="Calibri" panose="020F0502020204030204" pitchFamily="34" charset="0"/>
                <a:cs typeface="Calibri" panose="020F0502020204030204" pitchFamily="34" charset="0"/>
              </a:rPr>
              <a:t>– Les pratiques de gestion des données de référence (</a:t>
            </a:r>
            <a:r>
              <a:rPr lang="fr-FR" sz="2000" b="1" i="1"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Master Data Management/MDM</a:t>
            </a:r>
            <a:r>
              <a:rPr lang="fr-FR" sz="2000" dirty="0">
                <a:latin typeface="Calibri" panose="020F0502020204030204" pitchFamily="34" charset="0"/>
                <a:cs typeface="Calibri" panose="020F0502020204030204" pitchFamily="34" charset="0"/>
              </a:rPr>
              <a:t>) permettent de s’assurer que l’entreprise travaille toujours avec une version unique, actualisée et fiable des données, ce qui lui permet de prendre des décisions plus avisées. </a:t>
            </a:r>
          </a:p>
          <a:p>
            <a:pPr marL="533400" indent="-533400">
              <a:buClr>
                <a:srgbClr val="FF0000"/>
              </a:buClr>
              <a:buSzPct val="160000"/>
              <a:buFont typeface="Wingdings" pitchFamily="2" charset="2"/>
              <a:buChar char="q"/>
            </a:pPr>
            <a:endParaRPr lang="fr-FR" sz="2000" dirty="0">
              <a:latin typeface="Calibri" panose="020F0502020204030204" pitchFamily="34" charset="0"/>
              <a:cs typeface="Calibri" panose="020F0502020204030204" pitchFamily="34" charset="0"/>
            </a:endParaRPr>
          </a:p>
          <a:p>
            <a:pPr marL="533400" indent="-533400">
              <a:spcAft>
                <a:spcPts val="600"/>
              </a:spcAft>
              <a:buClr>
                <a:srgbClr val="FF0000"/>
              </a:buClr>
              <a:buSzPct val="160000"/>
              <a:buFont typeface="Wingdings" pitchFamily="2" charset="2"/>
              <a:buChar char="q"/>
            </a:pPr>
            <a:r>
              <a:rPr lang="fr-FR" sz="2000" dirty="0">
                <a:latin typeface="Calibri" panose="020F0502020204030204" pitchFamily="34" charset="0"/>
                <a:cs typeface="Calibri" panose="020F0502020204030204" pitchFamily="34" charset="0"/>
              </a:rPr>
              <a:t>Les opérations de gestion des données :</a:t>
            </a:r>
          </a:p>
          <a:p>
            <a:pPr>
              <a:spcAft>
                <a:spcPts val="600"/>
              </a:spcAft>
              <a:buClr>
                <a:srgbClr val="FF0000"/>
              </a:buClr>
              <a:buSzPct val="160000"/>
            </a:pPr>
            <a:endParaRPr lang="fr-FR" sz="800" dirty="0">
              <a:latin typeface="Calibri" panose="020F0502020204030204" pitchFamily="34" charset="0"/>
              <a:cs typeface="Calibri" panose="020F0502020204030204" pitchFamily="34" charset="0"/>
            </a:endParaRPr>
          </a:p>
          <a:p>
            <a:pPr marL="1257300" lvl="2" indent="-342900">
              <a:spcAft>
                <a:spcPts val="600"/>
              </a:spcAft>
              <a:buClr>
                <a:srgbClr val="FF0000"/>
              </a:buClr>
              <a:buSzPct val="160000"/>
              <a:buFont typeface="Wingdings" pitchFamily="2" charset="2"/>
              <a:buChar char="§"/>
            </a:pPr>
            <a:r>
              <a:rPr lang="fr-FR" sz="2000" dirty="0">
                <a:latin typeface="Calibri" panose="020F0502020204030204" pitchFamily="34" charset="0"/>
                <a:cs typeface="Calibri" panose="020F0502020204030204" pitchFamily="34" charset="0"/>
              </a:rPr>
              <a:t>Importation de différentes sources, </a:t>
            </a:r>
          </a:p>
          <a:p>
            <a:pPr marL="1257300" lvl="2" indent="-342900">
              <a:spcAft>
                <a:spcPts val="600"/>
              </a:spcAft>
              <a:buClr>
                <a:srgbClr val="FF0000"/>
              </a:buClr>
              <a:buSzPct val="160000"/>
              <a:buFont typeface="Wingdings" pitchFamily="2" charset="2"/>
              <a:buChar char="§"/>
            </a:pPr>
            <a:r>
              <a:rPr lang="fr-FR" sz="2000" dirty="0">
                <a:latin typeface="Calibri" panose="020F0502020204030204" pitchFamily="34" charset="0"/>
                <a:cs typeface="Calibri" panose="020F0502020204030204" pitchFamily="34" charset="0"/>
              </a:rPr>
              <a:t>présentation sous forme cohérente et fiable, </a:t>
            </a:r>
          </a:p>
          <a:p>
            <a:pPr marL="1257300" lvl="2" indent="-342900">
              <a:spcAft>
                <a:spcPts val="600"/>
              </a:spcAft>
              <a:buClr>
                <a:srgbClr val="FF0000"/>
              </a:buClr>
              <a:buSzPct val="160000"/>
              <a:buFont typeface="Wingdings" pitchFamily="2" charset="2"/>
              <a:buChar char="§"/>
            </a:pPr>
            <a:r>
              <a:rPr lang="fr-FR" sz="2000" dirty="0">
                <a:latin typeface="Calibri" panose="020F0502020204030204" pitchFamily="34" charset="0"/>
                <a:cs typeface="Calibri" panose="020F0502020204030204" pitchFamily="34" charset="0"/>
              </a:rPr>
              <a:t>propagation dans différents systèmes </a:t>
            </a:r>
          </a:p>
          <a:p>
            <a:pPr lvl="1">
              <a:spcAft>
                <a:spcPts val="600"/>
              </a:spcAft>
              <a:buClr>
                <a:srgbClr val="FF0000"/>
              </a:buClr>
              <a:buSzPct val="160000"/>
            </a:pPr>
            <a:endParaRPr lang="fr-FR" sz="2000" dirty="0">
              <a:latin typeface="Calibri" panose="020F0502020204030204" pitchFamily="34" charset="0"/>
              <a:cs typeface="Calibri" panose="020F0502020204030204" pitchFamily="34" charset="0"/>
            </a:endParaRPr>
          </a:p>
          <a:p>
            <a:pPr marL="541338" lvl="1" indent="-492125">
              <a:spcAft>
                <a:spcPts val="600"/>
              </a:spcAft>
              <a:buClr>
                <a:srgbClr val="FF0000"/>
              </a:buClr>
              <a:buSzPct val="160000"/>
              <a:buFont typeface="Wingdings" pitchFamily="2" charset="2"/>
              <a:buChar char="q"/>
            </a:pPr>
            <a:r>
              <a:rPr lang="fr-FR" sz="2000" dirty="0">
                <a:latin typeface="Calibri" panose="020F0502020204030204" pitchFamily="34" charset="0"/>
                <a:cs typeface="Calibri" panose="020F0502020204030204" pitchFamily="34" charset="0"/>
              </a:rPr>
              <a:t> Ils exigent des outils adaptés.</a:t>
            </a:r>
          </a:p>
        </p:txBody>
      </p:sp>
      <p:grpSp>
        <p:nvGrpSpPr>
          <p:cNvPr id="6" name="Groupe 5">
            <a:extLst>
              <a:ext uri="{FF2B5EF4-FFF2-40B4-BE49-F238E27FC236}">
                <a16:creationId xmlns:a16="http://schemas.microsoft.com/office/drawing/2014/main" id="{AEEC098C-9217-4508-664F-455F768542DD}"/>
              </a:ext>
            </a:extLst>
          </p:cNvPr>
          <p:cNvGrpSpPr/>
          <p:nvPr/>
        </p:nvGrpSpPr>
        <p:grpSpPr>
          <a:xfrm>
            <a:off x="1379846" y="107495"/>
            <a:ext cx="10314711" cy="447767"/>
            <a:chOff x="1379846" y="107495"/>
            <a:chExt cx="10314711" cy="447767"/>
          </a:xfrm>
        </p:grpSpPr>
        <p:sp>
          <p:nvSpPr>
            <p:cNvPr id="7" name="Sous-titre 1">
              <a:extLst>
                <a:ext uri="{FF2B5EF4-FFF2-40B4-BE49-F238E27FC236}">
                  <a16:creationId xmlns:a16="http://schemas.microsoft.com/office/drawing/2014/main" id="{3FB885AB-DBD9-3263-ED62-003C6A7137F1}"/>
                </a:ext>
              </a:extLst>
            </p:cNvPr>
            <p:cNvSpPr txBox="1">
              <a:spLocks/>
            </p:cNvSpPr>
            <p:nvPr/>
          </p:nvSpPr>
          <p:spPr>
            <a:xfrm>
              <a:off x="2246838" y="107495"/>
              <a:ext cx="9447719" cy="41728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2400" b="1" i="1" dirty="0">
                  <a:solidFill>
                    <a:srgbClr val="0432FF"/>
                  </a:solidFill>
                </a:rPr>
                <a:t>L’univers des données : ou le Modern Data Management</a:t>
              </a:r>
            </a:p>
          </p:txBody>
        </p:sp>
        <p:pic>
          <p:nvPicPr>
            <p:cNvPr id="8" name="Image 7">
              <a:extLst>
                <a:ext uri="{FF2B5EF4-FFF2-40B4-BE49-F238E27FC236}">
                  <a16:creationId xmlns:a16="http://schemas.microsoft.com/office/drawing/2014/main" id="{CCC05FA3-E245-AE6B-BF2C-F22D90086FFC}"/>
                </a:ext>
              </a:extLst>
            </p:cNvPr>
            <p:cNvPicPr>
              <a:picLocks noChangeAspect="1"/>
            </p:cNvPicPr>
            <p:nvPr/>
          </p:nvPicPr>
          <p:blipFill>
            <a:blip r:embed="rId3"/>
            <a:stretch>
              <a:fillRect/>
            </a:stretch>
          </p:blipFill>
          <p:spPr>
            <a:xfrm>
              <a:off x="1379846" y="211659"/>
              <a:ext cx="908834" cy="343603"/>
            </a:xfrm>
            <a:prstGeom prst="rect">
              <a:avLst/>
            </a:prstGeom>
          </p:spPr>
        </p:pic>
      </p:grpSp>
      <p:grpSp>
        <p:nvGrpSpPr>
          <p:cNvPr id="9" name="Groupe 8">
            <a:extLst>
              <a:ext uri="{FF2B5EF4-FFF2-40B4-BE49-F238E27FC236}">
                <a16:creationId xmlns:a16="http://schemas.microsoft.com/office/drawing/2014/main" id="{2456D7A5-2948-0447-A7D1-C3BF2F8DE793}"/>
              </a:ext>
            </a:extLst>
          </p:cNvPr>
          <p:cNvGrpSpPr/>
          <p:nvPr/>
        </p:nvGrpSpPr>
        <p:grpSpPr>
          <a:xfrm>
            <a:off x="1724272" y="891742"/>
            <a:ext cx="5246425" cy="400110"/>
            <a:chOff x="1195471" y="943087"/>
            <a:chExt cx="5246425" cy="400110"/>
          </a:xfrm>
        </p:grpSpPr>
        <p:sp>
          <p:nvSpPr>
            <p:cNvPr id="10" name="ZoneTexte 9">
              <a:extLst>
                <a:ext uri="{FF2B5EF4-FFF2-40B4-BE49-F238E27FC236}">
                  <a16:creationId xmlns:a16="http://schemas.microsoft.com/office/drawing/2014/main" id="{4AF8EC1B-29D0-3E05-60DB-6DF9DEC9EC28}"/>
                </a:ext>
              </a:extLst>
            </p:cNvPr>
            <p:cNvSpPr txBox="1"/>
            <p:nvPr/>
          </p:nvSpPr>
          <p:spPr>
            <a:xfrm>
              <a:off x="1777131" y="943087"/>
              <a:ext cx="4664765" cy="400110"/>
            </a:xfrm>
            <a:prstGeom prst="rect">
              <a:avLst/>
            </a:prstGeom>
            <a:noFill/>
          </p:spPr>
          <p:txBody>
            <a:bodyPr wrap="square" rtlCol="0">
              <a:spAutoFit/>
            </a:bodyPr>
            <a:lstStyle/>
            <a:p>
              <a:r>
                <a:rPr lang="fr-FR" sz="2000" b="1" dirty="0"/>
                <a:t>Contexte et motivation</a:t>
              </a:r>
            </a:p>
          </p:txBody>
        </p:sp>
        <p:pic>
          <p:nvPicPr>
            <p:cNvPr id="11" name="Image 10">
              <a:extLst>
                <a:ext uri="{FF2B5EF4-FFF2-40B4-BE49-F238E27FC236}">
                  <a16:creationId xmlns:a16="http://schemas.microsoft.com/office/drawing/2014/main" id="{4BF21371-A3AB-B2D5-0ADC-D40CE111BA93}"/>
                </a:ext>
              </a:extLst>
            </p:cNvPr>
            <p:cNvPicPr>
              <a:picLocks noChangeAspect="1"/>
            </p:cNvPicPr>
            <p:nvPr/>
          </p:nvPicPr>
          <p:blipFill>
            <a:blip r:embed="rId4"/>
            <a:stretch>
              <a:fillRect/>
            </a:stretch>
          </p:blipFill>
          <p:spPr>
            <a:xfrm>
              <a:off x="1195471" y="1027610"/>
              <a:ext cx="581660" cy="259080"/>
            </a:xfrm>
            <a:prstGeom prst="rect">
              <a:avLst/>
            </a:prstGeom>
          </p:spPr>
        </p:pic>
      </p:grpSp>
    </p:spTree>
    <p:extLst>
      <p:ext uri="{BB962C8B-B14F-4D97-AF65-F5344CB8AC3E}">
        <p14:creationId xmlns:p14="http://schemas.microsoft.com/office/powerpoint/2010/main" val="16652337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blinds(horizontal)">
                                      <p:cBhvr>
                                        <p:cTn id="15" dur="500"/>
                                        <p:tgtEl>
                                          <p:spTgt spid="5">
                                            <p:txEl>
                                              <p:pRg st="4" end="4"/>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blinds(horizontal)">
                                      <p:cBhvr>
                                        <p:cTn id="18" dur="500"/>
                                        <p:tgtEl>
                                          <p:spTgt spid="5">
                                            <p:txEl>
                                              <p:pRg st="5" end="5"/>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blinds(horizontal)">
                                      <p:cBhvr>
                                        <p:cTn id="21" dur="500"/>
                                        <p:tgtEl>
                                          <p:spTgt spid="5">
                                            <p:txEl>
                                              <p:pRg st="6" end="6"/>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blinds(horizontal)">
                                      <p:cBhvr>
                                        <p:cTn id="2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5D6B578-9AEA-9A62-A3AE-05CE66102C62}"/>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36304856-7B3F-22CF-1431-9CF8FFA59597}"/>
              </a:ext>
            </a:extLst>
          </p:cNvPr>
          <p:cNvSpPr>
            <a:spLocks noGrp="1"/>
          </p:cNvSpPr>
          <p:nvPr>
            <p:ph type="sldNum" sz="quarter" idx="12"/>
          </p:nvPr>
        </p:nvSpPr>
        <p:spPr/>
        <p:txBody>
          <a:bodyPr/>
          <a:lstStyle/>
          <a:p>
            <a:r>
              <a:rPr lang="en-US"/>
              <a:t>T </a:t>
            </a:r>
            <a:fld id="{D57F1E4F-1CFF-5643-939E-217C01CDF565}" type="slidenum">
              <a:rPr lang="en-US" smtClean="0"/>
              <a:pPr/>
              <a:t>43</a:t>
            </a:fld>
            <a:endParaRPr lang="en-US" dirty="0"/>
          </a:p>
        </p:txBody>
      </p:sp>
      <p:sp>
        <p:nvSpPr>
          <p:cNvPr id="5" name="ZoneTexte 4">
            <a:extLst>
              <a:ext uri="{FF2B5EF4-FFF2-40B4-BE49-F238E27FC236}">
                <a16:creationId xmlns:a16="http://schemas.microsoft.com/office/drawing/2014/main" id="{847D87CA-2099-60D4-531D-0E50CAB7768F}"/>
              </a:ext>
            </a:extLst>
          </p:cNvPr>
          <p:cNvSpPr txBox="1"/>
          <p:nvPr/>
        </p:nvSpPr>
        <p:spPr>
          <a:xfrm>
            <a:off x="2246838" y="2457121"/>
            <a:ext cx="10315328" cy="4078039"/>
          </a:xfrm>
          <a:prstGeom prst="rect">
            <a:avLst/>
          </a:prstGeom>
          <a:noFill/>
        </p:spPr>
        <p:txBody>
          <a:bodyPr wrap="square">
            <a:spAutoFit/>
          </a:bodyPr>
          <a:lstStyle/>
          <a:p>
            <a:pPr marL="533400" indent="-533400">
              <a:buClr>
                <a:srgbClr val="FF0000"/>
              </a:buClr>
              <a:buSzPct val="160000"/>
              <a:buFont typeface="Wingdings" pitchFamily="2" charset="2"/>
              <a:buChar char="q"/>
            </a:pPr>
            <a:endParaRPr lang="fr-FR" sz="2000" dirty="0">
              <a:latin typeface="Calibri" panose="020F0502020204030204" pitchFamily="34" charset="0"/>
              <a:cs typeface="Calibri" panose="020F0502020204030204" pitchFamily="34" charset="0"/>
            </a:endParaRPr>
          </a:p>
          <a:p>
            <a:pPr marL="533400" indent="-533400">
              <a:spcAft>
                <a:spcPts val="600"/>
              </a:spcAft>
              <a:buClr>
                <a:srgbClr val="FF0000"/>
              </a:buClr>
              <a:buSzPct val="160000"/>
              <a:buFont typeface="Wingdings" pitchFamily="2" charset="2"/>
              <a:buChar char="q"/>
            </a:pPr>
            <a:r>
              <a:rPr lang="fr-FR" sz="2000" dirty="0">
                <a:latin typeface="Calibri" panose="020F0502020204030204" pitchFamily="34" charset="0"/>
                <a:cs typeface="Calibri" panose="020F0502020204030204" pitchFamily="34" charset="0"/>
              </a:rPr>
              <a:t>Elaboration d’un  plan : </a:t>
            </a:r>
            <a:r>
              <a:rPr lang="fr-FR" sz="1800" dirty="0">
                <a:effectLst/>
                <a:latin typeface="Calibri" panose="020F0502020204030204" pitchFamily="34" charset="0"/>
                <a:ea typeface="Times New Roman" panose="02020603050405020304" pitchFamily="18" charset="0"/>
                <a:cs typeface="Calibri" panose="020F0502020204030204" pitchFamily="34" charset="0"/>
              </a:rPr>
              <a:t>(DMP, Data Management Plan)</a:t>
            </a:r>
            <a:r>
              <a:rPr lang="fr-FR" sz="2000" dirty="0">
                <a:effectLst/>
                <a:latin typeface="Calibri" panose="020F0502020204030204" pitchFamily="34" charset="0"/>
                <a:cs typeface="Calibri" panose="020F0502020204030204" pitchFamily="34" charset="0"/>
              </a:rPr>
              <a:t> sert à la fois de référence et définit la stratégie globale en matière de gestion des données. Il définit </a:t>
            </a:r>
            <a:r>
              <a:rPr lang="fr-FR" sz="2000" dirty="0">
                <a:latin typeface="Calibri" panose="020F0502020204030204" pitchFamily="34" charset="0"/>
                <a:cs typeface="Calibri" panose="020F0502020204030204" pitchFamily="34" charset="0"/>
              </a:rPr>
              <a:t>d</a:t>
            </a:r>
            <a:r>
              <a:rPr lang="fr-FR" sz="2000" dirty="0">
                <a:effectLst/>
                <a:latin typeface="Calibri" panose="020F0502020204030204" pitchFamily="34" charset="0"/>
                <a:cs typeface="Calibri" panose="020F0502020204030204" pitchFamily="34" charset="0"/>
              </a:rPr>
              <a:t>es détails granulaires des données (format, nommage,,, paramètres d’accès…)</a:t>
            </a:r>
          </a:p>
          <a:p>
            <a:pPr marL="533400" indent="-533400">
              <a:spcAft>
                <a:spcPts val="600"/>
              </a:spcAft>
              <a:buClr>
                <a:srgbClr val="FF0000"/>
              </a:buClr>
              <a:buSzPct val="160000"/>
              <a:buFont typeface="Wingdings" pitchFamily="2" charset="2"/>
              <a:buChar char="q"/>
            </a:pPr>
            <a:r>
              <a:rPr lang="fr-FR" sz="2000" dirty="0">
                <a:latin typeface="Calibri" panose="020F0502020204030204" pitchFamily="34" charset="0"/>
                <a:cs typeface="Calibri" panose="020F0502020204030204" pitchFamily="34" charset="0"/>
              </a:rPr>
              <a:t>Stockage des données</a:t>
            </a:r>
            <a:r>
              <a:rPr lang="fr-FR" sz="2000" dirty="0">
                <a:effectLst/>
                <a:latin typeface="Calibri" panose="020F0502020204030204" pitchFamily="34" charset="0"/>
                <a:cs typeface="Calibri" panose="020F0502020204030204" pitchFamily="34" charset="0"/>
              </a:rPr>
              <a:t> </a:t>
            </a:r>
            <a:endParaRPr lang="fr-FR" sz="2000" dirty="0">
              <a:latin typeface="Calibri" panose="020F0502020204030204" pitchFamily="34" charset="0"/>
              <a:cs typeface="Calibri" panose="020F0502020204030204" pitchFamily="34" charset="0"/>
            </a:endParaRPr>
          </a:p>
          <a:p>
            <a:pPr marL="1257300" lvl="2" indent="-342900">
              <a:spcAft>
                <a:spcPts val="600"/>
              </a:spcAft>
              <a:buClr>
                <a:srgbClr val="FF0000"/>
              </a:buClr>
              <a:buSzPct val="160000"/>
              <a:buFont typeface="Wingdings" pitchFamily="2" charset="2"/>
              <a:buChar char="§"/>
            </a:pPr>
            <a:r>
              <a:rPr lang="fr-FR" sz="2000" dirty="0">
                <a:latin typeface="Calibri" panose="020F0502020204030204" pitchFamily="34" charset="0"/>
                <a:cs typeface="Calibri" panose="020F0502020204030204" pitchFamily="34" charset="0"/>
              </a:rPr>
              <a:t>Définir les supports (BDD, DWH, Date </a:t>
            </a:r>
            <a:r>
              <a:rPr lang="fr-FR" sz="2000" dirty="0" err="1">
                <a:latin typeface="Calibri" panose="020F0502020204030204" pitchFamily="34" charset="0"/>
                <a:cs typeface="Calibri" panose="020F0502020204030204" pitchFamily="34" charset="0"/>
              </a:rPr>
              <a:t>Lakes</a:t>
            </a:r>
            <a:r>
              <a:rPr lang="fr-FR" sz="2000" dirty="0">
                <a:latin typeface="Calibri" panose="020F0502020204030204" pitchFamily="34" charset="0"/>
                <a:cs typeface="Calibri" panose="020F0502020204030204" pitchFamily="34" charset="0"/>
              </a:rPr>
              <a:t>, Data Hub, …, Cloud) </a:t>
            </a:r>
          </a:p>
          <a:p>
            <a:pPr marL="1257300" lvl="2" indent="-342900">
              <a:spcAft>
                <a:spcPts val="600"/>
              </a:spcAft>
              <a:buClr>
                <a:srgbClr val="FF0000"/>
              </a:buClr>
              <a:buSzPct val="160000"/>
              <a:buFont typeface="Wingdings" pitchFamily="2" charset="2"/>
              <a:buChar char="§"/>
            </a:pPr>
            <a:r>
              <a:rPr lang="fr-FR" sz="2000" dirty="0">
                <a:latin typeface="Calibri" panose="020F0502020204030204" pitchFamily="34" charset="0"/>
                <a:cs typeface="Calibri" panose="020F0502020204030204" pitchFamily="34" charset="0"/>
              </a:rPr>
              <a:t>Définir les règles de sécurité et de sauvegardes, </a:t>
            </a:r>
          </a:p>
          <a:p>
            <a:pPr marL="1257300" lvl="2" indent="-342900">
              <a:spcAft>
                <a:spcPts val="600"/>
              </a:spcAft>
              <a:buClr>
                <a:srgbClr val="FF0000"/>
              </a:buClr>
              <a:buSzPct val="160000"/>
              <a:buFont typeface="Wingdings" pitchFamily="2" charset="2"/>
              <a:buChar char="§"/>
            </a:pPr>
            <a:r>
              <a:rPr lang="fr-FR" sz="2000" dirty="0">
                <a:latin typeface="Calibri" panose="020F0502020204030204" pitchFamily="34" charset="0"/>
                <a:cs typeface="Calibri" panose="020F0502020204030204" pitchFamily="34" charset="0"/>
              </a:rPr>
              <a:t>Documenter les aspects importants des données</a:t>
            </a:r>
          </a:p>
          <a:p>
            <a:pPr marL="533400" indent="-533400">
              <a:spcAft>
                <a:spcPts val="600"/>
              </a:spcAft>
              <a:buClr>
                <a:srgbClr val="FF0000"/>
              </a:buClr>
              <a:buSzPct val="160000"/>
              <a:buFont typeface="Wingdings" pitchFamily="2" charset="2"/>
              <a:buChar char="q"/>
            </a:pPr>
            <a:r>
              <a:rPr lang="fr-FR" sz="2000" dirty="0">
                <a:latin typeface="Calibri" panose="020F0502020204030204" pitchFamily="34" charset="0"/>
                <a:cs typeface="Calibri" panose="020F0502020204030204" pitchFamily="34" charset="0"/>
              </a:rPr>
              <a:t>Partage des données</a:t>
            </a:r>
            <a:r>
              <a:rPr lang="fr-FR" sz="2000" dirty="0">
                <a:effectLst/>
                <a:latin typeface="Calibri" panose="020F0502020204030204" pitchFamily="34" charset="0"/>
                <a:cs typeface="Calibri" panose="020F0502020204030204" pitchFamily="34" charset="0"/>
              </a:rPr>
              <a:t> </a:t>
            </a:r>
            <a:endParaRPr lang="fr-FR" sz="2000" dirty="0">
              <a:latin typeface="Calibri" panose="020F0502020204030204" pitchFamily="34" charset="0"/>
              <a:cs typeface="Calibri" panose="020F0502020204030204" pitchFamily="34" charset="0"/>
            </a:endParaRPr>
          </a:p>
          <a:p>
            <a:pPr marL="1257300" lvl="2" indent="-342900">
              <a:spcAft>
                <a:spcPts val="600"/>
              </a:spcAft>
              <a:buClr>
                <a:srgbClr val="FF0000"/>
              </a:buClr>
              <a:buSzPct val="160000"/>
              <a:buFont typeface="Wingdings" pitchFamily="2" charset="2"/>
              <a:buChar char="§"/>
            </a:pPr>
            <a:r>
              <a:rPr lang="fr-FR" sz="2000" dirty="0">
                <a:latin typeface="Calibri" panose="020F0502020204030204" pitchFamily="34" charset="0"/>
                <a:cs typeface="Calibri" panose="020F0502020204030204" pitchFamily="34" charset="0"/>
              </a:rPr>
              <a:t>Respecter les principes </a:t>
            </a:r>
            <a:r>
              <a:rPr lang="fr-FR" sz="2400" b="1" i="1" dirty="0">
                <a:solidFill>
                  <a:srgbClr val="FF0000"/>
                </a:solidFill>
                <a:latin typeface="Calibri" panose="020F0502020204030204" pitchFamily="34" charset="0"/>
                <a:cs typeface="Calibri" panose="020F0502020204030204" pitchFamily="34" charset="0"/>
              </a:rPr>
              <a:t>FAIR </a:t>
            </a:r>
            <a:r>
              <a:rPr lang="fr-FR" sz="2000" dirty="0">
                <a:latin typeface="Calibri" panose="020F0502020204030204" pitchFamily="34" charset="0"/>
                <a:cs typeface="Calibri" panose="020F0502020204030204" pitchFamily="34" charset="0"/>
              </a:rPr>
              <a:t>(</a:t>
            </a:r>
            <a:r>
              <a:rPr lang="fr-FR" sz="2400" b="1" i="1" dirty="0" err="1">
                <a:latin typeface="Calibri" panose="020F0502020204030204" pitchFamily="34" charset="0"/>
                <a:cs typeface="Calibri" panose="020F0502020204030204" pitchFamily="34" charset="0"/>
              </a:rPr>
              <a:t>F</a:t>
            </a:r>
            <a:r>
              <a:rPr lang="fr-FR" sz="2000" i="1" dirty="0" err="1">
                <a:latin typeface="Calibri" panose="020F0502020204030204" pitchFamily="34" charset="0"/>
                <a:cs typeface="Calibri" panose="020F0502020204030204" pitchFamily="34" charset="0"/>
              </a:rPr>
              <a:t>indable-</a:t>
            </a:r>
            <a:r>
              <a:rPr lang="fr-FR" sz="2400" b="1" i="1" dirty="0" err="1">
                <a:latin typeface="Calibri" panose="020F0502020204030204" pitchFamily="34" charset="0"/>
                <a:cs typeface="Calibri" panose="020F0502020204030204" pitchFamily="34" charset="0"/>
              </a:rPr>
              <a:t>A</a:t>
            </a:r>
            <a:r>
              <a:rPr lang="fr-FR" sz="2000" i="1" dirty="0" err="1">
                <a:latin typeface="Calibri" panose="020F0502020204030204" pitchFamily="34" charset="0"/>
                <a:cs typeface="Calibri" panose="020F0502020204030204" pitchFamily="34" charset="0"/>
              </a:rPr>
              <a:t>ccessibe-</a:t>
            </a:r>
            <a:r>
              <a:rPr lang="fr-FR" sz="2400" b="1" i="1" dirty="0" err="1">
                <a:latin typeface="Calibri" panose="020F0502020204030204" pitchFamily="34" charset="0"/>
                <a:cs typeface="Calibri" panose="020F0502020204030204" pitchFamily="34" charset="0"/>
              </a:rPr>
              <a:t>I</a:t>
            </a:r>
            <a:r>
              <a:rPr lang="fr-FR" sz="2000" i="1" dirty="0" err="1">
                <a:latin typeface="Calibri" panose="020F0502020204030204" pitchFamily="34" charset="0"/>
                <a:cs typeface="Calibri" panose="020F0502020204030204" pitchFamily="34" charset="0"/>
              </a:rPr>
              <a:t>nteroperable-</a:t>
            </a:r>
            <a:r>
              <a:rPr lang="fr-FR" sz="2400" b="1" i="1" dirty="0" err="1">
                <a:latin typeface="Calibri" panose="020F0502020204030204" pitchFamily="34" charset="0"/>
                <a:cs typeface="Calibri" panose="020F0502020204030204" pitchFamily="34" charset="0"/>
              </a:rPr>
              <a:t>R</a:t>
            </a:r>
            <a:r>
              <a:rPr lang="fr-FR" sz="2000" i="1" dirty="0" err="1">
                <a:latin typeface="Calibri" panose="020F0502020204030204" pitchFamily="34" charset="0"/>
                <a:cs typeface="Calibri" panose="020F0502020204030204" pitchFamily="34" charset="0"/>
              </a:rPr>
              <a:t>eusable</a:t>
            </a:r>
            <a:r>
              <a:rPr lang="fr-FR" sz="2000" dirty="0">
                <a:latin typeface="Calibri" panose="020F0502020204030204" pitchFamily="34" charset="0"/>
                <a:cs typeface="Calibri" panose="020F0502020204030204" pitchFamily="34" charset="0"/>
              </a:rPr>
              <a:t>)</a:t>
            </a:r>
          </a:p>
          <a:p>
            <a:pPr lvl="1">
              <a:spcAft>
                <a:spcPts val="600"/>
              </a:spcAft>
              <a:buClr>
                <a:srgbClr val="FF0000"/>
              </a:buClr>
              <a:buSzPct val="160000"/>
            </a:pPr>
            <a:endParaRPr lang="fr-FR" sz="2000" dirty="0">
              <a:latin typeface="Calibri" panose="020F0502020204030204" pitchFamily="34" charset="0"/>
              <a:cs typeface="Calibri" panose="020F0502020204030204" pitchFamily="34" charset="0"/>
            </a:endParaRPr>
          </a:p>
        </p:txBody>
      </p:sp>
      <p:grpSp>
        <p:nvGrpSpPr>
          <p:cNvPr id="6" name="Groupe 5">
            <a:extLst>
              <a:ext uri="{FF2B5EF4-FFF2-40B4-BE49-F238E27FC236}">
                <a16:creationId xmlns:a16="http://schemas.microsoft.com/office/drawing/2014/main" id="{AEEC098C-9217-4508-664F-455F768542DD}"/>
              </a:ext>
            </a:extLst>
          </p:cNvPr>
          <p:cNvGrpSpPr/>
          <p:nvPr/>
        </p:nvGrpSpPr>
        <p:grpSpPr>
          <a:xfrm>
            <a:off x="1379846" y="107495"/>
            <a:ext cx="10314711" cy="447767"/>
            <a:chOff x="1379846" y="107495"/>
            <a:chExt cx="10314711" cy="447767"/>
          </a:xfrm>
        </p:grpSpPr>
        <p:sp>
          <p:nvSpPr>
            <p:cNvPr id="7" name="Sous-titre 1">
              <a:extLst>
                <a:ext uri="{FF2B5EF4-FFF2-40B4-BE49-F238E27FC236}">
                  <a16:creationId xmlns:a16="http://schemas.microsoft.com/office/drawing/2014/main" id="{3FB885AB-DBD9-3263-ED62-003C6A7137F1}"/>
                </a:ext>
              </a:extLst>
            </p:cNvPr>
            <p:cNvSpPr txBox="1">
              <a:spLocks/>
            </p:cNvSpPr>
            <p:nvPr/>
          </p:nvSpPr>
          <p:spPr>
            <a:xfrm>
              <a:off x="2246838" y="107495"/>
              <a:ext cx="9447719" cy="41728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2400" b="1" i="1" dirty="0">
                  <a:solidFill>
                    <a:srgbClr val="0432FF"/>
                  </a:solidFill>
                </a:rPr>
                <a:t>L’univers des données : ou le Modern Data Management</a:t>
              </a:r>
            </a:p>
          </p:txBody>
        </p:sp>
        <p:pic>
          <p:nvPicPr>
            <p:cNvPr id="8" name="Image 7">
              <a:extLst>
                <a:ext uri="{FF2B5EF4-FFF2-40B4-BE49-F238E27FC236}">
                  <a16:creationId xmlns:a16="http://schemas.microsoft.com/office/drawing/2014/main" id="{CCC05FA3-E245-AE6B-BF2C-F22D90086FFC}"/>
                </a:ext>
              </a:extLst>
            </p:cNvPr>
            <p:cNvPicPr>
              <a:picLocks noChangeAspect="1"/>
            </p:cNvPicPr>
            <p:nvPr/>
          </p:nvPicPr>
          <p:blipFill>
            <a:blip r:embed="rId3"/>
            <a:stretch>
              <a:fillRect/>
            </a:stretch>
          </p:blipFill>
          <p:spPr>
            <a:xfrm>
              <a:off x="1379846" y="211659"/>
              <a:ext cx="908834" cy="343603"/>
            </a:xfrm>
            <a:prstGeom prst="rect">
              <a:avLst/>
            </a:prstGeom>
          </p:spPr>
        </p:pic>
      </p:grpSp>
      <p:grpSp>
        <p:nvGrpSpPr>
          <p:cNvPr id="9" name="Groupe 8">
            <a:extLst>
              <a:ext uri="{FF2B5EF4-FFF2-40B4-BE49-F238E27FC236}">
                <a16:creationId xmlns:a16="http://schemas.microsoft.com/office/drawing/2014/main" id="{2456D7A5-2948-0447-A7D1-C3BF2F8DE793}"/>
              </a:ext>
            </a:extLst>
          </p:cNvPr>
          <p:cNvGrpSpPr/>
          <p:nvPr/>
        </p:nvGrpSpPr>
        <p:grpSpPr>
          <a:xfrm>
            <a:off x="1724272" y="891742"/>
            <a:ext cx="10467728" cy="400110"/>
            <a:chOff x="1195471" y="943087"/>
            <a:chExt cx="5246425" cy="400110"/>
          </a:xfrm>
        </p:grpSpPr>
        <p:sp>
          <p:nvSpPr>
            <p:cNvPr id="10" name="ZoneTexte 9">
              <a:extLst>
                <a:ext uri="{FF2B5EF4-FFF2-40B4-BE49-F238E27FC236}">
                  <a16:creationId xmlns:a16="http://schemas.microsoft.com/office/drawing/2014/main" id="{4AF8EC1B-29D0-3E05-60DB-6DF9DEC9EC28}"/>
                </a:ext>
              </a:extLst>
            </p:cNvPr>
            <p:cNvSpPr txBox="1"/>
            <p:nvPr/>
          </p:nvSpPr>
          <p:spPr>
            <a:xfrm>
              <a:off x="1777131" y="943087"/>
              <a:ext cx="4664765" cy="400110"/>
            </a:xfrm>
            <a:prstGeom prst="rect">
              <a:avLst/>
            </a:prstGeom>
            <a:noFill/>
          </p:spPr>
          <p:txBody>
            <a:bodyPr wrap="square" rtlCol="0">
              <a:spAutoFit/>
            </a:bodyPr>
            <a:lstStyle/>
            <a:p>
              <a:r>
                <a:rPr lang="fr-FR" sz="2000" b="1" dirty="0"/>
                <a:t>Gestion du cycle de vie des données </a:t>
              </a:r>
              <a:r>
                <a:rPr lang="fr-FR" sz="2000" b="1" dirty="0">
                  <a:latin typeface="Calibri" panose="020F0502020204030204" pitchFamily="34" charset="0"/>
                  <a:cs typeface="Calibri" panose="020F0502020204030204" pitchFamily="34" charset="0"/>
                </a:rPr>
                <a:t>(Data </a:t>
              </a:r>
              <a:r>
                <a:rPr lang="fr-FR" sz="2000" b="1" dirty="0" err="1">
                  <a:latin typeface="Calibri" panose="020F0502020204030204" pitchFamily="34" charset="0"/>
                  <a:cs typeface="Calibri" panose="020F0502020204030204" pitchFamily="34" charset="0"/>
                </a:rPr>
                <a:t>Lifecycle</a:t>
              </a:r>
              <a:r>
                <a:rPr lang="fr-FR" sz="2000" b="1" dirty="0">
                  <a:latin typeface="Calibri" panose="020F0502020204030204" pitchFamily="34" charset="0"/>
                  <a:cs typeface="Calibri" panose="020F0502020204030204" pitchFamily="34" charset="0"/>
                </a:rPr>
                <a:t> Management – DLM) </a:t>
              </a:r>
              <a:endParaRPr lang="fr-FR" sz="2000" b="1" dirty="0"/>
            </a:p>
          </p:txBody>
        </p:sp>
        <p:pic>
          <p:nvPicPr>
            <p:cNvPr id="11" name="Image 10">
              <a:extLst>
                <a:ext uri="{FF2B5EF4-FFF2-40B4-BE49-F238E27FC236}">
                  <a16:creationId xmlns:a16="http://schemas.microsoft.com/office/drawing/2014/main" id="{4BF21371-A3AB-B2D5-0ADC-D40CE111BA93}"/>
                </a:ext>
              </a:extLst>
            </p:cNvPr>
            <p:cNvPicPr>
              <a:picLocks noChangeAspect="1"/>
            </p:cNvPicPr>
            <p:nvPr/>
          </p:nvPicPr>
          <p:blipFill>
            <a:blip r:embed="rId4"/>
            <a:stretch>
              <a:fillRect/>
            </a:stretch>
          </p:blipFill>
          <p:spPr>
            <a:xfrm>
              <a:off x="1195471" y="1027610"/>
              <a:ext cx="581660" cy="259080"/>
            </a:xfrm>
            <a:prstGeom prst="rect">
              <a:avLst/>
            </a:prstGeom>
          </p:spPr>
        </p:pic>
      </p:grpSp>
      <p:grpSp>
        <p:nvGrpSpPr>
          <p:cNvPr id="13" name="Groupe 12">
            <a:extLst>
              <a:ext uri="{FF2B5EF4-FFF2-40B4-BE49-F238E27FC236}">
                <a16:creationId xmlns:a16="http://schemas.microsoft.com/office/drawing/2014/main" id="{EE79B7F5-23AB-B8A8-C02A-11D9ACE9B12F}"/>
              </a:ext>
            </a:extLst>
          </p:cNvPr>
          <p:cNvGrpSpPr/>
          <p:nvPr/>
        </p:nvGrpSpPr>
        <p:grpSpPr>
          <a:xfrm>
            <a:off x="1724272" y="1917042"/>
            <a:ext cx="9959888" cy="400186"/>
            <a:chOff x="2530969" y="1594889"/>
            <a:chExt cx="9959888" cy="400186"/>
          </a:xfrm>
        </p:grpSpPr>
        <p:sp>
          <p:nvSpPr>
            <p:cNvPr id="14" name="ZoneTexte 13">
              <a:extLst>
                <a:ext uri="{FF2B5EF4-FFF2-40B4-BE49-F238E27FC236}">
                  <a16:creationId xmlns:a16="http://schemas.microsoft.com/office/drawing/2014/main" id="{6D097E0C-8836-E34F-F041-805951E95316}"/>
                </a:ext>
              </a:extLst>
            </p:cNvPr>
            <p:cNvSpPr txBox="1"/>
            <p:nvPr/>
          </p:nvSpPr>
          <p:spPr>
            <a:xfrm>
              <a:off x="3204704" y="1594889"/>
              <a:ext cx="9286153" cy="400110"/>
            </a:xfrm>
            <a:prstGeom prst="rect">
              <a:avLst/>
            </a:prstGeom>
            <a:noFill/>
          </p:spPr>
          <p:txBody>
            <a:bodyPr wrap="square" rtlCol="0">
              <a:spAutoFit/>
            </a:bodyPr>
            <a:lstStyle/>
            <a:p>
              <a:pPr>
                <a:buClr>
                  <a:srgbClr val="FF0000"/>
                </a:buClr>
                <a:buSzPct val="160000"/>
              </a:pPr>
              <a:r>
                <a:rPr lang="fr-FR" sz="1800" b="1" dirty="0">
                  <a:latin typeface="Calibri" panose="020F0502020204030204" pitchFamily="34" charset="0"/>
                  <a:cs typeface="Calibri" panose="020F0502020204030204" pitchFamily="34" charset="0"/>
                </a:rPr>
                <a:t> </a:t>
              </a:r>
              <a:r>
                <a:rPr lang="fr-FR" sz="2000" b="1" dirty="0">
                  <a:latin typeface="Calibri" panose="020F0502020204030204" pitchFamily="34" charset="0"/>
                  <a:cs typeface="Calibri" panose="020F0502020204030204" pitchFamily="34" charset="0"/>
                </a:rPr>
                <a:t>La gestion du cycle de vie des données </a:t>
              </a:r>
              <a:r>
                <a:rPr lang="fr-FR" sz="1800" dirty="0">
                  <a:latin typeface="Calibri" panose="020F0502020204030204" pitchFamily="34" charset="0"/>
                  <a:cs typeface="Calibri" panose="020F0502020204030204" pitchFamily="34" charset="0"/>
                </a:rPr>
                <a:t>repose sur 3 piliers :  </a:t>
              </a:r>
            </a:p>
          </p:txBody>
        </p:sp>
        <p:pic>
          <p:nvPicPr>
            <p:cNvPr id="15" name="Image 14">
              <a:extLst>
                <a:ext uri="{FF2B5EF4-FFF2-40B4-BE49-F238E27FC236}">
                  <a16:creationId xmlns:a16="http://schemas.microsoft.com/office/drawing/2014/main" id="{F5937285-1BD6-C14F-51F2-FD28369FC703}"/>
                </a:ext>
              </a:extLst>
            </p:cNvPr>
            <p:cNvPicPr>
              <a:picLocks noChangeAspect="1"/>
            </p:cNvPicPr>
            <p:nvPr/>
          </p:nvPicPr>
          <p:blipFill>
            <a:blip r:embed="rId5"/>
            <a:stretch>
              <a:fillRect/>
            </a:stretch>
          </p:blipFill>
          <p:spPr>
            <a:xfrm>
              <a:off x="2530969" y="1664240"/>
              <a:ext cx="673735" cy="330835"/>
            </a:xfrm>
            <a:prstGeom prst="rect">
              <a:avLst/>
            </a:prstGeom>
          </p:spPr>
        </p:pic>
      </p:grpSp>
    </p:spTree>
    <p:extLst>
      <p:ext uri="{BB962C8B-B14F-4D97-AF65-F5344CB8AC3E}">
        <p14:creationId xmlns:p14="http://schemas.microsoft.com/office/powerpoint/2010/main" val="33046358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blinds(horizontal)">
                                      <p:cBhvr>
                                        <p:cTn id="15" dur="500"/>
                                        <p:tgtEl>
                                          <p:spTgt spid="5">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blinds(horizontal)">
                                      <p:cBhvr>
                                        <p:cTn id="18" dur="500"/>
                                        <p:tgtEl>
                                          <p:spTgt spid="5">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blinds(horizontal)">
                                      <p:cBhvr>
                                        <p:cTn id="21" dur="500"/>
                                        <p:tgtEl>
                                          <p:spTgt spid="5">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Effect transition="in" filter="blinds(horizontal)">
                                      <p:cBhvr>
                                        <p:cTn id="26" dur="500"/>
                                        <p:tgtEl>
                                          <p:spTgt spid="5">
                                            <p:txEl>
                                              <p:pRg st="6" end="6"/>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animEffect transition="in" filter="blinds(horizontal)">
                                      <p:cBhvr>
                                        <p:cTn id="29"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5D6B578-9AEA-9A62-A3AE-05CE66102C62}"/>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36304856-7B3F-22CF-1431-9CF8FFA59597}"/>
              </a:ext>
            </a:extLst>
          </p:cNvPr>
          <p:cNvSpPr>
            <a:spLocks noGrp="1"/>
          </p:cNvSpPr>
          <p:nvPr>
            <p:ph type="sldNum" sz="quarter" idx="12"/>
          </p:nvPr>
        </p:nvSpPr>
        <p:spPr/>
        <p:txBody>
          <a:bodyPr/>
          <a:lstStyle/>
          <a:p>
            <a:r>
              <a:rPr lang="en-US"/>
              <a:t>T </a:t>
            </a:r>
            <a:fld id="{D57F1E4F-1CFF-5643-939E-217C01CDF565}" type="slidenum">
              <a:rPr lang="en-US" smtClean="0"/>
              <a:pPr/>
              <a:t>44</a:t>
            </a:fld>
            <a:endParaRPr lang="en-US" dirty="0"/>
          </a:p>
        </p:txBody>
      </p:sp>
      <p:sp>
        <p:nvSpPr>
          <p:cNvPr id="5" name="ZoneTexte 4">
            <a:extLst>
              <a:ext uri="{FF2B5EF4-FFF2-40B4-BE49-F238E27FC236}">
                <a16:creationId xmlns:a16="http://schemas.microsoft.com/office/drawing/2014/main" id="{847D87CA-2099-60D4-531D-0E50CAB7768F}"/>
              </a:ext>
            </a:extLst>
          </p:cNvPr>
          <p:cNvSpPr txBox="1"/>
          <p:nvPr/>
        </p:nvSpPr>
        <p:spPr>
          <a:xfrm>
            <a:off x="1751887" y="1885621"/>
            <a:ext cx="10440113" cy="3908762"/>
          </a:xfrm>
          <a:prstGeom prst="rect">
            <a:avLst/>
          </a:prstGeom>
          <a:noFill/>
        </p:spPr>
        <p:txBody>
          <a:bodyPr wrap="square">
            <a:spAutoFit/>
          </a:bodyPr>
          <a:lstStyle/>
          <a:p>
            <a:pPr marL="533400" indent="-533400">
              <a:buClr>
                <a:srgbClr val="FF0000"/>
              </a:buClr>
              <a:buSzPct val="160000"/>
              <a:buFont typeface="Wingdings" pitchFamily="2" charset="2"/>
              <a:buChar char="q"/>
            </a:pPr>
            <a:r>
              <a:rPr lang="fr-FR" sz="1800" b="1" dirty="0">
                <a:latin typeface="Calibri" panose="020F0502020204030204" pitchFamily="34" charset="0"/>
                <a:cs typeface="Calibri" panose="020F0502020204030204" pitchFamily="34" charset="0"/>
              </a:rPr>
              <a:t> </a:t>
            </a:r>
            <a:r>
              <a:rPr lang="fr-FR" sz="2000" b="1" dirty="0">
                <a:latin typeface="Calibri" panose="020F0502020204030204" pitchFamily="34" charset="0"/>
                <a:cs typeface="Calibri" panose="020F0502020204030204" pitchFamily="34" charset="0"/>
              </a:rPr>
              <a:t>Les objectifs d’une  gestion du cycle de vie des données</a:t>
            </a:r>
            <a:endParaRPr lang="fr-FR" sz="1800" dirty="0">
              <a:latin typeface="Calibri" panose="020F0502020204030204" pitchFamily="34" charset="0"/>
              <a:cs typeface="Calibri" panose="020F0502020204030204" pitchFamily="34" charset="0"/>
            </a:endParaRPr>
          </a:p>
          <a:p>
            <a:pPr>
              <a:buClr>
                <a:srgbClr val="FF0000"/>
              </a:buClr>
              <a:buSzPct val="130000"/>
            </a:pPr>
            <a:r>
              <a:rPr lang="fr-FR" sz="2000" dirty="0">
                <a:latin typeface="Calibri" panose="020F0502020204030204" pitchFamily="34" charset="0"/>
                <a:cs typeface="Calibri" panose="020F0502020204030204" pitchFamily="34" charset="0"/>
              </a:rPr>
              <a:t> </a:t>
            </a:r>
          </a:p>
          <a:p>
            <a:pPr marL="1257300" lvl="2" indent="-342900">
              <a:buClr>
                <a:srgbClr val="FF0000"/>
              </a:buClr>
              <a:buSzPct val="130000"/>
              <a:buFont typeface="Wingdings" pitchFamily="2" charset="2"/>
              <a:buChar char="Ø"/>
            </a:pPr>
            <a:r>
              <a:rPr lang="fr-FR" sz="2000" dirty="0">
                <a:latin typeface="Calibri" panose="020F0502020204030204" pitchFamily="34" charset="0"/>
                <a:cs typeface="Calibri" panose="020F0502020204030204" pitchFamily="34" charset="0"/>
              </a:rPr>
              <a:t>Sécurité et confidentialité </a:t>
            </a:r>
          </a:p>
          <a:p>
            <a:pPr marL="1257300" lvl="2" indent="-342900">
              <a:buClr>
                <a:srgbClr val="FF0000"/>
              </a:buClr>
              <a:buSzPct val="130000"/>
              <a:buFont typeface="Wingdings" pitchFamily="2" charset="2"/>
              <a:buChar char="Ø"/>
            </a:pPr>
            <a:r>
              <a:rPr lang="fr-FR" sz="2000" dirty="0">
                <a:latin typeface="Calibri" panose="020F0502020204030204" pitchFamily="34" charset="0"/>
                <a:cs typeface="Calibri" panose="020F0502020204030204" pitchFamily="34" charset="0"/>
              </a:rPr>
              <a:t> Intégrité des données</a:t>
            </a:r>
          </a:p>
          <a:p>
            <a:pPr marL="1257300" lvl="2" indent="-342900">
              <a:buClr>
                <a:srgbClr val="FF0000"/>
              </a:buClr>
              <a:buSzPct val="130000"/>
              <a:buFont typeface="Wingdings" pitchFamily="2" charset="2"/>
              <a:buChar char="Ø"/>
            </a:pPr>
            <a:r>
              <a:rPr lang="fr-FR" sz="2000" dirty="0">
                <a:latin typeface="Calibri" panose="020F0502020204030204" pitchFamily="34" charset="0"/>
                <a:cs typeface="Calibri" panose="020F0502020204030204" pitchFamily="34" charset="0"/>
              </a:rPr>
              <a:t> Disponibilité des données </a:t>
            </a:r>
          </a:p>
          <a:p>
            <a:pPr marL="342900" indent="-342900">
              <a:buFontTx/>
              <a:buChar char="-"/>
            </a:pPr>
            <a:endParaRPr lang="fr-FR" dirty="0">
              <a:solidFill>
                <a:srgbClr val="000000"/>
              </a:solidFill>
              <a:latin typeface="-webkit-standard"/>
              <a:cs typeface="Times New Roman" panose="02020603050405020304" pitchFamily="18" charset="0"/>
            </a:endParaRPr>
          </a:p>
          <a:p>
            <a:pPr marL="533400" indent="-533400">
              <a:spcAft>
                <a:spcPts val="600"/>
              </a:spcAft>
              <a:buClr>
                <a:srgbClr val="FF0000"/>
              </a:buClr>
              <a:buSzPct val="160000"/>
              <a:buFont typeface="Wingdings" pitchFamily="2" charset="2"/>
              <a:buChar char="q"/>
            </a:pPr>
            <a:r>
              <a:rPr lang="fr-FR" sz="2000" b="1" dirty="0">
                <a:solidFill>
                  <a:srgbClr val="000000"/>
                </a:solidFill>
                <a:effectLst/>
                <a:latin typeface="-webkit-standard"/>
                <a:ea typeface="Times New Roman" panose="02020603050405020304" pitchFamily="18" charset="0"/>
                <a:cs typeface="Times New Roman" panose="02020603050405020304" pitchFamily="18" charset="0"/>
              </a:rPr>
              <a:t>Cycle de vie des données VS Processus d'analyse des données </a:t>
            </a:r>
            <a:br>
              <a:rPr lang="fr-FR" sz="1800" b="1" i="1" dirty="0">
                <a:solidFill>
                  <a:srgbClr val="000000"/>
                </a:solidFill>
                <a:effectLst/>
                <a:latin typeface="Times New Roman" panose="02020603050405020304" pitchFamily="18" charset="0"/>
                <a:ea typeface="Times New Roman" panose="02020603050405020304" pitchFamily="18" charset="0"/>
              </a:rPr>
            </a:br>
            <a:endParaRPr lang="fr-FR" sz="2000" dirty="0">
              <a:latin typeface="Calibri" panose="020F0502020204030204" pitchFamily="34" charset="0"/>
              <a:cs typeface="Calibri" panose="020F0502020204030204" pitchFamily="34" charset="0"/>
            </a:endParaRPr>
          </a:p>
          <a:p>
            <a:pPr marL="1257300" lvl="2" indent="-342900">
              <a:spcAft>
                <a:spcPts val="600"/>
              </a:spcAft>
              <a:buClr>
                <a:srgbClr val="FF0000"/>
              </a:buClr>
              <a:buSzPct val="160000"/>
              <a:buFont typeface="Wingdings" pitchFamily="2" charset="2"/>
              <a:buChar char="§"/>
            </a:pPr>
            <a:r>
              <a:rPr lang="fr-FR" sz="2000" dirty="0">
                <a:solidFill>
                  <a:srgbClr val="000000"/>
                </a:solidFill>
                <a:effectLst/>
                <a:latin typeface="-webkit-standard"/>
                <a:ea typeface="Times New Roman" panose="02020603050405020304" pitchFamily="18" charset="0"/>
                <a:cs typeface="Times New Roman" panose="02020603050405020304" pitchFamily="18" charset="0"/>
              </a:rPr>
              <a:t>Le cycle de vie des données concerne la transformation et la vérification des données </a:t>
            </a:r>
            <a:r>
              <a:rPr lang="fr-FR" sz="2000" dirty="0">
                <a:latin typeface="Calibri" panose="020F0502020204030204" pitchFamily="34" charset="0"/>
                <a:cs typeface="Calibri" panose="020F0502020204030204" pitchFamily="34" charset="0"/>
              </a:rPr>
              <a:t> ; </a:t>
            </a:r>
            <a:r>
              <a:rPr lang="fr-FR" sz="2000" dirty="0">
                <a:solidFill>
                  <a:srgbClr val="000000"/>
                </a:solidFill>
                <a:effectLst/>
                <a:latin typeface="-webkit-standard"/>
                <a:ea typeface="Times New Roman" panose="02020603050405020304" pitchFamily="18" charset="0"/>
                <a:cs typeface="Times New Roman" panose="02020603050405020304" pitchFamily="18" charset="0"/>
              </a:rPr>
              <a:t>Il représente les étapes que les données traversent au cours de leur vie utile</a:t>
            </a:r>
            <a:r>
              <a:rPr lang="fr-FR" sz="2000" dirty="0">
                <a:solidFill>
                  <a:srgbClr val="000000"/>
                </a:solidFill>
                <a:latin typeface="-webkit-standard"/>
                <a:ea typeface="Times New Roman" panose="02020603050405020304" pitchFamily="18" charset="0"/>
                <a:cs typeface="Times New Roman" panose="02020603050405020304" pitchFamily="18" charset="0"/>
              </a:rPr>
              <a:t>.</a:t>
            </a:r>
            <a:endParaRPr lang="fr-FR" sz="2000" dirty="0">
              <a:latin typeface="Calibri" panose="020F0502020204030204" pitchFamily="34" charset="0"/>
              <a:cs typeface="Calibri" panose="020F0502020204030204" pitchFamily="34" charset="0"/>
            </a:endParaRPr>
          </a:p>
          <a:p>
            <a:pPr marL="1257300" lvl="2" indent="-342900">
              <a:spcAft>
                <a:spcPts val="600"/>
              </a:spcAft>
              <a:buClr>
                <a:srgbClr val="FF0000"/>
              </a:buClr>
              <a:buSzPct val="160000"/>
              <a:buFont typeface="Wingdings" pitchFamily="2" charset="2"/>
              <a:buChar char="§"/>
            </a:pPr>
            <a:r>
              <a:rPr lang="fr-FR" sz="2000" dirty="0">
                <a:solidFill>
                  <a:srgbClr val="000000"/>
                </a:solidFill>
                <a:effectLst/>
                <a:latin typeface="-webkit-standard"/>
                <a:ea typeface="Times New Roman" panose="02020603050405020304" pitchFamily="18" charset="0"/>
                <a:cs typeface="Times New Roman" panose="02020603050405020304" pitchFamily="18" charset="0"/>
              </a:rPr>
              <a:t>L’analyse des données consiste à utiliser les informations obtenues à partir des données ; l'analyse des données est le processus d'analyse des données</a:t>
            </a:r>
            <a:r>
              <a:rPr lang="fr-FR" sz="2000" dirty="0">
                <a:effectLst/>
              </a:rPr>
              <a:t> </a:t>
            </a:r>
            <a:r>
              <a:rPr lang="fr-FR" sz="2000" dirty="0">
                <a:solidFill>
                  <a:srgbClr val="000000"/>
                </a:solidFill>
                <a:effectLst/>
                <a:latin typeface="-webkit-standard"/>
                <a:ea typeface="Times New Roman" panose="02020603050405020304" pitchFamily="18" charset="0"/>
                <a:cs typeface="Times New Roman" panose="02020603050405020304" pitchFamily="18" charset="0"/>
              </a:rPr>
              <a:t> </a:t>
            </a:r>
            <a:endParaRPr lang="fr-FR" sz="2000" dirty="0">
              <a:latin typeface="Calibri" panose="020F0502020204030204" pitchFamily="34" charset="0"/>
              <a:cs typeface="Calibri" panose="020F0502020204030204" pitchFamily="34" charset="0"/>
            </a:endParaRPr>
          </a:p>
        </p:txBody>
      </p:sp>
      <p:grpSp>
        <p:nvGrpSpPr>
          <p:cNvPr id="6" name="Groupe 5">
            <a:extLst>
              <a:ext uri="{FF2B5EF4-FFF2-40B4-BE49-F238E27FC236}">
                <a16:creationId xmlns:a16="http://schemas.microsoft.com/office/drawing/2014/main" id="{AEEC098C-9217-4508-664F-455F768542DD}"/>
              </a:ext>
            </a:extLst>
          </p:cNvPr>
          <p:cNvGrpSpPr/>
          <p:nvPr/>
        </p:nvGrpSpPr>
        <p:grpSpPr>
          <a:xfrm>
            <a:off x="1379846" y="107495"/>
            <a:ext cx="10314711" cy="447767"/>
            <a:chOff x="1379846" y="107495"/>
            <a:chExt cx="10314711" cy="447767"/>
          </a:xfrm>
        </p:grpSpPr>
        <p:sp>
          <p:nvSpPr>
            <p:cNvPr id="7" name="Sous-titre 1">
              <a:extLst>
                <a:ext uri="{FF2B5EF4-FFF2-40B4-BE49-F238E27FC236}">
                  <a16:creationId xmlns:a16="http://schemas.microsoft.com/office/drawing/2014/main" id="{3FB885AB-DBD9-3263-ED62-003C6A7137F1}"/>
                </a:ext>
              </a:extLst>
            </p:cNvPr>
            <p:cNvSpPr txBox="1">
              <a:spLocks/>
            </p:cNvSpPr>
            <p:nvPr/>
          </p:nvSpPr>
          <p:spPr>
            <a:xfrm>
              <a:off x="2246838" y="107495"/>
              <a:ext cx="9447719" cy="41728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2400" b="1" i="1" dirty="0">
                  <a:solidFill>
                    <a:srgbClr val="0432FF"/>
                  </a:solidFill>
                </a:rPr>
                <a:t>L’univers des données : ou le Modern Data Management</a:t>
              </a:r>
            </a:p>
          </p:txBody>
        </p:sp>
        <p:pic>
          <p:nvPicPr>
            <p:cNvPr id="8" name="Image 7">
              <a:extLst>
                <a:ext uri="{FF2B5EF4-FFF2-40B4-BE49-F238E27FC236}">
                  <a16:creationId xmlns:a16="http://schemas.microsoft.com/office/drawing/2014/main" id="{CCC05FA3-E245-AE6B-BF2C-F22D90086FFC}"/>
                </a:ext>
              </a:extLst>
            </p:cNvPr>
            <p:cNvPicPr>
              <a:picLocks noChangeAspect="1"/>
            </p:cNvPicPr>
            <p:nvPr/>
          </p:nvPicPr>
          <p:blipFill>
            <a:blip r:embed="rId3"/>
            <a:stretch>
              <a:fillRect/>
            </a:stretch>
          </p:blipFill>
          <p:spPr>
            <a:xfrm>
              <a:off x="1379846" y="211659"/>
              <a:ext cx="908834" cy="343603"/>
            </a:xfrm>
            <a:prstGeom prst="rect">
              <a:avLst/>
            </a:prstGeom>
          </p:spPr>
        </p:pic>
      </p:grpSp>
      <p:grpSp>
        <p:nvGrpSpPr>
          <p:cNvPr id="9" name="Groupe 8">
            <a:extLst>
              <a:ext uri="{FF2B5EF4-FFF2-40B4-BE49-F238E27FC236}">
                <a16:creationId xmlns:a16="http://schemas.microsoft.com/office/drawing/2014/main" id="{2456D7A5-2948-0447-A7D1-C3BF2F8DE793}"/>
              </a:ext>
            </a:extLst>
          </p:cNvPr>
          <p:cNvGrpSpPr/>
          <p:nvPr/>
        </p:nvGrpSpPr>
        <p:grpSpPr>
          <a:xfrm>
            <a:off x="1724272" y="891742"/>
            <a:ext cx="10467728" cy="400110"/>
            <a:chOff x="1195471" y="943087"/>
            <a:chExt cx="5246425" cy="400110"/>
          </a:xfrm>
        </p:grpSpPr>
        <p:sp>
          <p:nvSpPr>
            <p:cNvPr id="10" name="ZoneTexte 9">
              <a:extLst>
                <a:ext uri="{FF2B5EF4-FFF2-40B4-BE49-F238E27FC236}">
                  <a16:creationId xmlns:a16="http://schemas.microsoft.com/office/drawing/2014/main" id="{4AF8EC1B-29D0-3E05-60DB-6DF9DEC9EC28}"/>
                </a:ext>
              </a:extLst>
            </p:cNvPr>
            <p:cNvSpPr txBox="1"/>
            <p:nvPr/>
          </p:nvSpPr>
          <p:spPr>
            <a:xfrm>
              <a:off x="1777131" y="943087"/>
              <a:ext cx="4664765" cy="400110"/>
            </a:xfrm>
            <a:prstGeom prst="rect">
              <a:avLst/>
            </a:prstGeom>
            <a:noFill/>
          </p:spPr>
          <p:txBody>
            <a:bodyPr wrap="square" rtlCol="0">
              <a:spAutoFit/>
            </a:bodyPr>
            <a:lstStyle/>
            <a:p>
              <a:r>
                <a:rPr lang="fr-FR" sz="2000" b="1" dirty="0"/>
                <a:t>Gestion du cycle de vie des données </a:t>
              </a:r>
              <a:r>
                <a:rPr lang="fr-FR" sz="2000" b="1" dirty="0">
                  <a:latin typeface="Calibri" panose="020F0502020204030204" pitchFamily="34" charset="0"/>
                  <a:cs typeface="Calibri" panose="020F0502020204030204" pitchFamily="34" charset="0"/>
                </a:rPr>
                <a:t>(Data </a:t>
              </a:r>
              <a:r>
                <a:rPr lang="fr-FR" sz="2000" b="1" dirty="0" err="1">
                  <a:latin typeface="Calibri" panose="020F0502020204030204" pitchFamily="34" charset="0"/>
                  <a:cs typeface="Calibri" panose="020F0502020204030204" pitchFamily="34" charset="0"/>
                </a:rPr>
                <a:t>Lifecycle</a:t>
              </a:r>
              <a:r>
                <a:rPr lang="fr-FR" sz="2000" b="1" dirty="0">
                  <a:latin typeface="Calibri" panose="020F0502020204030204" pitchFamily="34" charset="0"/>
                  <a:cs typeface="Calibri" panose="020F0502020204030204" pitchFamily="34" charset="0"/>
                </a:rPr>
                <a:t> Management – DLM) </a:t>
              </a:r>
              <a:endParaRPr lang="fr-FR" sz="2000" b="1" dirty="0"/>
            </a:p>
          </p:txBody>
        </p:sp>
        <p:pic>
          <p:nvPicPr>
            <p:cNvPr id="11" name="Image 10">
              <a:extLst>
                <a:ext uri="{FF2B5EF4-FFF2-40B4-BE49-F238E27FC236}">
                  <a16:creationId xmlns:a16="http://schemas.microsoft.com/office/drawing/2014/main" id="{4BF21371-A3AB-B2D5-0ADC-D40CE111BA93}"/>
                </a:ext>
              </a:extLst>
            </p:cNvPr>
            <p:cNvPicPr>
              <a:picLocks noChangeAspect="1"/>
            </p:cNvPicPr>
            <p:nvPr/>
          </p:nvPicPr>
          <p:blipFill>
            <a:blip r:embed="rId4"/>
            <a:stretch>
              <a:fillRect/>
            </a:stretch>
          </p:blipFill>
          <p:spPr>
            <a:xfrm>
              <a:off x="1195471" y="1027610"/>
              <a:ext cx="581660" cy="259080"/>
            </a:xfrm>
            <a:prstGeom prst="rect">
              <a:avLst/>
            </a:prstGeom>
          </p:spPr>
        </p:pic>
      </p:grpSp>
    </p:spTree>
    <p:extLst>
      <p:ext uri="{BB962C8B-B14F-4D97-AF65-F5344CB8AC3E}">
        <p14:creationId xmlns:p14="http://schemas.microsoft.com/office/powerpoint/2010/main" val="26098570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blinds(horizontal)">
                                      <p:cBhvr>
                                        <p:cTn id="24" dur="500"/>
                                        <p:tgtEl>
                                          <p:spTgt spid="5">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blinds(horizontal)">
                                      <p:cBhvr>
                                        <p:cTn id="27" dur="500"/>
                                        <p:tgtEl>
                                          <p:spTgt spid="5">
                                            <p:txEl>
                                              <p:pRg st="7" end="7"/>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blinds(horizontal)">
                                      <p:cBhvr>
                                        <p:cTn id="3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E342DD8E-6DDA-4923-B595-FAA0B966E3A1}" type="slidenum">
              <a:rPr lang="en-US" smtClean="0"/>
              <a:pPr/>
              <a:t>45</a:t>
            </a:fld>
            <a:endParaRPr lang="en-US"/>
          </a:p>
        </p:txBody>
      </p:sp>
      <p:sp>
        <p:nvSpPr>
          <p:cNvPr id="5" name="Espace réservé du pied de page 4"/>
          <p:cNvSpPr>
            <a:spLocks noGrp="1"/>
          </p:cNvSpPr>
          <p:nvPr>
            <p:ph type="ftr" sz="quarter" idx="4294967295"/>
          </p:nvPr>
        </p:nvSpPr>
        <p:spPr>
          <a:xfrm rot="16200000">
            <a:off x="-1106162" y="4876752"/>
            <a:ext cx="2384310" cy="181983"/>
          </a:xfrm>
        </p:spPr>
        <p:txBody>
          <a:bodyPr/>
          <a:lstStyle/>
          <a:p>
            <a:r>
              <a:rPr lang="en-US" dirty="0"/>
              <a:t>Gestion des données </a:t>
            </a:r>
            <a:r>
              <a:rPr lang="en-US" dirty="0" err="1"/>
              <a:t>massives</a:t>
            </a:r>
            <a:endParaRPr lang="en-US" dirty="0"/>
          </a:p>
        </p:txBody>
      </p:sp>
      <p:grpSp>
        <p:nvGrpSpPr>
          <p:cNvPr id="3" name="Groupe 2">
            <a:extLst>
              <a:ext uri="{FF2B5EF4-FFF2-40B4-BE49-F238E27FC236}">
                <a16:creationId xmlns:a16="http://schemas.microsoft.com/office/drawing/2014/main" id="{93249931-5CD8-4D3D-C85D-AD0049F6272D}"/>
              </a:ext>
            </a:extLst>
          </p:cNvPr>
          <p:cNvGrpSpPr/>
          <p:nvPr/>
        </p:nvGrpSpPr>
        <p:grpSpPr>
          <a:xfrm>
            <a:off x="1379846" y="107495"/>
            <a:ext cx="10314711" cy="447767"/>
            <a:chOff x="1379846" y="107495"/>
            <a:chExt cx="10314711" cy="447767"/>
          </a:xfrm>
        </p:grpSpPr>
        <p:sp>
          <p:nvSpPr>
            <p:cNvPr id="10" name="Sous-titre 1">
              <a:extLst>
                <a:ext uri="{FF2B5EF4-FFF2-40B4-BE49-F238E27FC236}">
                  <a16:creationId xmlns:a16="http://schemas.microsoft.com/office/drawing/2014/main" id="{79932932-3E0F-8A28-513D-D055C00E8134}"/>
                </a:ext>
              </a:extLst>
            </p:cNvPr>
            <p:cNvSpPr txBox="1">
              <a:spLocks/>
            </p:cNvSpPr>
            <p:nvPr/>
          </p:nvSpPr>
          <p:spPr>
            <a:xfrm>
              <a:off x="2246838" y="107495"/>
              <a:ext cx="9447719" cy="41728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2400" b="1" i="1" dirty="0">
                  <a:solidFill>
                    <a:srgbClr val="0432FF"/>
                  </a:solidFill>
                </a:rPr>
                <a:t>L’univers des données : ou le Modern Data Management</a:t>
              </a:r>
            </a:p>
          </p:txBody>
        </p:sp>
        <p:pic>
          <p:nvPicPr>
            <p:cNvPr id="11" name="Image 10">
              <a:extLst>
                <a:ext uri="{FF2B5EF4-FFF2-40B4-BE49-F238E27FC236}">
                  <a16:creationId xmlns:a16="http://schemas.microsoft.com/office/drawing/2014/main" id="{BF4959FA-1913-53E8-367D-EF27E0DA1753}"/>
                </a:ext>
              </a:extLst>
            </p:cNvPr>
            <p:cNvPicPr>
              <a:picLocks noChangeAspect="1"/>
            </p:cNvPicPr>
            <p:nvPr/>
          </p:nvPicPr>
          <p:blipFill>
            <a:blip r:embed="rId2"/>
            <a:stretch>
              <a:fillRect/>
            </a:stretch>
          </p:blipFill>
          <p:spPr>
            <a:xfrm>
              <a:off x="1379846" y="211659"/>
              <a:ext cx="908834" cy="343603"/>
            </a:xfrm>
            <a:prstGeom prst="rect">
              <a:avLst/>
            </a:prstGeom>
          </p:spPr>
        </p:pic>
      </p:grpSp>
      <p:grpSp>
        <p:nvGrpSpPr>
          <p:cNvPr id="12" name="Groupe 11">
            <a:extLst>
              <a:ext uri="{FF2B5EF4-FFF2-40B4-BE49-F238E27FC236}">
                <a16:creationId xmlns:a16="http://schemas.microsoft.com/office/drawing/2014/main" id="{4FFF3B86-EEE8-8053-4522-3D1F767C6904}"/>
              </a:ext>
            </a:extLst>
          </p:cNvPr>
          <p:cNvGrpSpPr/>
          <p:nvPr/>
        </p:nvGrpSpPr>
        <p:grpSpPr>
          <a:xfrm>
            <a:off x="1620350" y="845339"/>
            <a:ext cx="8107850" cy="400110"/>
            <a:chOff x="1195471" y="943087"/>
            <a:chExt cx="5246425" cy="400110"/>
          </a:xfrm>
        </p:grpSpPr>
        <p:sp>
          <p:nvSpPr>
            <p:cNvPr id="13" name="ZoneTexte 12">
              <a:extLst>
                <a:ext uri="{FF2B5EF4-FFF2-40B4-BE49-F238E27FC236}">
                  <a16:creationId xmlns:a16="http://schemas.microsoft.com/office/drawing/2014/main" id="{178E64B0-C5A8-BD74-B669-A921EAABFC45}"/>
                </a:ext>
              </a:extLst>
            </p:cNvPr>
            <p:cNvSpPr txBox="1"/>
            <p:nvPr/>
          </p:nvSpPr>
          <p:spPr>
            <a:xfrm>
              <a:off x="1777131" y="943087"/>
              <a:ext cx="4664765" cy="400110"/>
            </a:xfrm>
            <a:prstGeom prst="rect">
              <a:avLst/>
            </a:prstGeom>
            <a:noFill/>
          </p:spPr>
          <p:txBody>
            <a:bodyPr wrap="square" rtlCol="0">
              <a:spAutoFit/>
            </a:bodyPr>
            <a:lstStyle/>
            <a:p>
              <a:r>
                <a:rPr lang="fr-FR" sz="2000" b="1" i="1" dirty="0"/>
                <a:t>Cycle de vie des données : vision classique</a:t>
              </a:r>
              <a:endParaRPr lang="fr-FR" sz="2000" b="1" dirty="0"/>
            </a:p>
          </p:txBody>
        </p:sp>
        <p:pic>
          <p:nvPicPr>
            <p:cNvPr id="14" name="Image 13">
              <a:extLst>
                <a:ext uri="{FF2B5EF4-FFF2-40B4-BE49-F238E27FC236}">
                  <a16:creationId xmlns:a16="http://schemas.microsoft.com/office/drawing/2014/main" id="{892C7252-FD82-D1FE-14B6-AD3C80A8498D}"/>
                </a:ext>
              </a:extLst>
            </p:cNvPr>
            <p:cNvPicPr>
              <a:picLocks noChangeAspect="1"/>
            </p:cNvPicPr>
            <p:nvPr/>
          </p:nvPicPr>
          <p:blipFill>
            <a:blip r:embed="rId3"/>
            <a:stretch>
              <a:fillRect/>
            </a:stretch>
          </p:blipFill>
          <p:spPr>
            <a:xfrm>
              <a:off x="1195471" y="1027610"/>
              <a:ext cx="581660" cy="259080"/>
            </a:xfrm>
            <a:prstGeom prst="rect">
              <a:avLst/>
            </a:prstGeom>
          </p:spPr>
        </p:pic>
      </p:grpSp>
      <p:pic>
        <p:nvPicPr>
          <p:cNvPr id="7" name="Image 6">
            <a:extLst>
              <a:ext uri="{FF2B5EF4-FFF2-40B4-BE49-F238E27FC236}">
                <a16:creationId xmlns:a16="http://schemas.microsoft.com/office/drawing/2014/main" id="{2877A0C5-56C7-60F6-02B2-738ED15AF29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36898" y="1700847"/>
            <a:ext cx="6926202" cy="4043892"/>
          </a:xfrm>
          <a:prstGeom prst="rect">
            <a:avLst/>
          </a:prstGeom>
          <a:noFill/>
          <a:ln>
            <a:noFill/>
          </a:ln>
        </p:spPr>
      </p:pic>
      <p:pic>
        <p:nvPicPr>
          <p:cNvPr id="15" name="Image 14">
            <a:extLst>
              <a:ext uri="{FF2B5EF4-FFF2-40B4-BE49-F238E27FC236}">
                <a16:creationId xmlns:a16="http://schemas.microsoft.com/office/drawing/2014/main" id="{6BFFE30E-AE8D-2613-CFD1-762C497D1AEF}"/>
              </a:ext>
            </a:extLst>
          </p:cNvPr>
          <p:cNvPicPr>
            <a:picLocks noChangeAspect="1"/>
          </p:cNvPicPr>
          <p:nvPr/>
        </p:nvPicPr>
        <p:blipFill>
          <a:blip r:embed="rId5"/>
          <a:stretch>
            <a:fillRect/>
          </a:stretch>
        </p:blipFill>
        <p:spPr>
          <a:xfrm>
            <a:off x="9728200" y="6313806"/>
            <a:ext cx="2463800" cy="478142"/>
          </a:xfrm>
          <a:prstGeom prst="rect">
            <a:avLst/>
          </a:prstGeom>
        </p:spPr>
      </p:pic>
    </p:spTree>
    <p:extLst>
      <p:ext uri="{BB962C8B-B14F-4D97-AF65-F5344CB8AC3E}">
        <p14:creationId xmlns:p14="http://schemas.microsoft.com/office/powerpoint/2010/main" val="9568305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E342DD8E-6DDA-4923-B595-FAA0B966E3A1}" type="slidenum">
              <a:rPr lang="en-US" smtClean="0"/>
              <a:pPr/>
              <a:t>46</a:t>
            </a:fld>
            <a:endParaRPr lang="en-US"/>
          </a:p>
        </p:txBody>
      </p:sp>
      <p:sp>
        <p:nvSpPr>
          <p:cNvPr id="5" name="Espace réservé du pied de page 4"/>
          <p:cNvSpPr>
            <a:spLocks noGrp="1"/>
          </p:cNvSpPr>
          <p:nvPr>
            <p:ph type="ftr" sz="quarter" idx="4294967295"/>
          </p:nvPr>
        </p:nvSpPr>
        <p:spPr>
          <a:xfrm rot="16200000">
            <a:off x="-1106162" y="4876752"/>
            <a:ext cx="2384310" cy="181983"/>
          </a:xfrm>
        </p:spPr>
        <p:txBody>
          <a:bodyPr/>
          <a:lstStyle/>
          <a:p>
            <a:r>
              <a:rPr lang="en-US" dirty="0"/>
              <a:t>Gestion des données </a:t>
            </a:r>
            <a:r>
              <a:rPr lang="en-US" dirty="0" err="1"/>
              <a:t>massives</a:t>
            </a:r>
            <a:endParaRPr lang="en-US" dirty="0"/>
          </a:p>
        </p:txBody>
      </p:sp>
      <p:grpSp>
        <p:nvGrpSpPr>
          <p:cNvPr id="3" name="Groupe 2">
            <a:extLst>
              <a:ext uri="{FF2B5EF4-FFF2-40B4-BE49-F238E27FC236}">
                <a16:creationId xmlns:a16="http://schemas.microsoft.com/office/drawing/2014/main" id="{93249931-5CD8-4D3D-C85D-AD0049F6272D}"/>
              </a:ext>
            </a:extLst>
          </p:cNvPr>
          <p:cNvGrpSpPr/>
          <p:nvPr/>
        </p:nvGrpSpPr>
        <p:grpSpPr>
          <a:xfrm>
            <a:off x="1379846" y="107495"/>
            <a:ext cx="10314711" cy="447767"/>
            <a:chOff x="1379846" y="107495"/>
            <a:chExt cx="10314711" cy="447767"/>
          </a:xfrm>
        </p:grpSpPr>
        <p:sp>
          <p:nvSpPr>
            <p:cNvPr id="10" name="Sous-titre 1">
              <a:extLst>
                <a:ext uri="{FF2B5EF4-FFF2-40B4-BE49-F238E27FC236}">
                  <a16:creationId xmlns:a16="http://schemas.microsoft.com/office/drawing/2014/main" id="{79932932-3E0F-8A28-513D-D055C00E8134}"/>
                </a:ext>
              </a:extLst>
            </p:cNvPr>
            <p:cNvSpPr txBox="1">
              <a:spLocks/>
            </p:cNvSpPr>
            <p:nvPr/>
          </p:nvSpPr>
          <p:spPr>
            <a:xfrm>
              <a:off x="2246838" y="107495"/>
              <a:ext cx="9447719" cy="41728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2400" b="1" i="1" dirty="0">
                  <a:solidFill>
                    <a:srgbClr val="0432FF"/>
                  </a:solidFill>
                </a:rPr>
                <a:t>L’univers des données : ou le Modern Data Management</a:t>
              </a:r>
            </a:p>
          </p:txBody>
        </p:sp>
        <p:pic>
          <p:nvPicPr>
            <p:cNvPr id="11" name="Image 10">
              <a:extLst>
                <a:ext uri="{FF2B5EF4-FFF2-40B4-BE49-F238E27FC236}">
                  <a16:creationId xmlns:a16="http://schemas.microsoft.com/office/drawing/2014/main" id="{BF4959FA-1913-53E8-367D-EF27E0DA1753}"/>
                </a:ext>
              </a:extLst>
            </p:cNvPr>
            <p:cNvPicPr>
              <a:picLocks noChangeAspect="1"/>
            </p:cNvPicPr>
            <p:nvPr/>
          </p:nvPicPr>
          <p:blipFill>
            <a:blip r:embed="rId2"/>
            <a:stretch>
              <a:fillRect/>
            </a:stretch>
          </p:blipFill>
          <p:spPr>
            <a:xfrm>
              <a:off x="1379846" y="211659"/>
              <a:ext cx="908834" cy="343603"/>
            </a:xfrm>
            <a:prstGeom prst="rect">
              <a:avLst/>
            </a:prstGeom>
          </p:spPr>
        </p:pic>
      </p:grpSp>
      <p:grpSp>
        <p:nvGrpSpPr>
          <p:cNvPr id="12" name="Groupe 11">
            <a:extLst>
              <a:ext uri="{FF2B5EF4-FFF2-40B4-BE49-F238E27FC236}">
                <a16:creationId xmlns:a16="http://schemas.microsoft.com/office/drawing/2014/main" id="{4FFF3B86-EEE8-8053-4522-3D1F767C6904}"/>
              </a:ext>
            </a:extLst>
          </p:cNvPr>
          <p:cNvGrpSpPr/>
          <p:nvPr/>
        </p:nvGrpSpPr>
        <p:grpSpPr>
          <a:xfrm>
            <a:off x="1620350" y="845339"/>
            <a:ext cx="8107850" cy="400110"/>
            <a:chOff x="1195471" y="943087"/>
            <a:chExt cx="5246425" cy="400110"/>
          </a:xfrm>
        </p:grpSpPr>
        <p:sp>
          <p:nvSpPr>
            <p:cNvPr id="13" name="ZoneTexte 12">
              <a:extLst>
                <a:ext uri="{FF2B5EF4-FFF2-40B4-BE49-F238E27FC236}">
                  <a16:creationId xmlns:a16="http://schemas.microsoft.com/office/drawing/2014/main" id="{178E64B0-C5A8-BD74-B669-A921EAABFC45}"/>
                </a:ext>
              </a:extLst>
            </p:cNvPr>
            <p:cNvSpPr txBox="1"/>
            <p:nvPr/>
          </p:nvSpPr>
          <p:spPr>
            <a:xfrm>
              <a:off x="1777131" y="943087"/>
              <a:ext cx="4664765" cy="400110"/>
            </a:xfrm>
            <a:prstGeom prst="rect">
              <a:avLst/>
            </a:prstGeom>
            <a:noFill/>
          </p:spPr>
          <p:txBody>
            <a:bodyPr wrap="square" rtlCol="0">
              <a:spAutoFit/>
            </a:bodyPr>
            <a:lstStyle/>
            <a:p>
              <a:r>
                <a:rPr lang="fr-FR" sz="2000" b="1" i="1" dirty="0"/>
                <a:t>Cycle de vie des données : vision classique</a:t>
              </a:r>
              <a:endParaRPr lang="fr-FR" sz="2000" b="1" dirty="0"/>
            </a:p>
          </p:txBody>
        </p:sp>
        <p:pic>
          <p:nvPicPr>
            <p:cNvPr id="14" name="Image 13">
              <a:extLst>
                <a:ext uri="{FF2B5EF4-FFF2-40B4-BE49-F238E27FC236}">
                  <a16:creationId xmlns:a16="http://schemas.microsoft.com/office/drawing/2014/main" id="{892C7252-FD82-D1FE-14B6-AD3C80A8498D}"/>
                </a:ext>
              </a:extLst>
            </p:cNvPr>
            <p:cNvPicPr>
              <a:picLocks noChangeAspect="1"/>
            </p:cNvPicPr>
            <p:nvPr/>
          </p:nvPicPr>
          <p:blipFill>
            <a:blip r:embed="rId3"/>
            <a:stretch>
              <a:fillRect/>
            </a:stretch>
          </p:blipFill>
          <p:spPr>
            <a:xfrm>
              <a:off x="1195471" y="1027610"/>
              <a:ext cx="581660" cy="259080"/>
            </a:xfrm>
            <a:prstGeom prst="rect">
              <a:avLst/>
            </a:prstGeom>
          </p:spPr>
        </p:pic>
      </p:grpSp>
      <p:sp>
        <p:nvSpPr>
          <p:cNvPr id="2" name="Rectangle 2">
            <a:extLst>
              <a:ext uri="{FF2B5EF4-FFF2-40B4-BE49-F238E27FC236}">
                <a16:creationId xmlns:a16="http://schemas.microsoft.com/office/drawing/2014/main" id="{CC81DD0B-0FFC-34FB-4AC8-0FF25DD9910D}"/>
              </a:ext>
            </a:extLst>
          </p:cNvPr>
          <p:cNvSpPr>
            <a:spLocks noChangeArrowheads="1"/>
          </p:cNvSpPr>
          <p:nvPr/>
        </p:nvSpPr>
        <p:spPr bwMode="auto">
          <a:xfrm>
            <a:off x="2463799" y="-493780"/>
            <a:ext cx="231866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1025" name="Image 2">
            <a:extLst>
              <a:ext uri="{FF2B5EF4-FFF2-40B4-BE49-F238E27FC236}">
                <a16:creationId xmlns:a16="http://schemas.microsoft.com/office/drawing/2014/main" id="{F5954275-8E4D-093B-9F22-4ADB07B9B906}"/>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463799" y="929862"/>
            <a:ext cx="6108700" cy="557503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65824C2F-BB60-BA17-269D-927A9B6E0546}"/>
              </a:ext>
            </a:extLst>
          </p:cNvPr>
          <p:cNvSpPr txBox="1"/>
          <p:nvPr/>
        </p:nvSpPr>
        <p:spPr>
          <a:xfrm>
            <a:off x="9918700" y="6469381"/>
            <a:ext cx="2183611" cy="369332"/>
          </a:xfrm>
          <a:prstGeom prst="rect">
            <a:avLst/>
          </a:prstGeom>
          <a:noFill/>
        </p:spPr>
        <p:txBody>
          <a:bodyPr wrap="none" rtlCol="0">
            <a:spAutoFit/>
          </a:bodyPr>
          <a:lstStyle/>
          <a:p>
            <a:r>
              <a:rPr lang="fr-FR" b="1" i="1" dirty="0"/>
              <a:t>Univ</a:t>
            </a:r>
            <a:r>
              <a:rPr lang="fr-FR" sz="1200" dirty="0"/>
              <a:t>ersité</a:t>
            </a:r>
            <a:r>
              <a:rPr lang="fr-FR" dirty="0"/>
              <a:t> </a:t>
            </a:r>
            <a:r>
              <a:rPr lang="fr-FR" sz="1200" dirty="0"/>
              <a:t>de</a:t>
            </a:r>
            <a:r>
              <a:rPr lang="fr-FR" dirty="0"/>
              <a:t> </a:t>
            </a:r>
            <a:r>
              <a:rPr lang="fr-FR" sz="1600" b="1" i="1" dirty="0"/>
              <a:t>L</a:t>
            </a:r>
            <a:r>
              <a:rPr lang="fr-FR" sz="1200" dirty="0"/>
              <a:t>ausanne</a:t>
            </a:r>
            <a:r>
              <a:rPr lang="fr-FR" dirty="0"/>
              <a:t> </a:t>
            </a:r>
          </a:p>
        </p:txBody>
      </p:sp>
    </p:spTree>
    <p:extLst>
      <p:ext uri="{BB962C8B-B14F-4D97-AF65-F5344CB8AC3E}">
        <p14:creationId xmlns:p14="http://schemas.microsoft.com/office/powerpoint/2010/main" val="34100906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E342DD8E-6DDA-4923-B595-FAA0B966E3A1}" type="slidenum">
              <a:rPr lang="en-US" smtClean="0"/>
              <a:pPr/>
              <a:t>47</a:t>
            </a:fld>
            <a:endParaRPr lang="en-US"/>
          </a:p>
        </p:txBody>
      </p:sp>
      <p:sp>
        <p:nvSpPr>
          <p:cNvPr id="5" name="Espace réservé du pied de page 4"/>
          <p:cNvSpPr>
            <a:spLocks noGrp="1"/>
          </p:cNvSpPr>
          <p:nvPr>
            <p:ph type="ftr" sz="quarter" idx="4294967295"/>
          </p:nvPr>
        </p:nvSpPr>
        <p:spPr>
          <a:xfrm rot="16200000">
            <a:off x="-1106162" y="4876752"/>
            <a:ext cx="2384310" cy="181983"/>
          </a:xfrm>
        </p:spPr>
        <p:txBody>
          <a:bodyPr/>
          <a:lstStyle/>
          <a:p>
            <a:r>
              <a:rPr lang="en-US" dirty="0"/>
              <a:t>Gestion des données </a:t>
            </a:r>
            <a:r>
              <a:rPr lang="en-US" dirty="0" err="1"/>
              <a:t>massives</a:t>
            </a:r>
            <a:endParaRPr lang="en-US" dirty="0"/>
          </a:p>
        </p:txBody>
      </p:sp>
      <p:pic>
        <p:nvPicPr>
          <p:cNvPr id="6" name="Image 5"/>
          <p:cNvPicPr>
            <a:picLocks noChangeAspect="1"/>
          </p:cNvPicPr>
          <p:nvPr/>
        </p:nvPicPr>
        <p:blipFill>
          <a:blip r:embed="rId2"/>
          <a:stretch>
            <a:fillRect/>
          </a:stretch>
        </p:blipFill>
        <p:spPr>
          <a:xfrm>
            <a:off x="686696" y="1843302"/>
            <a:ext cx="11413983" cy="784167"/>
          </a:xfrm>
          <a:prstGeom prst="rect">
            <a:avLst/>
          </a:prstGeom>
        </p:spPr>
      </p:pic>
      <p:sp>
        <p:nvSpPr>
          <p:cNvPr id="9" name="Rectangle 8"/>
          <p:cNvSpPr/>
          <p:nvPr/>
        </p:nvSpPr>
        <p:spPr>
          <a:xfrm>
            <a:off x="6250898" y="6581453"/>
            <a:ext cx="5941102" cy="276547"/>
          </a:xfrm>
          <a:prstGeom prst="rect">
            <a:avLst/>
          </a:prstGeom>
        </p:spPr>
        <p:txBody>
          <a:bodyPr wrap="square">
            <a:spAutoFit/>
          </a:bodyPr>
          <a:lstStyle/>
          <a:p>
            <a:pPr algn="r"/>
            <a:r>
              <a:rPr lang="fr-FR" sz="1200" i="1">
                <a:latin typeface="Calibri" panose="020F0502020204030204" pitchFamily="34" charset="0"/>
                <a:cs typeface="Calibri" panose="020F0502020204030204" pitchFamily="34" charset="0"/>
              </a:rPr>
              <a:t>« </a:t>
            </a:r>
            <a:r>
              <a:rPr lang="fr-FR" sz="1200" i="1">
                <a:latin typeface="Calibri" panose="020F0502020204030204" pitchFamily="34" charset="0"/>
                <a:ea typeface="Times New Roman" charset="0"/>
                <a:cs typeface="Calibri" panose="020F0502020204030204" pitchFamily="34" charset="0"/>
              </a:rPr>
              <a:t>The Future of the Data </a:t>
            </a:r>
            <a:r>
              <a:rPr lang="fr-FR" sz="1200" i="1" err="1">
                <a:latin typeface="Calibri" panose="020F0502020204030204" pitchFamily="34" charset="0"/>
                <a:ea typeface="Times New Roman" charset="0"/>
                <a:cs typeface="Calibri" panose="020F0502020204030204" pitchFamily="34" charset="0"/>
              </a:rPr>
              <a:t>Warehouse</a:t>
            </a:r>
            <a:r>
              <a:rPr lang="fr-FR" sz="1200" i="1">
                <a:latin typeface="Calibri" panose="020F0502020204030204" pitchFamily="34" charset="0"/>
                <a:ea typeface="Times New Roman" charset="0"/>
                <a:cs typeface="Calibri" panose="020F0502020204030204" pitchFamily="34" charset="0"/>
              </a:rPr>
              <a:t> », </a:t>
            </a:r>
            <a:r>
              <a:rPr lang="fr-FR" sz="1200" i="1">
                <a:latin typeface="Calibri" panose="020F0502020204030204" pitchFamily="34" charset="0"/>
                <a:cs typeface="Calibri" panose="020F0502020204030204" pitchFamily="34" charset="0"/>
              </a:rPr>
              <a:t>by Dave Wells,  in Data Management, 2017 </a:t>
            </a:r>
            <a:endParaRPr lang="fr-FR" sz="3600" b="1">
              <a:effectLst/>
              <a:latin typeface="Calibri" panose="020F0502020204030204" pitchFamily="34" charset="0"/>
              <a:cs typeface="Calibri" panose="020F0502020204030204" pitchFamily="34" charset="0"/>
            </a:endParaRPr>
          </a:p>
        </p:txBody>
      </p:sp>
      <p:sp>
        <p:nvSpPr>
          <p:cNvPr id="2" name="Rectangle 1"/>
          <p:cNvSpPr/>
          <p:nvPr/>
        </p:nvSpPr>
        <p:spPr>
          <a:xfrm>
            <a:off x="2143594" y="3046246"/>
            <a:ext cx="9728616" cy="3077766"/>
          </a:xfrm>
          <a:prstGeom prst="rect">
            <a:avLst/>
          </a:prstGeom>
        </p:spPr>
        <p:txBody>
          <a:bodyPr/>
          <a:lstStyle/>
          <a:p>
            <a:pPr marL="342900" indent="-342900">
              <a:spcBef>
                <a:spcPts val="600"/>
              </a:spcBef>
              <a:spcAft>
                <a:spcPts val="600"/>
              </a:spcAft>
              <a:buClr>
                <a:srgbClr val="FF0000"/>
              </a:buClr>
              <a:buSzPct val="120000"/>
              <a:buFont typeface="Wingdings" pitchFamily="2" charset="2"/>
              <a:buChar char="q"/>
            </a:pPr>
            <a:r>
              <a:rPr lang="fr-FR" sz="2000" dirty="0">
                <a:solidFill>
                  <a:schemeClr val="tx1">
                    <a:lumMod val="75000"/>
                    <a:lumOff val="25000"/>
                  </a:schemeClr>
                </a:solidFill>
                <a:latin typeface="Calibri" panose="020F0502020204030204" pitchFamily="34" charset="0"/>
                <a:cs typeface="Calibri" panose="020F0502020204030204" pitchFamily="34" charset="0"/>
              </a:rPr>
              <a:t>un cycle de vie de données en six étapes comme principe architectural de base :</a:t>
            </a:r>
          </a:p>
          <a:p>
            <a:pPr marL="800100" lvl="1" indent="-342900">
              <a:spcBef>
                <a:spcPts val="1000"/>
              </a:spcBef>
              <a:buClr>
                <a:srgbClr val="FF0000"/>
              </a:buClr>
              <a:buSzPct val="120000"/>
              <a:buFont typeface="Wingdings" pitchFamily="2" charset="2"/>
              <a:buChar char="Ø"/>
            </a:pPr>
            <a:r>
              <a:rPr lang="fr-FR" sz="2000" dirty="0">
                <a:solidFill>
                  <a:schemeClr val="tx1">
                    <a:lumMod val="75000"/>
                    <a:lumOff val="25000"/>
                  </a:schemeClr>
                </a:solidFill>
                <a:latin typeface="Calibri" panose="020F0502020204030204" pitchFamily="34" charset="0"/>
                <a:cs typeface="Calibri" panose="020F0502020204030204" pitchFamily="34" charset="0"/>
              </a:rPr>
              <a:t>données sources</a:t>
            </a:r>
          </a:p>
          <a:p>
            <a:pPr marL="800100" lvl="1" indent="-342900">
              <a:spcBef>
                <a:spcPts val="1000"/>
              </a:spcBef>
              <a:buClr>
                <a:srgbClr val="FF0000"/>
              </a:buClr>
              <a:buSzPct val="120000"/>
              <a:buFont typeface="Wingdings" pitchFamily="2" charset="2"/>
              <a:buChar char="Ø"/>
            </a:pPr>
            <a:r>
              <a:rPr lang="fr-FR" sz="2000" dirty="0">
                <a:solidFill>
                  <a:schemeClr val="tx1">
                    <a:lumMod val="75000"/>
                    <a:lumOff val="25000"/>
                  </a:schemeClr>
                </a:solidFill>
                <a:latin typeface="Calibri" panose="020F0502020204030204" pitchFamily="34" charset="0"/>
                <a:cs typeface="Calibri" panose="020F0502020204030204" pitchFamily="34" charset="0"/>
              </a:rPr>
              <a:t>données brutes</a:t>
            </a:r>
          </a:p>
          <a:p>
            <a:pPr marL="800100" lvl="1" indent="-342900">
              <a:spcBef>
                <a:spcPts val="1000"/>
              </a:spcBef>
              <a:buClr>
                <a:srgbClr val="FF0000"/>
              </a:buClr>
              <a:buSzPct val="120000"/>
              <a:buFont typeface="Wingdings" pitchFamily="2" charset="2"/>
              <a:buChar char="Ø"/>
            </a:pPr>
            <a:r>
              <a:rPr lang="fr-FR" sz="2000" dirty="0">
                <a:solidFill>
                  <a:schemeClr val="tx1">
                    <a:lumMod val="75000"/>
                    <a:lumOff val="25000"/>
                  </a:schemeClr>
                </a:solidFill>
                <a:latin typeface="Calibri" panose="020F0502020204030204" pitchFamily="34" charset="0"/>
                <a:cs typeface="Calibri" panose="020F0502020204030204" pitchFamily="34" charset="0"/>
              </a:rPr>
              <a:t>données affinées</a:t>
            </a:r>
          </a:p>
          <a:p>
            <a:pPr marL="800100" lvl="1" indent="-342900">
              <a:spcBef>
                <a:spcPts val="1000"/>
              </a:spcBef>
              <a:buClr>
                <a:srgbClr val="FF0000"/>
              </a:buClr>
              <a:buSzPct val="120000"/>
              <a:buFont typeface="Wingdings" pitchFamily="2" charset="2"/>
              <a:buChar char="Ø"/>
            </a:pPr>
            <a:r>
              <a:rPr lang="fr-FR" sz="2000" dirty="0">
                <a:solidFill>
                  <a:schemeClr val="tx1">
                    <a:lumMod val="75000"/>
                    <a:lumOff val="25000"/>
                  </a:schemeClr>
                </a:solidFill>
                <a:latin typeface="Calibri" panose="020F0502020204030204" pitchFamily="34" charset="0"/>
                <a:cs typeface="Calibri" panose="020F0502020204030204" pitchFamily="34" charset="0"/>
              </a:rPr>
              <a:t>données fiables</a:t>
            </a:r>
          </a:p>
          <a:p>
            <a:pPr marL="800100" lvl="1" indent="-342900">
              <a:spcBef>
                <a:spcPts val="1000"/>
              </a:spcBef>
              <a:buClr>
                <a:srgbClr val="FF0000"/>
              </a:buClr>
              <a:buSzPct val="120000"/>
              <a:buFont typeface="Wingdings" pitchFamily="2" charset="2"/>
              <a:buChar char="Ø"/>
            </a:pPr>
            <a:r>
              <a:rPr lang="fr-FR" sz="2000" dirty="0">
                <a:solidFill>
                  <a:schemeClr val="tx1">
                    <a:lumMod val="75000"/>
                    <a:lumOff val="25000"/>
                  </a:schemeClr>
                </a:solidFill>
                <a:latin typeface="Calibri" panose="020F0502020204030204" pitchFamily="34" charset="0"/>
                <a:cs typeface="Calibri" panose="020F0502020204030204" pitchFamily="34" charset="0"/>
              </a:rPr>
              <a:t>données préparées</a:t>
            </a:r>
          </a:p>
          <a:p>
            <a:pPr marL="800100" lvl="1" indent="-342900">
              <a:spcBef>
                <a:spcPts val="1000"/>
              </a:spcBef>
              <a:buClr>
                <a:srgbClr val="FF0000"/>
              </a:buClr>
              <a:buSzPct val="120000"/>
              <a:buFont typeface="Wingdings" pitchFamily="2" charset="2"/>
              <a:buChar char="Ø"/>
            </a:pPr>
            <a:r>
              <a:rPr lang="fr-FR" sz="2000" dirty="0">
                <a:solidFill>
                  <a:schemeClr val="tx1">
                    <a:lumMod val="75000"/>
                    <a:lumOff val="25000"/>
                  </a:schemeClr>
                </a:solidFill>
                <a:latin typeface="Calibri" panose="020F0502020204030204" pitchFamily="34" charset="0"/>
                <a:cs typeface="Calibri" panose="020F0502020204030204" pitchFamily="34" charset="0"/>
              </a:rPr>
              <a:t>données consommables</a:t>
            </a:r>
          </a:p>
        </p:txBody>
      </p:sp>
      <p:grpSp>
        <p:nvGrpSpPr>
          <p:cNvPr id="3" name="Groupe 2">
            <a:extLst>
              <a:ext uri="{FF2B5EF4-FFF2-40B4-BE49-F238E27FC236}">
                <a16:creationId xmlns:a16="http://schemas.microsoft.com/office/drawing/2014/main" id="{93249931-5CD8-4D3D-C85D-AD0049F6272D}"/>
              </a:ext>
            </a:extLst>
          </p:cNvPr>
          <p:cNvGrpSpPr/>
          <p:nvPr/>
        </p:nvGrpSpPr>
        <p:grpSpPr>
          <a:xfrm>
            <a:off x="1379846" y="107495"/>
            <a:ext cx="10314711" cy="447767"/>
            <a:chOff x="1379846" y="107495"/>
            <a:chExt cx="10314711" cy="447767"/>
          </a:xfrm>
        </p:grpSpPr>
        <p:sp>
          <p:nvSpPr>
            <p:cNvPr id="10" name="Sous-titre 1">
              <a:extLst>
                <a:ext uri="{FF2B5EF4-FFF2-40B4-BE49-F238E27FC236}">
                  <a16:creationId xmlns:a16="http://schemas.microsoft.com/office/drawing/2014/main" id="{79932932-3E0F-8A28-513D-D055C00E8134}"/>
                </a:ext>
              </a:extLst>
            </p:cNvPr>
            <p:cNvSpPr txBox="1">
              <a:spLocks/>
            </p:cNvSpPr>
            <p:nvPr/>
          </p:nvSpPr>
          <p:spPr>
            <a:xfrm>
              <a:off x="2246838" y="107495"/>
              <a:ext cx="9447719" cy="41728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2400" b="1" i="1" dirty="0">
                  <a:solidFill>
                    <a:srgbClr val="0432FF"/>
                  </a:solidFill>
                </a:rPr>
                <a:t>L’univers des données : ou le Modern Data Management</a:t>
              </a:r>
            </a:p>
          </p:txBody>
        </p:sp>
        <p:pic>
          <p:nvPicPr>
            <p:cNvPr id="11" name="Image 10">
              <a:extLst>
                <a:ext uri="{FF2B5EF4-FFF2-40B4-BE49-F238E27FC236}">
                  <a16:creationId xmlns:a16="http://schemas.microsoft.com/office/drawing/2014/main" id="{BF4959FA-1913-53E8-367D-EF27E0DA1753}"/>
                </a:ext>
              </a:extLst>
            </p:cNvPr>
            <p:cNvPicPr>
              <a:picLocks noChangeAspect="1"/>
            </p:cNvPicPr>
            <p:nvPr/>
          </p:nvPicPr>
          <p:blipFill>
            <a:blip r:embed="rId3"/>
            <a:stretch>
              <a:fillRect/>
            </a:stretch>
          </p:blipFill>
          <p:spPr>
            <a:xfrm>
              <a:off x="1379846" y="211659"/>
              <a:ext cx="908834" cy="343603"/>
            </a:xfrm>
            <a:prstGeom prst="rect">
              <a:avLst/>
            </a:prstGeom>
          </p:spPr>
        </p:pic>
      </p:grpSp>
      <p:grpSp>
        <p:nvGrpSpPr>
          <p:cNvPr id="12" name="Groupe 11">
            <a:extLst>
              <a:ext uri="{FF2B5EF4-FFF2-40B4-BE49-F238E27FC236}">
                <a16:creationId xmlns:a16="http://schemas.microsoft.com/office/drawing/2014/main" id="{4FFF3B86-EEE8-8053-4522-3D1F767C6904}"/>
              </a:ext>
            </a:extLst>
          </p:cNvPr>
          <p:cNvGrpSpPr/>
          <p:nvPr/>
        </p:nvGrpSpPr>
        <p:grpSpPr>
          <a:xfrm>
            <a:off x="1620350" y="845339"/>
            <a:ext cx="8107850" cy="400110"/>
            <a:chOff x="1195471" y="943087"/>
            <a:chExt cx="5246425" cy="400110"/>
          </a:xfrm>
        </p:grpSpPr>
        <p:sp>
          <p:nvSpPr>
            <p:cNvPr id="13" name="ZoneTexte 12">
              <a:extLst>
                <a:ext uri="{FF2B5EF4-FFF2-40B4-BE49-F238E27FC236}">
                  <a16:creationId xmlns:a16="http://schemas.microsoft.com/office/drawing/2014/main" id="{178E64B0-C5A8-BD74-B669-A921EAABFC45}"/>
                </a:ext>
              </a:extLst>
            </p:cNvPr>
            <p:cNvSpPr txBox="1"/>
            <p:nvPr/>
          </p:nvSpPr>
          <p:spPr>
            <a:xfrm>
              <a:off x="1777131" y="943087"/>
              <a:ext cx="4664765" cy="400110"/>
            </a:xfrm>
            <a:prstGeom prst="rect">
              <a:avLst/>
            </a:prstGeom>
            <a:noFill/>
          </p:spPr>
          <p:txBody>
            <a:bodyPr wrap="square" rtlCol="0">
              <a:spAutoFit/>
            </a:bodyPr>
            <a:lstStyle/>
            <a:p>
              <a:r>
                <a:rPr lang="fr-FR" sz="2000" b="1" i="1" dirty="0"/>
                <a:t>Cycle de vie des données dans les Data </a:t>
              </a:r>
              <a:r>
                <a:rPr lang="fr-FR" sz="2000" b="1" i="1" dirty="0" err="1"/>
                <a:t>Lakes</a:t>
              </a:r>
              <a:r>
                <a:rPr lang="fr-FR" sz="2000" b="1" dirty="0"/>
                <a:t> </a:t>
              </a:r>
            </a:p>
          </p:txBody>
        </p:sp>
        <p:pic>
          <p:nvPicPr>
            <p:cNvPr id="14" name="Image 13">
              <a:extLst>
                <a:ext uri="{FF2B5EF4-FFF2-40B4-BE49-F238E27FC236}">
                  <a16:creationId xmlns:a16="http://schemas.microsoft.com/office/drawing/2014/main" id="{892C7252-FD82-D1FE-14B6-AD3C80A8498D}"/>
                </a:ext>
              </a:extLst>
            </p:cNvPr>
            <p:cNvPicPr>
              <a:picLocks noChangeAspect="1"/>
            </p:cNvPicPr>
            <p:nvPr/>
          </p:nvPicPr>
          <p:blipFill>
            <a:blip r:embed="rId4"/>
            <a:stretch>
              <a:fillRect/>
            </a:stretch>
          </p:blipFill>
          <p:spPr>
            <a:xfrm>
              <a:off x="1195471" y="1027610"/>
              <a:ext cx="581660" cy="259080"/>
            </a:xfrm>
            <a:prstGeom prst="rect">
              <a:avLst/>
            </a:prstGeom>
          </p:spPr>
        </p:pic>
      </p:grpSp>
    </p:spTree>
    <p:extLst>
      <p:ext uri="{BB962C8B-B14F-4D97-AF65-F5344CB8AC3E}">
        <p14:creationId xmlns:p14="http://schemas.microsoft.com/office/powerpoint/2010/main" val="39612338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E342DD8E-6DDA-4923-B595-FAA0B966E3A1}" type="slidenum">
              <a:rPr lang="en-US" smtClean="0"/>
              <a:pPr/>
              <a:t>48</a:t>
            </a:fld>
            <a:endParaRPr lang="en-US"/>
          </a:p>
        </p:txBody>
      </p:sp>
      <p:sp>
        <p:nvSpPr>
          <p:cNvPr id="5" name="Espace réservé du pied de page 4"/>
          <p:cNvSpPr>
            <a:spLocks noGrp="1"/>
          </p:cNvSpPr>
          <p:nvPr>
            <p:ph type="ftr" sz="quarter" idx="4294967295"/>
          </p:nvPr>
        </p:nvSpPr>
        <p:spPr>
          <a:xfrm rot="16200000">
            <a:off x="-1106162" y="4876752"/>
            <a:ext cx="2384310" cy="181983"/>
          </a:xfrm>
        </p:spPr>
        <p:txBody>
          <a:bodyPr/>
          <a:lstStyle/>
          <a:p>
            <a:r>
              <a:rPr lang="en-US" dirty="0"/>
              <a:t>Gestion des données </a:t>
            </a:r>
            <a:r>
              <a:rPr lang="en-US" dirty="0" err="1"/>
              <a:t>massives</a:t>
            </a:r>
            <a:endParaRPr lang="en-US" dirty="0"/>
          </a:p>
        </p:txBody>
      </p:sp>
      <p:pic>
        <p:nvPicPr>
          <p:cNvPr id="6" name="Image 5"/>
          <p:cNvPicPr/>
          <p:nvPr/>
        </p:nvPicPr>
        <p:blipFill>
          <a:blip r:embed="rId3"/>
          <a:stretch>
            <a:fillRect/>
          </a:stretch>
        </p:blipFill>
        <p:spPr>
          <a:xfrm>
            <a:off x="1534962" y="1607915"/>
            <a:ext cx="6619687" cy="3527296"/>
          </a:xfrm>
          <a:prstGeom prst="rect">
            <a:avLst/>
          </a:prstGeom>
        </p:spPr>
      </p:pic>
      <p:pic>
        <p:nvPicPr>
          <p:cNvPr id="7" name="Image 6" descr="../../1--Les%20slides%20du%20cours/1--2018/2--Les%20Figures/Data-Archi-1.jpg"/>
          <p:cNvPicPr/>
          <p:nvPr/>
        </p:nvPicPr>
        <p:blipFill>
          <a:blip r:embed="rId4">
            <a:extLst>
              <a:ext uri="{28A0092B-C50C-407E-A947-70E740481C1C}">
                <a14:useLocalDpi xmlns:a14="http://schemas.microsoft.com/office/drawing/2010/main" val="0"/>
              </a:ext>
            </a:extLst>
          </a:blip>
          <a:srcRect/>
          <a:stretch>
            <a:fillRect/>
          </a:stretch>
        </p:blipFill>
        <p:spPr bwMode="auto">
          <a:xfrm>
            <a:off x="5560241" y="2804818"/>
            <a:ext cx="6151290" cy="35272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Espace réservé du contenu 2"/>
          <p:cNvSpPr>
            <a:spLocks noGrp="1"/>
          </p:cNvSpPr>
          <p:nvPr>
            <p:ph idx="4294967295"/>
          </p:nvPr>
        </p:nvSpPr>
        <p:spPr>
          <a:xfrm>
            <a:off x="979514" y="896776"/>
            <a:ext cx="10971860" cy="422950"/>
          </a:xfrm>
          <a:prstGeom prst="rect">
            <a:avLst/>
          </a:prstGeom>
        </p:spPr>
        <p:txBody>
          <a:bodyPr/>
          <a:lstStyle/>
          <a:p>
            <a:r>
              <a:rPr lang="fr-FR" sz="2000" b="1" i="1"/>
              <a:t>Quelle place pour le Data Lake et  le Data </a:t>
            </a:r>
            <a:r>
              <a:rPr lang="fr-FR" sz="2000" b="1" i="1" err="1"/>
              <a:t>Warehouse</a:t>
            </a:r>
            <a:r>
              <a:rPr lang="fr-FR" sz="2000" b="1" i="1"/>
              <a:t> dans l’univers des données ?</a:t>
            </a:r>
          </a:p>
        </p:txBody>
      </p:sp>
      <p:sp>
        <p:nvSpPr>
          <p:cNvPr id="11" name="Sous-titre 1"/>
          <p:cNvSpPr txBox="1">
            <a:spLocks/>
          </p:cNvSpPr>
          <p:nvPr/>
        </p:nvSpPr>
        <p:spPr>
          <a:xfrm>
            <a:off x="1534962" y="204953"/>
            <a:ext cx="9447719" cy="41728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2400" b="1" i="1">
                <a:solidFill>
                  <a:srgbClr val="0432FF"/>
                </a:solidFill>
              </a:rPr>
              <a:t>Les data </a:t>
            </a:r>
            <a:r>
              <a:rPr lang="fr-FR" sz="2400" b="1" i="1" err="1">
                <a:solidFill>
                  <a:srgbClr val="0432FF"/>
                </a:solidFill>
              </a:rPr>
              <a:t>Lakes</a:t>
            </a:r>
            <a:r>
              <a:rPr lang="fr-FR" sz="2400" b="1" i="1">
                <a:solidFill>
                  <a:srgbClr val="0432FF"/>
                </a:solidFill>
              </a:rPr>
              <a:t> et/ou les Data </a:t>
            </a:r>
            <a:r>
              <a:rPr lang="fr-FR" sz="2400" b="1" i="1" err="1">
                <a:solidFill>
                  <a:srgbClr val="0432FF"/>
                </a:solidFill>
              </a:rPr>
              <a:t>Warehouses</a:t>
            </a:r>
            <a:endParaRPr lang="fr-FR" sz="2400" b="1" i="1">
              <a:solidFill>
                <a:srgbClr val="0432FF"/>
              </a:solidFill>
            </a:endParaRPr>
          </a:p>
        </p:txBody>
      </p:sp>
      <p:sp>
        <p:nvSpPr>
          <p:cNvPr id="13" name="Rectangle 12"/>
          <p:cNvSpPr/>
          <p:nvPr/>
        </p:nvSpPr>
        <p:spPr>
          <a:xfrm>
            <a:off x="6250898" y="6581453"/>
            <a:ext cx="5941102" cy="276547"/>
          </a:xfrm>
          <a:prstGeom prst="rect">
            <a:avLst/>
          </a:prstGeom>
        </p:spPr>
        <p:txBody>
          <a:bodyPr wrap="square">
            <a:spAutoFit/>
          </a:bodyPr>
          <a:lstStyle/>
          <a:p>
            <a:pPr algn="r"/>
            <a:r>
              <a:rPr lang="fr-FR" sz="1200" i="1">
                <a:latin typeface="Times New Roman" charset="0"/>
              </a:rPr>
              <a:t>« </a:t>
            </a:r>
            <a:r>
              <a:rPr lang="fr-FR" sz="1200" i="1">
                <a:latin typeface="Times New Roman" charset="0"/>
                <a:ea typeface="Times New Roman" charset="0"/>
              </a:rPr>
              <a:t>The Future of the Data </a:t>
            </a:r>
            <a:r>
              <a:rPr lang="fr-FR" sz="1200" i="1" err="1">
                <a:latin typeface="Times New Roman" charset="0"/>
                <a:ea typeface="Times New Roman" charset="0"/>
              </a:rPr>
              <a:t>Warehouse</a:t>
            </a:r>
            <a:r>
              <a:rPr lang="fr-FR" sz="1200" i="1">
                <a:latin typeface="Times New Roman" charset="0"/>
                <a:ea typeface="Times New Roman" charset="0"/>
              </a:rPr>
              <a:t> », </a:t>
            </a:r>
            <a:r>
              <a:rPr lang="fr-FR" sz="1200" i="1">
                <a:latin typeface="Times New Roman" charset="0"/>
              </a:rPr>
              <a:t>by Dave Wells,  in Data Management, 2017 </a:t>
            </a:r>
            <a:endParaRPr lang="fr-FR" sz="3600" b="1">
              <a:effectLst/>
              <a:latin typeface="Times New Roman" charset="0"/>
            </a:endParaRPr>
          </a:p>
        </p:txBody>
      </p:sp>
    </p:spTree>
    <p:extLst>
      <p:ext uri="{BB962C8B-B14F-4D97-AF65-F5344CB8AC3E}">
        <p14:creationId xmlns:p14="http://schemas.microsoft.com/office/powerpoint/2010/main" val="34670105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500"/>
                                        <p:tgtEl>
                                          <p:spTgt spid="7"/>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979514" y="1235613"/>
            <a:ext cx="10971860" cy="422950"/>
          </a:xfrm>
          <a:prstGeom prst="rect">
            <a:avLst/>
          </a:prstGeom>
        </p:spPr>
        <p:txBody>
          <a:bodyPr/>
          <a:lstStyle/>
          <a:p>
            <a:r>
              <a:rPr lang="fr-FR" sz="2000" b="1" i="1" dirty="0"/>
              <a:t>Exemple d’architecture d’un MDM (univers des données)</a:t>
            </a:r>
          </a:p>
        </p:txBody>
      </p:sp>
      <p:sp>
        <p:nvSpPr>
          <p:cNvPr id="4" name="Espace réservé du numéro de diapositive 3"/>
          <p:cNvSpPr>
            <a:spLocks noGrp="1"/>
          </p:cNvSpPr>
          <p:nvPr>
            <p:ph type="sldNum" sz="quarter" idx="12"/>
          </p:nvPr>
        </p:nvSpPr>
        <p:spPr/>
        <p:txBody>
          <a:bodyPr/>
          <a:lstStyle/>
          <a:p>
            <a:fld id="{E342DD8E-6DDA-4923-B595-FAA0B966E3A1}" type="slidenum">
              <a:rPr lang="en-US" smtClean="0"/>
              <a:pPr/>
              <a:t>49</a:t>
            </a:fld>
            <a:endParaRPr lang="en-US"/>
          </a:p>
        </p:txBody>
      </p:sp>
      <p:sp>
        <p:nvSpPr>
          <p:cNvPr id="5" name="Espace réservé du pied de page 4"/>
          <p:cNvSpPr>
            <a:spLocks noGrp="1"/>
          </p:cNvSpPr>
          <p:nvPr>
            <p:ph type="ftr" sz="quarter" idx="4294967295"/>
          </p:nvPr>
        </p:nvSpPr>
        <p:spPr>
          <a:xfrm rot="16200000">
            <a:off x="-1106162" y="4876752"/>
            <a:ext cx="2384310" cy="181983"/>
          </a:xfrm>
        </p:spPr>
        <p:txBody>
          <a:bodyPr/>
          <a:lstStyle/>
          <a:p>
            <a:r>
              <a:rPr lang="en-US" dirty="0"/>
              <a:t>Gestion des données </a:t>
            </a:r>
            <a:r>
              <a:rPr lang="en-US" dirty="0" err="1"/>
              <a:t>massives</a:t>
            </a:r>
            <a:endParaRPr lang="en-US" dirty="0"/>
          </a:p>
        </p:txBody>
      </p:sp>
      <p:pic>
        <p:nvPicPr>
          <p:cNvPr id="6" name="Image 5"/>
          <p:cNvPicPr/>
          <p:nvPr/>
        </p:nvPicPr>
        <p:blipFill>
          <a:blip r:embed="rId3"/>
          <a:stretch>
            <a:fillRect/>
          </a:stretch>
        </p:blipFill>
        <p:spPr>
          <a:xfrm>
            <a:off x="3140297" y="1854667"/>
            <a:ext cx="8684910" cy="4676219"/>
          </a:xfrm>
          <a:prstGeom prst="rect">
            <a:avLst/>
          </a:prstGeom>
        </p:spPr>
      </p:pic>
      <p:sp>
        <p:nvSpPr>
          <p:cNvPr id="8" name="Sous-titre 1"/>
          <p:cNvSpPr txBox="1">
            <a:spLocks/>
          </p:cNvSpPr>
          <p:nvPr/>
        </p:nvSpPr>
        <p:spPr>
          <a:xfrm>
            <a:off x="1534962" y="204953"/>
            <a:ext cx="10809438" cy="41728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2400" b="1" i="1" dirty="0">
                <a:solidFill>
                  <a:srgbClr val="0432FF"/>
                </a:solidFill>
              </a:rPr>
              <a:t>L’univers des données : ou le Modern Data Management (MDM)</a:t>
            </a:r>
          </a:p>
        </p:txBody>
      </p:sp>
      <p:sp>
        <p:nvSpPr>
          <p:cNvPr id="9" name="Rectangle 8"/>
          <p:cNvSpPr/>
          <p:nvPr/>
        </p:nvSpPr>
        <p:spPr>
          <a:xfrm>
            <a:off x="6250898" y="6581453"/>
            <a:ext cx="5941102" cy="276547"/>
          </a:xfrm>
          <a:prstGeom prst="rect">
            <a:avLst/>
          </a:prstGeom>
        </p:spPr>
        <p:txBody>
          <a:bodyPr wrap="square">
            <a:spAutoFit/>
          </a:bodyPr>
          <a:lstStyle/>
          <a:p>
            <a:pPr algn="r"/>
            <a:r>
              <a:rPr lang="fr-FR" sz="1200" i="1">
                <a:latin typeface="Times New Roman" charset="0"/>
              </a:rPr>
              <a:t>« </a:t>
            </a:r>
            <a:r>
              <a:rPr lang="fr-FR" sz="1200" i="1">
                <a:latin typeface="Times New Roman" charset="0"/>
                <a:ea typeface="Times New Roman" charset="0"/>
              </a:rPr>
              <a:t>The Future of the Data </a:t>
            </a:r>
            <a:r>
              <a:rPr lang="fr-FR" sz="1200" i="1" err="1">
                <a:latin typeface="Times New Roman" charset="0"/>
                <a:ea typeface="Times New Roman" charset="0"/>
              </a:rPr>
              <a:t>Warehouse</a:t>
            </a:r>
            <a:r>
              <a:rPr lang="fr-FR" sz="1200" i="1">
                <a:latin typeface="Times New Roman" charset="0"/>
                <a:ea typeface="Times New Roman" charset="0"/>
              </a:rPr>
              <a:t> », </a:t>
            </a:r>
            <a:r>
              <a:rPr lang="fr-FR" sz="1200" i="1">
                <a:latin typeface="Times New Roman" charset="0"/>
              </a:rPr>
              <a:t>by Dave Wells,  in Data Management, 2017 </a:t>
            </a:r>
            <a:endParaRPr lang="fr-FR" sz="3600" b="1">
              <a:effectLst/>
              <a:latin typeface="Times New Roman" charset="0"/>
            </a:endParaRPr>
          </a:p>
        </p:txBody>
      </p:sp>
    </p:spTree>
    <p:extLst>
      <p:ext uri="{BB962C8B-B14F-4D97-AF65-F5344CB8AC3E}">
        <p14:creationId xmlns:p14="http://schemas.microsoft.com/office/powerpoint/2010/main" val="21795495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E443355-0A4C-31DA-C852-1206399F728B}"/>
              </a:ext>
            </a:extLst>
          </p:cNvPr>
          <p:cNvPicPr>
            <a:picLocks noChangeAspect="1"/>
          </p:cNvPicPr>
          <p:nvPr/>
        </p:nvPicPr>
        <p:blipFill>
          <a:blip r:embed="rId2"/>
          <a:stretch>
            <a:fillRect/>
          </a:stretch>
        </p:blipFill>
        <p:spPr>
          <a:xfrm>
            <a:off x="3419180" y="813866"/>
            <a:ext cx="8607720" cy="5818774"/>
          </a:xfrm>
          <a:prstGeom prst="rect">
            <a:avLst/>
          </a:prstGeom>
        </p:spPr>
      </p:pic>
      <p:sp>
        <p:nvSpPr>
          <p:cNvPr id="2" name="Espace réservé du pied de page 1">
            <a:extLst>
              <a:ext uri="{FF2B5EF4-FFF2-40B4-BE49-F238E27FC236}">
                <a16:creationId xmlns:a16="http://schemas.microsoft.com/office/drawing/2014/main" id="{4E95573D-458A-3C30-3314-AE9C75FB0953}"/>
              </a:ext>
            </a:extLst>
          </p:cNvPr>
          <p:cNvSpPr>
            <a:spLocks noGrp="1"/>
          </p:cNvSpPr>
          <p:nvPr>
            <p:ph type="ftr" sz="quarter" idx="11"/>
          </p:nvPr>
        </p:nvSpPr>
        <p:spPr/>
        <p:txBody>
          <a:bodyPr/>
          <a:lstStyle/>
          <a:p>
            <a:r>
              <a:rPr lang="fr-FR" dirty="0"/>
              <a:t>Data  Governance</a:t>
            </a:r>
          </a:p>
        </p:txBody>
      </p:sp>
      <p:sp>
        <p:nvSpPr>
          <p:cNvPr id="5" name="Espace réservé du numéro de diapositive 4">
            <a:extLst>
              <a:ext uri="{FF2B5EF4-FFF2-40B4-BE49-F238E27FC236}">
                <a16:creationId xmlns:a16="http://schemas.microsoft.com/office/drawing/2014/main" id="{CF546DD6-3739-1467-E77A-1F4E3D59058D}"/>
              </a:ext>
            </a:extLst>
          </p:cNvPr>
          <p:cNvSpPr>
            <a:spLocks noGrp="1"/>
          </p:cNvSpPr>
          <p:nvPr>
            <p:ph type="sldNum" sz="quarter" idx="12"/>
          </p:nvPr>
        </p:nvSpPr>
        <p:spPr/>
        <p:txBody>
          <a:bodyPr/>
          <a:lstStyle/>
          <a:p>
            <a:fld id="{B4352609-F8E3-8140-856E-D2250B91BA91}" type="slidenum">
              <a:rPr lang="fr-FR" smtClean="0"/>
              <a:t>5</a:t>
            </a:fld>
            <a:endParaRPr lang="fr-FR"/>
          </a:p>
        </p:txBody>
      </p:sp>
      <p:grpSp>
        <p:nvGrpSpPr>
          <p:cNvPr id="6" name="Groupe 5">
            <a:extLst>
              <a:ext uri="{FF2B5EF4-FFF2-40B4-BE49-F238E27FC236}">
                <a16:creationId xmlns:a16="http://schemas.microsoft.com/office/drawing/2014/main" id="{9CA3DCFB-8984-0E4B-0C84-4A39B731CBEB}"/>
              </a:ext>
            </a:extLst>
          </p:cNvPr>
          <p:cNvGrpSpPr/>
          <p:nvPr/>
        </p:nvGrpSpPr>
        <p:grpSpPr>
          <a:xfrm>
            <a:off x="1679529" y="92527"/>
            <a:ext cx="10512471" cy="526542"/>
            <a:chOff x="1679528" y="284408"/>
            <a:chExt cx="5862505" cy="526542"/>
          </a:xfrm>
        </p:grpSpPr>
        <p:sp>
          <p:nvSpPr>
            <p:cNvPr id="7" name="Rectangle 2">
              <a:extLst>
                <a:ext uri="{FF2B5EF4-FFF2-40B4-BE49-F238E27FC236}">
                  <a16:creationId xmlns:a16="http://schemas.microsoft.com/office/drawing/2014/main" id="{866F510C-3E63-681B-B46E-C01CD72F244B}"/>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 : Architecture et Acteurs</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959098C9-AAA8-520B-BFD6-1F098158F0E1}"/>
                </a:ext>
              </a:extLst>
            </p:cNvPr>
            <p:cNvPicPr>
              <a:picLocks noChangeAspect="1"/>
            </p:cNvPicPr>
            <p:nvPr/>
          </p:nvPicPr>
          <p:blipFill>
            <a:blip r:embed="rId3"/>
            <a:stretch>
              <a:fillRect/>
            </a:stretch>
          </p:blipFill>
          <p:spPr>
            <a:xfrm>
              <a:off x="1679528" y="402350"/>
              <a:ext cx="970153" cy="408600"/>
            </a:xfrm>
            <a:prstGeom prst="rect">
              <a:avLst/>
            </a:prstGeom>
          </p:spPr>
        </p:pic>
      </p:grpSp>
      <p:sp>
        <p:nvSpPr>
          <p:cNvPr id="10" name="ZoneTexte 9">
            <a:extLst>
              <a:ext uri="{FF2B5EF4-FFF2-40B4-BE49-F238E27FC236}">
                <a16:creationId xmlns:a16="http://schemas.microsoft.com/office/drawing/2014/main" id="{99DD9A06-C414-54E0-8A2D-09E24CB31BBB}"/>
              </a:ext>
            </a:extLst>
          </p:cNvPr>
          <p:cNvSpPr txBox="1"/>
          <p:nvPr/>
        </p:nvSpPr>
        <p:spPr>
          <a:xfrm rot="16200000">
            <a:off x="-93662" y="3456883"/>
            <a:ext cx="5655365" cy="369332"/>
          </a:xfrm>
          <a:prstGeom prst="rect">
            <a:avLst/>
          </a:prstGeom>
          <a:noFill/>
        </p:spPr>
        <p:txBody>
          <a:bodyPr wrap="square">
            <a:spAutoFit/>
          </a:bodyPr>
          <a:lstStyle/>
          <a:p>
            <a:r>
              <a:rPr lang="fr-FR" dirty="0">
                <a:latin typeface="Calibri" panose="020F0502020204030204" pitchFamily="34" charset="0"/>
                <a:cs typeface="Calibri" panose="020F0502020204030204" pitchFamily="34" charset="0"/>
              </a:rPr>
              <a:t>- Architecture d’un programme de </a:t>
            </a:r>
            <a:r>
              <a:rPr lang="fr-FR" i="1" dirty="0">
                <a:latin typeface="Calibri" panose="020F0502020204030204" pitchFamily="34" charset="0"/>
                <a:cs typeface="Calibri" panose="020F0502020204030204" pitchFamily="34" charset="0"/>
              </a:rPr>
              <a:t>Data Governance</a:t>
            </a:r>
          </a:p>
        </p:txBody>
      </p:sp>
    </p:spTree>
    <p:extLst>
      <p:ext uri="{BB962C8B-B14F-4D97-AF65-F5344CB8AC3E}">
        <p14:creationId xmlns:p14="http://schemas.microsoft.com/office/powerpoint/2010/main" val="28402426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5D6B578-9AEA-9A62-A3AE-05CE66102C62}"/>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36304856-7B3F-22CF-1431-9CF8FFA59597}"/>
              </a:ext>
            </a:extLst>
          </p:cNvPr>
          <p:cNvSpPr>
            <a:spLocks noGrp="1"/>
          </p:cNvSpPr>
          <p:nvPr>
            <p:ph type="sldNum" sz="quarter" idx="12"/>
          </p:nvPr>
        </p:nvSpPr>
        <p:spPr/>
        <p:txBody>
          <a:bodyPr/>
          <a:lstStyle/>
          <a:p>
            <a:r>
              <a:rPr lang="en-US"/>
              <a:t>T </a:t>
            </a:r>
            <a:fld id="{D57F1E4F-1CFF-5643-939E-217C01CDF565}" type="slidenum">
              <a:rPr lang="en-US" smtClean="0"/>
              <a:pPr/>
              <a:t>50</a:t>
            </a:fld>
            <a:endParaRPr lang="en-US" dirty="0"/>
          </a:p>
        </p:txBody>
      </p:sp>
      <p:sp>
        <p:nvSpPr>
          <p:cNvPr id="5" name="ZoneTexte 4">
            <a:extLst>
              <a:ext uri="{FF2B5EF4-FFF2-40B4-BE49-F238E27FC236}">
                <a16:creationId xmlns:a16="http://schemas.microsoft.com/office/drawing/2014/main" id="{847D87CA-2099-60D4-531D-0E50CAB7768F}"/>
              </a:ext>
            </a:extLst>
          </p:cNvPr>
          <p:cNvSpPr txBox="1"/>
          <p:nvPr/>
        </p:nvSpPr>
        <p:spPr>
          <a:xfrm>
            <a:off x="1815387" y="1885621"/>
            <a:ext cx="10224213" cy="3493264"/>
          </a:xfrm>
          <a:prstGeom prst="rect">
            <a:avLst/>
          </a:prstGeom>
          <a:noFill/>
        </p:spPr>
        <p:txBody>
          <a:bodyPr wrap="square">
            <a:spAutoFit/>
          </a:bodyPr>
          <a:lstStyle/>
          <a:p>
            <a:pPr marL="533400" indent="-533400">
              <a:buClr>
                <a:srgbClr val="FF0000"/>
              </a:buClr>
              <a:buSzPct val="160000"/>
              <a:buFont typeface="Wingdings" pitchFamily="2" charset="2"/>
              <a:buChar char="q"/>
            </a:pPr>
            <a:r>
              <a:rPr lang="fr-FR" sz="2000" b="1" dirty="0">
                <a:latin typeface="Calibri" panose="020F0502020204030204" pitchFamily="34" charset="0"/>
                <a:cs typeface="Calibri" panose="020F0502020204030204" pitchFamily="34" charset="0"/>
              </a:rPr>
              <a:t> </a:t>
            </a:r>
            <a:r>
              <a:rPr lang="fr-FR" sz="1800" dirty="0">
                <a:effectLst/>
                <a:latin typeface="Calibri" panose="020F0502020204030204" pitchFamily="34" charset="0"/>
                <a:ea typeface="Calibri" panose="020F0502020204030204" pitchFamily="34" charset="0"/>
                <a:cs typeface="Arial" panose="020B0604020202020204" pitchFamily="34" charset="0"/>
              </a:rPr>
              <a:t>Les </a:t>
            </a:r>
            <a:r>
              <a:rPr lang="fr-FR" sz="1800" b="1" i="1" dirty="0" err="1">
                <a:effectLst/>
                <a:latin typeface="Calibri" panose="020F0502020204030204" pitchFamily="34" charset="0"/>
                <a:ea typeface="Calibri" panose="020F0502020204030204" pitchFamily="34" charset="0"/>
                <a:cs typeface="Arial" panose="020B0604020202020204" pitchFamily="34" charset="0"/>
              </a:rPr>
              <a:t>Databases</a:t>
            </a:r>
            <a:r>
              <a:rPr lang="fr-FR" sz="1800" dirty="0">
                <a:effectLst/>
                <a:latin typeface="Calibri" panose="020F0502020204030204" pitchFamily="34" charset="0"/>
                <a:ea typeface="Calibri" panose="020F0502020204030204" pitchFamily="34" charset="0"/>
                <a:cs typeface="Arial" panose="020B0604020202020204" pitchFamily="34" charset="0"/>
              </a:rPr>
              <a:t>, les</a:t>
            </a:r>
            <a:r>
              <a:rPr lang="fr-FR" sz="1800" b="1" i="1" dirty="0">
                <a:effectLst/>
                <a:latin typeface="Calibri" panose="020F0502020204030204" pitchFamily="34" charset="0"/>
                <a:ea typeface="Calibri" panose="020F0502020204030204" pitchFamily="34" charset="0"/>
                <a:cs typeface="Arial" panose="020B0604020202020204" pitchFamily="34" charset="0"/>
              </a:rPr>
              <a:t> Data </a:t>
            </a:r>
            <a:r>
              <a:rPr lang="fr-FR" sz="1800" b="1" i="1" dirty="0" err="1">
                <a:effectLst/>
                <a:latin typeface="Calibri" panose="020F0502020204030204" pitchFamily="34" charset="0"/>
                <a:ea typeface="Calibri" panose="020F0502020204030204" pitchFamily="34" charset="0"/>
                <a:cs typeface="Arial" panose="020B0604020202020204" pitchFamily="34" charset="0"/>
              </a:rPr>
              <a:t>Warehouses</a:t>
            </a:r>
            <a:r>
              <a:rPr lang="fr-FR" sz="1800" b="1" i="1" dirty="0">
                <a:effectLst/>
                <a:latin typeface="Calibri" panose="020F0502020204030204" pitchFamily="34" charset="0"/>
                <a:ea typeface="Calibri" panose="020F0502020204030204" pitchFamily="34" charset="0"/>
                <a:cs typeface="Arial" panose="020B0604020202020204" pitchFamily="34" charset="0"/>
              </a:rPr>
              <a:t>, les Data </a:t>
            </a:r>
            <a:r>
              <a:rPr lang="fr-FR" sz="1800" b="1" i="1" dirty="0" err="1">
                <a:effectLst/>
                <a:latin typeface="Calibri" panose="020F0502020204030204" pitchFamily="34" charset="0"/>
                <a:ea typeface="Calibri" panose="020F0502020204030204" pitchFamily="34" charset="0"/>
                <a:cs typeface="Arial" panose="020B0604020202020204" pitchFamily="34" charset="0"/>
              </a:rPr>
              <a:t>Lakes</a:t>
            </a:r>
            <a:r>
              <a:rPr lang="fr-FR" b="1" i="1" dirty="0">
                <a:latin typeface="Calibri" panose="020F0502020204030204" pitchFamily="34" charset="0"/>
                <a:ea typeface="Calibri" panose="020F0502020204030204" pitchFamily="34" charset="0"/>
                <a:cs typeface="Arial" panose="020B0604020202020204" pitchFamily="34" charset="0"/>
              </a:rPr>
              <a:t>, les </a:t>
            </a:r>
            <a:r>
              <a:rPr lang="fr-FR" sz="1800" b="1" i="1" dirty="0">
                <a:effectLst/>
                <a:latin typeface="Calibri" panose="020F0502020204030204" pitchFamily="34" charset="0"/>
                <a:ea typeface="Calibri" panose="020F0502020204030204" pitchFamily="34" charset="0"/>
                <a:cs typeface="Arial" panose="020B0604020202020204" pitchFamily="34" charset="0"/>
              </a:rPr>
              <a:t>Data hubs</a:t>
            </a:r>
            <a:r>
              <a:rPr lang="fr-FR" b="1" i="1" dirty="0">
                <a:latin typeface="Calibri" panose="020F0502020204030204" pitchFamily="34" charset="0"/>
                <a:ea typeface="Calibri" panose="020F0502020204030204" pitchFamily="34" charset="0"/>
                <a:cs typeface="Arial" panose="020B0604020202020204" pitchFamily="34" charset="0"/>
              </a:rPr>
              <a:t>…</a:t>
            </a:r>
            <a:r>
              <a:rPr lang="fr-FR" sz="1800" dirty="0">
                <a:effectLst/>
                <a:latin typeface="Calibri" panose="020F0502020204030204" pitchFamily="34" charset="0"/>
                <a:ea typeface="Calibri" panose="020F0502020204030204" pitchFamily="34" charset="0"/>
                <a:cs typeface="Arial" panose="020B0604020202020204" pitchFamily="34" charset="0"/>
              </a:rPr>
              <a:t> et le </a:t>
            </a:r>
            <a:r>
              <a:rPr lang="fr-FR" b="1" i="1" dirty="0">
                <a:latin typeface="Calibri" panose="020F0502020204030204" pitchFamily="34" charset="0"/>
                <a:ea typeface="Calibri" panose="020F0502020204030204" pitchFamily="34" charset="0"/>
                <a:cs typeface="Arial" panose="020B0604020202020204" pitchFamily="34" charset="0"/>
              </a:rPr>
              <a:t>C</a:t>
            </a:r>
            <a:r>
              <a:rPr lang="fr-FR" sz="1800" b="1" i="1" dirty="0">
                <a:effectLst/>
                <a:latin typeface="Calibri" panose="020F0502020204030204" pitchFamily="34" charset="0"/>
                <a:ea typeface="Calibri" panose="020F0502020204030204" pitchFamily="34" charset="0"/>
                <a:cs typeface="Arial" panose="020B0604020202020204" pitchFamily="34" charset="0"/>
              </a:rPr>
              <a:t>loud </a:t>
            </a:r>
            <a:r>
              <a:rPr lang="fr-FR" sz="1800" dirty="0">
                <a:effectLst/>
                <a:latin typeface="Calibri" panose="020F0502020204030204" pitchFamily="34" charset="0"/>
                <a:ea typeface="Calibri" panose="020F0502020204030204" pitchFamily="34" charset="0"/>
                <a:cs typeface="Arial" panose="020B0604020202020204" pitchFamily="34" charset="0"/>
              </a:rPr>
              <a:t>: sont des exemples de supports de données </a:t>
            </a:r>
            <a:endParaRPr lang="fr-FR" sz="2000" dirty="0">
              <a:latin typeface="Calibri" panose="020F0502020204030204" pitchFamily="34" charset="0"/>
              <a:cs typeface="Calibri" panose="020F0502020204030204" pitchFamily="34" charset="0"/>
            </a:endParaRPr>
          </a:p>
          <a:p>
            <a:pPr>
              <a:spcAft>
                <a:spcPts val="600"/>
              </a:spcAft>
              <a:buClr>
                <a:srgbClr val="FF0000"/>
              </a:buClr>
              <a:buSzPct val="160000"/>
            </a:pPr>
            <a:endParaRPr lang="fr-FR" sz="800" dirty="0">
              <a:latin typeface="Calibri" panose="020F0502020204030204" pitchFamily="34" charset="0"/>
              <a:cs typeface="Calibri" panose="020F0502020204030204" pitchFamily="34" charset="0"/>
            </a:endParaRPr>
          </a:p>
          <a:p>
            <a:pPr marL="1257300" lvl="2" indent="-342900">
              <a:spcAft>
                <a:spcPts val="1200"/>
              </a:spcAft>
              <a:buClr>
                <a:srgbClr val="FF0000"/>
              </a:buClr>
              <a:buSzPct val="160000"/>
              <a:buFont typeface="Wingdings" pitchFamily="2" charset="2"/>
              <a:buChar char="§"/>
            </a:pPr>
            <a:r>
              <a:rPr lang="fr-FR" sz="2000" dirty="0">
                <a:effectLst/>
                <a:latin typeface="Calibri" panose="020F0502020204030204" pitchFamily="34" charset="0"/>
                <a:ea typeface="Calibri" panose="020F0502020204030204" pitchFamily="34" charset="0"/>
                <a:cs typeface="Arial" panose="020B0604020202020204" pitchFamily="34" charset="0"/>
              </a:rPr>
              <a:t>Les </a:t>
            </a:r>
            <a:r>
              <a:rPr lang="fr-FR" sz="2000" b="1" i="1" dirty="0">
                <a:effectLst/>
                <a:latin typeface="Calibri" panose="020F0502020204030204" pitchFamily="34" charset="0"/>
                <a:ea typeface="Calibri" panose="020F0502020204030204" pitchFamily="34" charset="0"/>
                <a:cs typeface="Arial" panose="020B0604020202020204" pitchFamily="34" charset="0"/>
              </a:rPr>
              <a:t>data </a:t>
            </a:r>
            <a:r>
              <a:rPr lang="fr-FR" sz="2000" b="1" i="1" dirty="0" err="1">
                <a:effectLst/>
                <a:latin typeface="Calibri" panose="020F0502020204030204" pitchFamily="34" charset="0"/>
                <a:ea typeface="Calibri" panose="020F0502020204030204" pitchFamily="34" charset="0"/>
                <a:cs typeface="Arial" panose="020B0604020202020204" pitchFamily="34" charset="0"/>
              </a:rPr>
              <a:t>warehouses</a:t>
            </a:r>
            <a:r>
              <a:rPr lang="fr-FR" sz="2000" b="1" i="1" dirty="0">
                <a:effectLst/>
                <a:latin typeface="Calibri" panose="020F0502020204030204" pitchFamily="34" charset="0"/>
                <a:ea typeface="Calibri" panose="020F0502020204030204" pitchFamily="34" charset="0"/>
                <a:cs typeface="Arial" panose="020B0604020202020204" pitchFamily="34" charset="0"/>
              </a:rPr>
              <a:t> </a:t>
            </a:r>
            <a:r>
              <a:rPr lang="fr-FR" sz="2000" dirty="0">
                <a:effectLst/>
                <a:latin typeface="Calibri" panose="020F0502020204030204" pitchFamily="34" charset="0"/>
                <a:ea typeface="Calibri" panose="020F0502020204030204" pitchFamily="34" charset="0"/>
                <a:cs typeface="Arial" panose="020B0604020202020204" pitchFamily="34" charset="0"/>
              </a:rPr>
              <a:t>stockent pour leur part des données structurées : ils seront davantage adaptés pour des requêtes complexes, des </a:t>
            </a:r>
            <a:r>
              <a:rPr lang="fr-FR" sz="2000" dirty="0" err="1">
                <a:effectLst/>
                <a:latin typeface="Calibri" panose="020F0502020204030204" pitchFamily="34" charset="0"/>
                <a:ea typeface="Calibri" panose="020F0502020204030204" pitchFamily="34" charset="0"/>
                <a:cs typeface="Arial" panose="020B0604020202020204" pitchFamily="34" charset="0"/>
              </a:rPr>
              <a:t>reporting</a:t>
            </a:r>
            <a:r>
              <a:rPr lang="fr-FR" sz="2000" dirty="0">
                <a:latin typeface="Calibri" panose="020F0502020204030204" pitchFamily="34" charset="0"/>
                <a:cs typeface="Calibri" panose="020F0502020204030204" pitchFamily="34" charset="0"/>
              </a:rPr>
              <a:t>, </a:t>
            </a:r>
          </a:p>
          <a:p>
            <a:pPr marL="1257300" lvl="2" indent="-342900">
              <a:spcAft>
                <a:spcPts val="1200"/>
              </a:spcAft>
              <a:buClr>
                <a:srgbClr val="FF0000"/>
              </a:buClr>
              <a:buSzPct val="160000"/>
              <a:buFont typeface="Wingdings" pitchFamily="2" charset="2"/>
              <a:buChar char="§"/>
            </a:pPr>
            <a:r>
              <a:rPr lang="fr-FR" sz="2000" dirty="0">
                <a:effectLst/>
                <a:latin typeface="Calibri" panose="020F0502020204030204" pitchFamily="34" charset="0"/>
                <a:ea typeface="Calibri" panose="020F0502020204030204" pitchFamily="34" charset="0"/>
                <a:cs typeface="Arial" panose="020B0604020202020204" pitchFamily="34" charset="0"/>
              </a:rPr>
              <a:t>Les </a:t>
            </a:r>
            <a:r>
              <a:rPr lang="fr-FR" sz="2000" b="1" i="1" dirty="0">
                <a:effectLst/>
                <a:latin typeface="Calibri" panose="020F0502020204030204" pitchFamily="34" charset="0"/>
                <a:ea typeface="Calibri" panose="020F0502020204030204" pitchFamily="34" charset="0"/>
                <a:cs typeface="Arial" panose="020B0604020202020204" pitchFamily="34" charset="0"/>
              </a:rPr>
              <a:t>data </a:t>
            </a:r>
            <a:r>
              <a:rPr lang="fr-FR" sz="2000" b="1" i="1" dirty="0" err="1">
                <a:effectLst/>
                <a:latin typeface="Calibri" panose="020F0502020204030204" pitchFamily="34" charset="0"/>
                <a:ea typeface="Calibri" panose="020F0502020204030204" pitchFamily="34" charset="0"/>
                <a:cs typeface="Arial" panose="020B0604020202020204" pitchFamily="34" charset="0"/>
              </a:rPr>
              <a:t>lakes</a:t>
            </a:r>
            <a:r>
              <a:rPr lang="fr-FR" sz="2000" dirty="0">
                <a:effectLst/>
                <a:latin typeface="Calibri" panose="020F0502020204030204" pitchFamily="34" charset="0"/>
                <a:ea typeface="Calibri" panose="020F0502020204030204" pitchFamily="34" charset="0"/>
                <a:cs typeface="Arial" panose="020B0604020202020204" pitchFamily="34" charset="0"/>
              </a:rPr>
              <a:t>, voués à stocker de grandes quantités de données hétérogènes, non structurées, sont propices au Big Data, à l’exploration et à la data science</a:t>
            </a:r>
            <a:r>
              <a:rPr lang="fr-FR" sz="2000" dirty="0">
                <a:latin typeface="Calibri" panose="020F0502020204030204" pitchFamily="34" charset="0"/>
                <a:cs typeface="Calibri" panose="020F0502020204030204" pitchFamily="34" charset="0"/>
              </a:rPr>
              <a:t>, </a:t>
            </a:r>
          </a:p>
          <a:p>
            <a:pPr marL="1257300" lvl="2" indent="-342900">
              <a:spcAft>
                <a:spcPts val="1200"/>
              </a:spcAft>
              <a:buClr>
                <a:srgbClr val="FF0000"/>
              </a:buClr>
              <a:buSzPct val="160000"/>
              <a:buFont typeface="Wingdings" pitchFamily="2" charset="2"/>
              <a:buChar char="§"/>
            </a:pPr>
            <a:r>
              <a:rPr lang="fr-FR" sz="2000" dirty="0">
                <a:latin typeface="Calibri" panose="020F0502020204030204" pitchFamily="34" charset="0"/>
                <a:ea typeface="Calibri" panose="020F0502020204030204" pitchFamily="34" charset="0"/>
                <a:cs typeface="Arial" panose="020B0604020202020204" pitchFamily="34" charset="0"/>
              </a:rPr>
              <a:t>Les</a:t>
            </a:r>
            <a:r>
              <a:rPr lang="fr-FR" sz="2000" b="1" i="1" dirty="0">
                <a:latin typeface="Calibri" panose="020F0502020204030204" pitchFamily="34" charset="0"/>
                <a:ea typeface="Calibri" panose="020F0502020204030204" pitchFamily="34" charset="0"/>
                <a:cs typeface="Arial" panose="020B0604020202020204" pitchFamily="34" charset="0"/>
              </a:rPr>
              <a:t> </a:t>
            </a:r>
            <a:r>
              <a:rPr lang="fr-FR" sz="2000" b="1" i="1" dirty="0">
                <a:effectLst/>
                <a:latin typeface="Calibri" panose="020F0502020204030204" pitchFamily="34" charset="0"/>
                <a:ea typeface="Calibri" panose="020F0502020204030204" pitchFamily="34" charset="0"/>
                <a:cs typeface="Arial" panose="020B0604020202020204" pitchFamily="34" charset="0"/>
              </a:rPr>
              <a:t>data hubs </a:t>
            </a:r>
            <a:r>
              <a:rPr lang="fr-FR" sz="2000" dirty="0">
                <a:effectLst/>
                <a:latin typeface="Calibri" panose="020F0502020204030204" pitchFamily="34" charset="0"/>
                <a:ea typeface="Calibri" panose="020F0502020204030204" pitchFamily="34" charset="0"/>
                <a:cs typeface="Arial" panose="020B0604020202020204" pitchFamily="34" charset="0"/>
              </a:rPr>
              <a:t>représentent en fai</a:t>
            </a:r>
            <a:r>
              <a:rPr lang="fr-FR" sz="2000" b="1" i="1" dirty="0">
                <a:effectLst/>
                <a:latin typeface="Calibri" panose="020F0502020204030204" pitchFamily="34" charset="0"/>
                <a:ea typeface="Calibri" panose="020F0502020204030204" pitchFamily="34" charset="0"/>
                <a:cs typeface="Arial" panose="020B0604020202020204" pitchFamily="34" charset="0"/>
              </a:rPr>
              <a:t>t </a:t>
            </a:r>
            <a:r>
              <a:rPr lang="fr-FR" sz="2000" dirty="0">
                <a:effectLst/>
                <a:latin typeface="Calibri" panose="020F0502020204030204" pitchFamily="34" charset="0"/>
                <a:ea typeface="Calibri" panose="020F0502020204030204" pitchFamily="34" charset="0"/>
                <a:cs typeface="Arial" panose="020B0604020202020204" pitchFamily="34" charset="0"/>
              </a:rPr>
              <a:t>stratégie pour aider les entreprises à uniformiser toutes leurs sources de données et les rendre facilement exploitable</a:t>
            </a:r>
            <a:r>
              <a:rPr lang="fr-FR" sz="2000" dirty="0">
                <a:effectLst/>
              </a:rPr>
              <a:t> </a:t>
            </a:r>
            <a:endParaRPr lang="fr-FR" sz="2000" dirty="0">
              <a:latin typeface="Calibri" panose="020F0502020204030204" pitchFamily="34" charset="0"/>
              <a:cs typeface="Calibri" panose="020F0502020204030204" pitchFamily="34" charset="0"/>
            </a:endParaRPr>
          </a:p>
          <a:p>
            <a:pPr marL="534988" lvl="1" indent="-525463">
              <a:spcAft>
                <a:spcPts val="600"/>
              </a:spcAft>
              <a:buClr>
                <a:srgbClr val="FF0000"/>
              </a:buClr>
              <a:buSzPct val="160000"/>
              <a:buFont typeface="Wingdings" pitchFamily="2" charset="2"/>
              <a:buChar char="q"/>
            </a:pPr>
            <a:r>
              <a:rPr lang="fr-FR" sz="2000" dirty="0">
                <a:latin typeface="Calibri" panose="020F0502020204030204" pitchFamily="34" charset="0"/>
                <a:cs typeface="Calibri" panose="020F0502020204030204" pitchFamily="34" charset="0"/>
              </a:rPr>
              <a:t> Ils exigent des outils adaptés.</a:t>
            </a:r>
          </a:p>
        </p:txBody>
      </p:sp>
      <p:grpSp>
        <p:nvGrpSpPr>
          <p:cNvPr id="6" name="Groupe 5">
            <a:extLst>
              <a:ext uri="{FF2B5EF4-FFF2-40B4-BE49-F238E27FC236}">
                <a16:creationId xmlns:a16="http://schemas.microsoft.com/office/drawing/2014/main" id="{AEEC098C-9217-4508-664F-455F768542DD}"/>
              </a:ext>
            </a:extLst>
          </p:cNvPr>
          <p:cNvGrpSpPr/>
          <p:nvPr/>
        </p:nvGrpSpPr>
        <p:grpSpPr>
          <a:xfrm>
            <a:off x="1379846" y="107495"/>
            <a:ext cx="10314711" cy="447767"/>
            <a:chOff x="1379846" y="107495"/>
            <a:chExt cx="10314711" cy="447767"/>
          </a:xfrm>
        </p:grpSpPr>
        <p:sp>
          <p:nvSpPr>
            <p:cNvPr id="7" name="Sous-titre 1">
              <a:extLst>
                <a:ext uri="{FF2B5EF4-FFF2-40B4-BE49-F238E27FC236}">
                  <a16:creationId xmlns:a16="http://schemas.microsoft.com/office/drawing/2014/main" id="{3FB885AB-DBD9-3263-ED62-003C6A7137F1}"/>
                </a:ext>
              </a:extLst>
            </p:cNvPr>
            <p:cNvSpPr txBox="1">
              <a:spLocks/>
            </p:cNvSpPr>
            <p:nvPr/>
          </p:nvSpPr>
          <p:spPr>
            <a:xfrm>
              <a:off x="2246838" y="107495"/>
              <a:ext cx="9447719" cy="41728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2400" b="1" i="1" dirty="0">
                  <a:solidFill>
                    <a:srgbClr val="0432FF"/>
                  </a:solidFill>
                </a:rPr>
                <a:t>L’univers des données : ou le Modern Data Management</a:t>
              </a:r>
            </a:p>
          </p:txBody>
        </p:sp>
        <p:pic>
          <p:nvPicPr>
            <p:cNvPr id="8" name="Image 7">
              <a:extLst>
                <a:ext uri="{FF2B5EF4-FFF2-40B4-BE49-F238E27FC236}">
                  <a16:creationId xmlns:a16="http://schemas.microsoft.com/office/drawing/2014/main" id="{CCC05FA3-E245-AE6B-BF2C-F22D90086FFC}"/>
                </a:ext>
              </a:extLst>
            </p:cNvPr>
            <p:cNvPicPr>
              <a:picLocks noChangeAspect="1"/>
            </p:cNvPicPr>
            <p:nvPr/>
          </p:nvPicPr>
          <p:blipFill>
            <a:blip r:embed="rId3"/>
            <a:stretch>
              <a:fillRect/>
            </a:stretch>
          </p:blipFill>
          <p:spPr>
            <a:xfrm>
              <a:off x="1379846" y="211659"/>
              <a:ext cx="908834" cy="343603"/>
            </a:xfrm>
            <a:prstGeom prst="rect">
              <a:avLst/>
            </a:prstGeom>
          </p:spPr>
        </p:pic>
      </p:grpSp>
      <p:grpSp>
        <p:nvGrpSpPr>
          <p:cNvPr id="9" name="Groupe 8">
            <a:extLst>
              <a:ext uri="{FF2B5EF4-FFF2-40B4-BE49-F238E27FC236}">
                <a16:creationId xmlns:a16="http://schemas.microsoft.com/office/drawing/2014/main" id="{2456D7A5-2948-0447-A7D1-C3BF2F8DE793}"/>
              </a:ext>
            </a:extLst>
          </p:cNvPr>
          <p:cNvGrpSpPr/>
          <p:nvPr/>
        </p:nvGrpSpPr>
        <p:grpSpPr>
          <a:xfrm>
            <a:off x="1724272" y="891742"/>
            <a:ext cx="5246425" cy="400110"/>
            <a:chOff x="1195471" y="943087"/>
            <a:chExt cx="5246425" cy="400110"/>
          </a:xfrm>
        </p:grpSpPr>
        <p:sp>
          <p:nvSpPr>
            <p:cNvPr id="10" name="ZoneTexte 9">
              <a:extLst>
                <a:ext uri="{FF2B5EF4-FFF2-40B4-BE49-F238E27FC236}">
                  <a16:creationId xmlns:a16="http://schemas.microsoft.com/office/drawing/2014/main" id="{4AF8EC1B-29D0-3E05-60DB-6DF9DEC9EC28}"/>
                </a:ext>
              </a:extLst>
            </p:cNvPr>
            <p:cNvSpPr txBox="1"/>
            <p:nvPr/>
          </p:nvSpPr>
          <p:spPr>
            <a:xfrm>
              <a:off x="1777131" y="943087"/>
              <a:ext cx="4664765" cy="400110"/>
            </a:xfrm>
            <a:prstGeom prst="rect">
              <a:avLst/>
            </a:prstGeom>
            <a:noFill/>
          </p:spPr>
          <p:txBody>
            <a:bodyPr wrap="square" rtlCol="0">
              <a:spAutoFit/>
            </a:bodyPr>
            <a:lstStyle/>
            <a:p>
              <a:r>
                <a:rPr lang="fr-FR" sz="2000" b="1" dirty="0"/>
                <a:t>Les supports des données</a:t>
              </a:r>
            </a:p>
          </p:txBody>
        </p:sp>
        <p:pic>
          <p:nvPicPr>
            <p:cNvPr id="11" name="Image 10">
              <a:extLst>
                <a:ext uri="{FF2B5EF4-FFF2-40B4-BE49-F238E27FC236}">
                  <a16:creationId xmlns:a16="http://schemas.microsoft.com/office/drawing/2014/main" id="{4BF21371-A3AB-B2D5-0ADC-D40CE111BA93}"/>
                </a:ext>
              </a:extLst>
            </p:cNvPr>
            <p:cNvPicPr>
              <a:picLocks noChangeAspect="1"/>
            </p:cNvPicPr>
            <p:nvPr/>
          </p:nvPicPr>
          <p:blipFill>
            <a:blip r:embed="rId4"/>
            <a:stretch>
              <a:fillRect/>
            </a:stretch>
          </p:blipFill>
          <p:spPr>
            <a:xfrm>
              <a:off x="1195471" y="1027610"/>
              <a:ext cx="581660" cy="259080"/>
            </a:xfrm>
            <a:prstGeom prst="rect">
              <a:avLst/>
            </a:prstGeom>
          </p:spPr>
        </p:pic>
      </p:grpSp>
    </p:spTree>
    <p:extLst>
      <p:ext uri="{BB962C8B-B14F-4D97-AF65-F5344CB8AC3E}">
        <p14:creationId xmlns:p14="http://schemas.microsoft.com/office/powerpoint/2010/main" val="39537083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linds(horizontal)">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B5D6B578-9AEA-9A62-A3AE-05CE66102C62}"/>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36304856-7B3F-22CF-1431-9CF8FFA59597}"/>
              </a:ext>
            </a:extLst>
          </p:cNvPr>
          <p:cNvSpPr>
            <a:spLocks noGrp="1"/>
          </p:cNvSpPr>
          <p:nvPr>
            <p:ph type="sldNum" sz="quarter" idx="12"/>
          </p:nvPr>
        </p:nvSpPr>
        <p:spPr/>
        <p:txBody>
          <a:bodyPr/>
          <a:lstStyle/>
          <a:p>
            <a:r>
              <a:rPr lang="en-US"/>
              <a:t>T </a:t>
            </a:r>
            <a:fld id="{D57F1E4F-1CFF-5643-939E-217C01CDF565}" type="slidenum">
              <a:rPr lang="en-US" smtClean="0"/>
              <a:pPr/>
              <a:t>51</a:t>
            </a:fld>
            <a:endParaRPr lang="en-US" dirty="0"/>
          </a:p>
        </p:txBody>
      </p:sp>
      <p:grpSp>
        <p:nvGrpSpPr>
          <p:cNvPr id="6" name="Groupe 5">
            <a:extLst>
              <a:ext uri="{FF2B5EF4-FFF2-40B4-BE49-F238E27FC236}">
                <a16:creationId xmlns:a16="http://schemas.microsoft.com/office/drawing/2014/main" id="{AEEC098C-9217-4508-664F-455F768542DD}"/>
              </a:ext>
            </a:extLst>
          </p:cNvPr>
          <p:cNvGrpSpPr/>
          <p:nvPr/>
        </p:nvGrpSpPr>
        <p:grpSpPr>
          <a:xfrm>
            <a:off x="1379846" y="107495"/>
            <a:ext cx="10314711" cy="447767"/>
            <a:chOff x="1379846" y="107495"/>
            <a:chExt cx="10314711" cy="447767"/>
          </a:xfrm>
        </p:grpSpPr>
        <p:sp>
          <p:nvSpPr>
            <p:cNvPr id="7" name="Sous-titre 1">
              <a:extLst>
                <a:ext uri="{FF2B5EF4-FFF2-40B4-BE49-F238E27FC236}">
                  <a16:creationId xmlns:a16="http://schemas.microsoft.com/office/drawing/2014/main" id="{3FB885AB-DBD9-3263-ED62-003C6A7137F1}"/>
                </a:ext>
              </a:extLst>
            </p:cNvPr>
            <p:cNvSpPr txBox="1">
              <a:spLocks/>
            </p:cNvSpPr>
            <p:nvPr/>
          </p:nvSpPr>
          <p:spPr>
            <a:xfrm>
              <a:off x="2246838" y="107495"/>
              <a:ext cx="9447719" cy="41728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fr-FR" sz="2400" b="1" i="1" dirty="0">
                  <a:solidFill>
                    <a:srgbClr val="0432FF"/>
                  </a:solidFill>
                </a:rPr>
                <a:t>L’univers des données : ou le Modern Data Management</a:t>
              </a:r>
            </a:p>
          </p:txBody>
        </p:sp>
        <p:pic>
          <p:nvPicPr>
            <p:cNvPr id="8" name="Image 7">
              <a:extLst>
                <a:ext uri="{FF2B5EF4-FFF2-40B4-BE49-F238E27FC236}">
                  <a16:creationId xmlns:a16="http://schemas.microsoft.com/office/drawing/2014/main" id="{CCC05FA3-E245-AE6B-BF2C-F22D90086FFC}"/>
                </a:ext>
              </a:extLst>
            </p:cNvPr>
            <p:cNvPicPr>
              <a:picLocks noChangeAspect="1"/>
            </p:cNvPicPr>
            <p:nvPr/>
          </p:nvPicPr>
          <p:blipFill>
            <a:blip r:embed="rId3"/>
            <a:stretch>
              <a:fillRect/>
            </a:stretch>
          </p:blipFill>
          <p:spPr>
            <a:xfrm>
              <a:off x="1379846" y="211659"/>
              <a:ext cx="908834" cy="343603"/>
            </a:xfrm>
            <a:prstGeom prst="rect">
              <a:avLst/>
            </a:prstGeom>
          </p:spPr>
        </p:pic>
      </p:grpSp>
      <p:grpSp>
        <p:nvGrpSpPr>
          <p:cNvPr id="9" name="Groupe 8">
            <a:extLst>
              <a:ext uri="{FF2B5EF4-FFF2-40B4-BE49-F238E27FC236}">
                <a16:creationId xmlns:a16="http://schemas.microsoft.com/office/drawing/2014/main" id="{2456D7A5-2948-0447-A7D1-C3BF2F8DE793}"/>
              </a:ext>
            </a:extLst>
          </p:cNvPr>
          <p:cNvGrpSpPr/>
          <p:nvPr/>
        </p:nvGrpSpPr>
        <p:grpSpPr>
          <a:xfrm>
            <a:off x="1724272" y="744002"/>
            <a:ext cx="5246425" cy="400110"/>
            <a:chOff x="1195471" y="943087"/>
            <a:chExt cx="5246425" cy="400110"/>
          </a:xfrm>
        </p:grpSpPr>
        <p:sp>
          <p:nvSpPr>
            <p:cNvPr id="10" name="ZoneTexte 9">
              <a:extLst>
                <a:ext uri="{FF2B5EF4-FFF2-40B4-BE49-F238E27FC236}">
                  <a16:creationId xmlns:a16="http://schemas.microsoft.com/office/drawing/2014/main" id="{4AF8EC1B-29D0-3E05-60DB-6DF9DEC9EC28}"/>
                </a:ext>
              </a:extLst>
            </p:cNvPr>
            <p:cNvSpPr txBox="1"/>
            <p:nvPr/>
          </p:nvSpPr>
          <p:spPr>
            <a:xfrm>
              <a:off x="1777131" y="943087"/>
              <a:ext cx="4664765" cy="400110"/>
            </a:xfrm>
            <a:prstGeom prst="rect">
              <a:avLst/>
            </a:prstGeom>
            <a:noFill/>
          </p:spPr>
          <p:txBody>
            <a:bodyPr wrap="square" rtlCol="0">
              <a:spAutoFit/>
            </a:bodyPr>
            <a:lstStyle/>
            <a:p>
              <a:r>
                <a:rPr lang="fr-FR" sz="2000" b="1" dirty="0"/>
                <a:t>Les supports des données</a:t>
              </a:r>
            </a:p>
          </p:txBody>
        </p:sp>
        <p:pic>
          <p:nvPicPr>
            <p:cNvPr id="11" name="Image 10">
              <a:extLst>
                <a:ext uri="{FF2B5EF4-FFF2-40B4-BE49-F238E27FC236}">
                  <a16:creationId xmlns:a16="http://schemas.microsoft.com/office/drawing/2014/main" id="{4BF21371-A3AB-B2D5-0ADC-D40CE111BA93}"/>
                </a:ext>
              </a:extLst>
            </p:cNvPr>
            <p:cNvPicPr>
              <a:picLocks noChangeAspect="1"/>
            </p:cNvPicPr>
            <p:nvPr/>
          </p:nvPicPr>
          <p:blipFill>
            <a:blip r:embed="rId4"/>
            <a:stretch>
              <a:fillRect/>
            </a:stretch>
          </p:blipFill>
          <p:spPr>
            <a:xfrm>
              <a:off x="1195471" y="1027610"/>
              <a:ext cx="581660" cy="259080"/>
            </a:xfrm>
            <a:prstGeom prst="rect">
              <a:avLst/>
            </a:prstGeom>
          </p:spPr>
        </p:pic>
      </p:grpSp>
      <p:sp>
        <p:nvSpPr>
          <p:cNvPr id="4" name="Rectangle 2">
            <a:extLst>
              <a:ext uri="{FF2B5EF4-FFF2-40B4-BE49-F238E27FC236}">
                <a16:creationId xmlns:a16="http://schemas.microsoft.com/office/drawing/2014/main" id="{4B9F148D-7D7C-9654-5277-F6ED4C078A90}"/>
              </a:ext>
            </a:extLst>
          </p:cNvPr>
          <p:cNvSpPr>
            <a:spLocks noChangeArrowheads="1"/>
          </p:cNvSpPr>
          <p:nvPr/>
        </p:nvSpPr>
        <p:spPr bwMode="auto">
          <a:xfrm>
            <a:off x="1323668" y="2038801"/>
            <a:ext cx="17304774" cy="51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2049" name="Image 11" descr="Schéma comparatif entre data lake et data warehouse (document DataValue Consulting)">
            <a:extLst>
              <a:ext uri="{FF2B5EF4-FFF2-40B4-BE49-F238E27FC236}">
                <a16:creationId xmlns:a16="http://schemas.microsoft.com/office/drawing/2014/main" id="{024BC3F3-20D4-38BF-4A5B-95F2164E735D}"/>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246838" y="1230261"/>
            <a:ext cx="8621494" cy="511932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E391DD02-E2B3-5EDF-E087-38EF0F55E1E0}"/>
              </a:ext>
            </a:extLst>
          </p:cNvPr>
          <p:cNvPicPr>
            <a:picLocks noChangeAspect="1"/>
          </p:cNvPicPr>
          <p:nvPr/>
        </p:nvPicPr>
        <p:blipFill>
          <a:blip r:embed="rId7"/>
          <a:stretch>
            <a:fillRect/>
          </a:stretch>
        </p:blipFill>
        <p:spPr>
          <a:xfrm>
            <a:off x="10826750" y="6435739"/>
            <a:ext cx="1365250" cy="400050"/>
          </a:xfrm>
          <a:prstGeom prst="rect">
            <a:avLst/>
          </a:prstGeom>
        </p:spPr>
      </p:pic>
    </p:spTree>
    <p:extLst>
      <p:ext uri="{BB962C8B-B14F-4D97-AF65-F5344CB8AC3E}">
        <p14:creationId xmlns:p14="http://schemas.microsoft.com/office/powerpoint/2010/main" val="35352679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0A825CD4-0A85-694B-9B6A-BE73363AA3FE}"/>
              </a:ext>
            </a:extLst>
          </p:cNvPr>
          <p:cNvGrpSpPr/>
          <p:nvPr/>
        </p:nvGrpSpPr>
        <p:grpSpPr>
          <a:xfrm>
            <a:off x="3496932" y="4079436"/>
            <a:ext cx="5987667" cy="2679933"/>
            <a:chOff x="3717690" y="4093291"/>
            <a:chExt cx="5987667" cy="2679933"/>
          </a:xfrm>
          <a:gradFill flip="none" rotWithShape="1">
            <a:gsLst>
              <a:gs pos="0">
                <a:srgbClr val="FFFD78">
                  <a:shade val="30000"/>
                  <a:satMod val="115000"/>
                </a:srgbClr>
              </a:gs>
              <a:gs pos="50000">
                <a:srgbClr val="FFFD78">
                  <a:shade val="67500"/>
                  <a:satMod val="115000"/>
                </a:srgbClr>
              </a:gs>
              <a:gs pos="100000">
                <a:srgbClr val="FFFD78">
                  <a:shade val="100000"/>
                  <a:satMod val="115000"/>
                </a:srgbClr>
              </a:gs>
            </a:gsLst>
            <a:lin ang="8100000" scaled="1"/>
            <a:tileRect/>
          </a:gradFill>
        </p:grpSpPr>
        <p:sp>
          <p:nvSpPr>
            <p:cNvPr id="6" name="Rectangle à coins arrondis 5">
              <a:extLst>
                <a:ext uri="{FF2B5EF4-FFF2-40B4-BE49-F238E27FC236}">
                  <a16:creationId xmlns:a16="http://schemas.microsoft.com/office/drawing/2014/main" id="{0689E4FA-EC66-DC4E-AA4E-2D90C0832F1E}"/>
                </a:ext>
              </a:extLst>
            </p:cNvPr>
            <p:cNvSpPr/>
            <p:nvPr/>
          </p:nvSpPr>
          <p:spPr>
            <a:xfrm>
              <a:off x="3717690" y="4093291"/>
              <a:ext cx="5987667" cy="267765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Rectangle 2"/>
            <p:cNvSpPr/>
            <p:nvPr/>
          </p:nvSpPr>
          <p:spPr>
            <a:xfrm>
              <a:off x="3870610" y="4203290"/>
              <a:ext cx="5661317" cy="2569934"/>
            </a:xfrm>
            <a:prstGeom prst="rect">
              <a:avLst/>
            </a:prstGeom>
            <a:noFill/>
          </p:spPr>
          <p:txBody>
            <a:bodyPr wrap="square">
              <a:spAutoFit/>
            </a:bodyPr>
            <a:lstStyle/>
            <a:p>
              <a:pPr marL="361950">
                <a:lnSpc>
                  <a:spcPct val="150000"/>
                </a:lnSpc>
                <a:spcAft>
                  <a:spcPts val="600"/>
                </a:spcAft>
              </a:pPr>
              <a:r>
                <a:rPr lang="fr-FR" sz="2800" b="1" i="1" u="sng" dirty="0">
                  <a:latin typeface="Calibri" charset="0"/>
                  <a:ea typeface="Calibri" charset="0"/>
                  <a:cs typeface="Times New Roman" charset="0"/>
                </a:rPr>
                <a:t>Partie 4 :</a:t>
              </a:r>
              <a:r>
                <a:rPr lang="fr-FR" sz="2800" b="1" i="1" dirty="0">
                  <a:latin typeface="Calibri" charset="0"/>
                  <a:ea typeface="Calibri" charset="0"/>
                  <a:cs typeface="Times New Roman" charset="0"/>
                </a:rPr>
                <a:t> </a:t>
              </a:r>
              <a:r>
                <a:rPr lang="fr-FR" sz="2800" b="1" i="1" dirty="0">
                  <a:latin typeface="Calibri" charset="0"/>
                  <a:cs typeface="Times New Roman" charset="0"/>
                </a:rPr>
                <a:t>Qualité des données</a:t>
              </a:r>
            </a:p>
            <a:p>
              <a:pPr marL="1344613"/>
              <a:endParaRPr lang="fr-FR" dirty="0">
                <a:latin typeface="Calibri" charset="0"/>
                <a:cs typeface="Times New Roman" charset="0"/>
              </a:endParaRPr>
            </a:p>
            <a:p>
              <a:pPr marL="1166813" indent="-285750">
                <a:buFont typeface="Wingdings" pitchFamily="2" charset="2"/>
                <a:buChar char="Ø"/>
              </a:pPr>
              <a:r>
                <a:rPr lang="fr-FR" dirty="0">
                  <a:latin typeface="Calibri" charset="0"/>
                  <a:cs typeface="Times New Roman" charset="0"/>
                </a:rPr>
                <a:t>Définition de la QD </a:t>
              </a:r>
            </a:p>
            <a:p>
              <a:pPr marL="1166813" indent="-285750">
                <a:buFont typeface="Wingdings" pitchFamily="2" charset="2"/>
                <a:buChar char="Ø"/>
              </a:pPr>
              <a:r>
                <a:rPr lang="fr-FR" sz="1800" dirty="0">
                  <a:latin typeface="Calibri" charset="0"/>
                  <a:cs typeface="Times New Roman" charset="0"/>
                </a:rPr>
                <a:t>Les indicateurs de mesure de la qualité</a:t>
              </a:r>
            </a:p>
            <a:p>
              <a:pPr marL="1166813" indent="-285750">
                <a:buFont typeface="Wingdings" pitchFamily="2" charset="2"/>
                <a:buChar char="Ø"/>
              </a:pPr>
              <a:r>
                <a:rPr lang="fr-FR" sz="1800" dirty="0">
                  <a:latin typeface="Calibri" charset="0"/>
                  <a:cs typeface="Times New Roman" charset="0"/>
                </a:rPr>
                <a:t>Outils méthodologiques de la QD</a:t>
              </a:r>
            </a:p>
            <a:p>
              <a:pPr marL="1163638" indent="-282575">
                <a:buFont typeface="Arial" panose="020B0604020202020204" pitchFamily="34" charset="0"/>
                <a:buChar char="•"/>
              </a:pPr>
              <a:endParaRPr lang="fr-FR" dirty="0">
                <a:latin typeface="Calibri" charset="0"/>
                <a:cs typeface="Times New Roman" charset="0"/>
              </a:endParaRPr>
            </a:p>
            <a:p>
              <a:pPr marL="1344613"/>
              <a:endParaRPr lang="fr-FR" sz="2400" dirty="0">
                <a:latin typeface="Calibri" charset="0"/>
                <a:ea typeface="Calibri" charset="0"/>
                <a:cs typeface="Times New Roman" charset="0"/>
              </a:endParaRPr>
            </a:p>
          </p:txBody>
        </p:sp>
      </p:grpSp>
      <p:sp>
        <p:nvSpPr>
          <p:cNvPr id="4" name="Espace réservé du numéro de diapositive 3"/>
          <p:cNvSpPr>
            <a:spLocks noGrp="1"/>
          </p:cNvSpPr>
          <p:nvPr>
            <p:ph type="sldNum" sz="quarter" idx="12"/>
          </p:nvPr>
        </p:nvSpPr>
        <p:spPr/>
        <p:txBody>
          <a:bodyPr/>
          <a:lstStyle/>
          <a:p>
            <a:r>
              <a:rPr lang="en-US"/>
              <a:t>T</a:t>
            </a:r>
            <a:fld id="{D57F1E4F-1CFF-5643-939E-217C01CDF565}" type="slidenum">
              <a:rPr lang="en-US" smtClean="0"/>
              <a:pPr/>
              <a:t>52</a:t>
            </a:fld>
            <a:endParaRPr lang="en-US" dirty="0"/>
          </a:p>
        </p:txBody>
      </p:sp>
      <p:sp>
        <p:nvSpPr>
          <p:cNvPr id="5" name="Espace réservé du pied de page 4"/>
          <p:cNvSpPr>
            <a:spLocks noGrp="1"/>
          </p:cNvSpPr>
          <p:nvPr>
            <p:ph type="ftr" sz="quarter" idx="11"/>
          </p:nvPr>
        </p:nvSpPr>
        <p:spPr/>
        <p:txBody>
          <a:bodyPr/>
          <a:lstStyle/>
          <a:p>
            <a:r>
              <a:rPr lang="en-US"/>
              <a:t>Data  Governance</a:t>
            </a:r>
            <a:endParaRPr lang="en-US" dirty="0"/>
          </a:p>
        </p:txBody>
      </p:sp>
      <p:pic>
        <p:nvPicPr>
          <p:cNvPr id="2" name="Image 1">
            <a:extLst>
              <a:ext uri="{FF2B5EF4-FFF2-40B4-BE49-F238E27FC236}">
                <a16:creationId xmlns:a16="http://schemas.microsoft.com/office/drawing/2014/main" id="{4836C108-917A-8B96-8D5D-F3E5F335AA8D}"/>
              </a:ext>
            </a:extLst>
          </p:cNvPr>
          <p:cNvPicPr>
            <a:picLocks noChangeAspect="1"/>
          </p:cNvPicPr>
          <p:nvPr/>
        </p:nvPicPr>
        <p:blipFill>
          <a:blip r:embed="rId2"/>
          <a:stretch>
            <a:fillRect/>
          </a:stretch>
        </p:blipFill>
        <p:spPr>
          <a:xfrm>
            <a:off x="3496932" y="466970"/>
            <a:ext cx="5756910" cy="3238500"/>
          </a:xfrm>
          <a:prstGeom prst="rect">
            <a:avLst/>
          </a:prstGeom>
        </p:spPr>
      </p:pic>
    </p:spTree>
    <p:extLst>
      <p:ext uri="{BB962C8B-B14F-4D97-AF65-F5344CB8AC3E}">
        <p14:creationId xmlns:p14="http://schemas.microsoft.com/office/powerpoint/2010/main" val="3760199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529BEED7-AF50-A619-41D9-C16D736A2C13}"/>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AAFE24E1-92DE-649C-C8DA-6A6B27ED529A}"/>
              </a:ext>
            </a:extLst>
          </p:cNvPr>
          <p:cNvSpPr>
            <a:spLocks noGrp="1"/>
          </p:cNvSpPr>
          <p:nvPr>
            <p:ph type="sldNum" sz="quarter" idx="12"/>
          </p:nvPr>
        </p:nvSpPr>
        <p:spPr/>
        <p:txBody>
          <a:bodyPr/>
          <a:lstStyle/>
          <a:p>
            <a:r>
              <a:rPr lang="en-US"/>
              <a:t>T </a:t>
            </a:r>
            <a:fld id="{D57F1E4F-1CFF-5643-939E-217C01CDF565}" type="slidenum">
              <a:rPr lang="en-US" smtClean="0"/>
              <a:pPr/>
              <a:t>53</a:t>
            </a:fld>
            <a:endParaRPr lang="en-US" dirty="0"/>
          </a:p>
        </p:txBody>
      </p:sp>
      <p:grpSp>
        <p:nvGrpSpPr>
          <p:cNvPr id="9" name="Groupe 8">
            <a:extLst>
              <a:ext uri="{FF2B5EF4-FFF2-40B4-BE49-F238E27FC236}">
                <a16:creationId xmlns:a16="http://schemas.microsoft.com/office/drawing/2014/main" id="{8BFD96F1-7090-9120-7FAC-DCF5AA5488C9}"/>
              </a:ext>
            </a:extLst>
          </p:cNvPr>
          <p:cNvGrpSpPr/>
          <p:nvPr/>
        </p:nvGrpSpPr>
        <p:grpSpPr>
          <a:xfrm>
            <a:off x="1649048" y="159614"/>
            <a:ext cx="5504525" cy="489919"/>
            <a:chOff x="1679528" y="284408"/>
            <a:chExt cx="5504525" cy="489919"/>
          </a:xfrm>
        </p:grpSpPr>
        <p:sp>
          <p:nvSpPr>
            <p:cNvPr id="6" name="Rectangle 2">
              <a:extLst>
                <a:ext uri="{FF2B5EF4-FFF2-40B4-BE49-F238E27FC236}">
                  <a16:creationId xmlns:a16="http://schemas.microsoft.com/office/drawing/2014/main" id="{9EB5F8E6-1668-9AEF-3046-EDC4EB313217}"/>
                </a:ext>
              </a:extLst>
            </p:cNvPr>
            <p:cNvSpPr txBox="1">
              <a:spLocks noChangeArrowheads="1"/>
            </p:cNvSpPr>
            <p:nvPr/>
          </p:nvSpPr>
          <p:spPr>
            <a:xfrm>
              <a:off x="197190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La </a:t>
              </a:r>
              <a:r>
                <a:rPr lang="en-US" sz="2800" b="1" kern="0" dirty="0" err="1">
                  <a:solidFill>
                    <a:schemeClr val="tx1"/>
                  </a:solidFill>
                  <a:latin typeface="Calibri" panose="020F0502020204030204" pitchFamily="34" charset="0"/>
                  <a:cs typeface="Calibri" panose="020F0502020204030204" pitchFamily="34" charset="0"/>
                </a:rPr>
                <a:t>Qualité</a:t>
              </a:r>
              <a:r>
                <a:rPr lang="en-US" sz="2800" b="1" kern="0" dirty="0">
                  <a:solidFill>
                    <a:schemeClr val="tx1"/>
                  </a:solidFill>
                  <a:latin typeface="Calibri" panose="020F0502020204030204" pitchFamily="34" charset="0"/>
                  <a:cs typeface="Calibri" panose="020F0502020204030204" pitchFamily="34" charset="0"/>
                </a:rPr>
                <a:t> des </a:t>
              </a:r>
              <a:r>
                <a:rPr lang="en-US" sz="2800" b="1" kern="0" dirty="0" err="1">
                  <a:solidFill>
                    <a:schemeClr val="tx1"/>
                  </a:solidFill>
                  <a:latin typeface="Calibri" panose="020F0502020204030204" pitchFamily="34" charset="0"/>
                  <a:cs typeface="Calibri" panose="020F0502020204030204" pitchFamily="34" charset="0"/>
                </a:rPr>
                <a:t>Données</a:t>
              </a:r>
              <a:r>
                <a:rPr lang="en-US" sz="2800" b="1" kern="0" dirty="0">
                  <a:solidFill>
                    <a:schemeClr val="tx1"/>
                  </a:solidFill>
                  <a:latin typeface="Calibri" panose="020F0502020204030204" pitchFamily="34" charset="0"/>
                  <a:cs typeface="Calibri" panose="020F0502020204030204" pitchFamily="34" charset="0"/>
                </a:rPr>
                <a:t> </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C204E4A8-8BF9-0D7A-811C-481C7C97B26B}"/>
                </a:ext>
              </a:extLst>
            </p:cNvPr>
            <p:cNvPicPr>
              <a:picLocks noChangeAspect="1"/>
            </p:cNvPicPr>
            <p:nvPr/>
          </p:nvPicPr>
          <p:blipFill>
            <a:blip r:embed="rId3"/>
            <a:stretch>
              <a:fillRect/>
            </a:stretch>
          </p:blipFill>
          <p:spPr>
            <a:xfrm>
              <a:off x="1679528" y="402350"/>
              <a:ext cx="970153" cy="268605"/>
            </a:xfrm>
            <a:prstGeom prst="rect">
              <a:avLst/>
            </a:prstGeom>
          </p:spPr>
        </p:pic>
      </p:grpSp>
      <p:sp>
        <p:nvSpPr>
          <p:cNvPr id="4" name="ZoneTexte 3">
            <a:extLst>
              <a:ext uri="{FF2B5EF4-FFF2-40B4-BE49-F238E27FC236}">
                <a16:creationId xmlns:a16="http://schemas.microsoft.com/office/drawing/2014/main" id="{8083D7E6-9D59-01D4-0150-8BF569DE5293}"/>
              </a:ext>
            </a:extLst>
          </p:cNvPr>
          <p:cNvSpPr txBox="1"/>
          <p:nvPr/>
        </p:nvSpPr>
        <p:spPr>
          <a:xfrm>
            <a:off x="1122219" y="1300845"/>
            <a:ext cx="10872354" cy="1169551"/>
          </a:xfrm>
          <a:prstGeom prst="rect">
            <a:avLst/>
          </a:prstGeom>
          <a:noFill/>
        </p:spPr>
        <p:txBody>
          <a:bodyPr wrap="square" rtlCol="0">
            <a:spAutoFit/>
          </a:bodyPr>
          <a:lstStyle/>
          <a:p>
            <a:pPr marL="285750" indent="-285750">
              <a:buClr>
                <a:srgbClr val="FF0000"/>
              </a:buClr>
              <a:buSzPct val="110000"/>
              <a:buFont typeface="Wingdings" pitchFamily="2" charset="2"/>
              <a:buChar char="q"/>
            </a:pPr>
            <a:r>
              <a:rPr lang="fr-FR" sz="2000" dirty="0">
                <a:latin typeface="Calibri" panose="020F0502020204030204" pitchFamily="34" charset="0"/>
                <a:cs typeface="Calibri" panose="020F0502020204030204" pitchFamily="34" charset="0"/>
              </a:rPr>
              <a:t> Il existe 2 niveaux de dégradation d’une donnée : </a:t>
            </a:r>
          </a:p>
          <a:p>
            <a:pPr marL="742950" lvl="1" indent="-285750">
              <a:spcBef>
                <a:spcPts val="600"/>
              </a:spcBef>
              <a:buClr>
                <a:srgbClr val="FF0000"/>
              </a:buClr>
              <a:buSzPct val="110000"/>
              <a:buFont typeface="Wingdings" pitchFamily="2" charset="2"/>
              <a:buChar char="Ø"/>
            </a:pPr>
            <a:r>
              <a:rPr lang="fr-FR" sz="2000" b="1" i="1" dirty="0">
                <a:latin typeface="Calibri" panose="020F0502020204030204" pitchFamily="34" charset="0"/>
                <a:cs typeface="Calibri" panose="020F0502020204030204" pitchFamily="34" charset="0"/>
              </a:rPr>
              <a:t>Son contenu </a:t>
            </a:r>
            <a:r>
              <a:rPr lang="fr-FR" sz="2000" dirty="0">
                <a:latin typeface="Calibri" panose="020F0502020204030204" pitchFamily="34" charset="0"/>
                <a:cs typeface="Calibri" panose="020F0502020204030204" pitchFamily="34" charset="0"/>
              </a:rPr>
              <a:t>:  valeur incohérente, doublons, donnée obsolète</a:t>
            </a:r>
          </a:p>
          <a:p>
            <a:pPr marL="742950" lvl="1" indent="-285750">
              <a:spcBef>
                <a:spcPts val="600"/>
              </a:spcBef>
              <a:buClr>
                <a:srgbClr val="FF0000"/>
              </a:buClr>
              <a:buSzPct val="110000"/>
              <a:buFont typeface="Wingdings" pitchFamily="2" charset="2"/>
              <a:buChar char="Ø"/>
            </a:pPr>
            <a:r>
              <a:rPr lang="fr-FR" sz="2000" b="1" i="1" dirty="0">
                <a:latin typeface="Calibri" panose="020F0502020204030204" pitchFamily="34" charset="0"/>
                <a:cs typeface="Calibri" panose="020F0502020204030204" pitchFamily="34" charset="0"/>
              </a:rPr>
              <a:t>Sa description  </a:t>
            </a:r>
            <a:r>
              <a:rPr lang="fr-FR" sz="2000" dirty="0">
                <a:latin typeface="Calibri" panose="020F0502020204030204" pitchFamily="34" charset="0"/>
                <a:cs typeface="Calibri" panose="020F0502020204030204" pitchFamily="34" charset="0"/>
              </a:rPr>
              <a:t>:  conflit entre noms de l’objet qu’elle représente ou imprécision de sa définition</a:t>
            </a:r>
          </a:p>
        </p:txBody>
      </p:sp>
      <p:graphicFrame>
        <p:nvGraphicFramePr>
          <p:cNvPr id="7" name="Tableau 6">
            <a:extLst>
              <a:ext uri="{FF2B5EF4-FFF2-40B4-BE49-F238E27FC236}">
                <a16:creationId xmlns:a16="http://schemas.microsoft.com/office/drawing/2014/main" id="{BD43FF4B-258D-7D13-18C5-7B161290B2C0}"/>
              </a:ext>
            </a:extLst>
          </p:cNvPr>
          <p:cNvGraphicFramePr>
            <a:graphicFrameLocks noGrp="1"/>
          </p:cNvGraphicFramePr>
          <p:nvPr>
            <p:extLst>
              <p:ext uri="{D42A27DB-BD31-4B8C-83A1-F6EECF244321}">
                <p14:modId xmlns:p14="http://schemas.microsoft.com/office/powerpoint/2010/main" val="1588091627"/>
              </p:ext>
            </p:extLst>
          </p:nvPr>
        </p:nvGraphicFramePr>
        <p:xfrm>
          <a:off x="3217545" y="2846849"/>
          <a:ext cx="6923982" cy="3726743"/>
        </p:xfrm>
        <a:graphic>
          <a:graphicData uri="http://schemas.openxmlformats.org/drawingml/2006/table">
            <a:tbl>
              <a:tblPr firstRow="1" firstCol="1" bandRow="1">
                <a:tableStyleId>{69012ECD-51FC-41F1-AA8D-1B2483CD663E}</a:tableStyleId>
              </a:tblPr>
              <a:tblGrid>
                <a:gridCol w="2788400">
                  <a:extLst>
                    <a:ext uri="{9D8B030D-6E8A-4147-A177-3AD203B41FA5}">
                      <a16:colId xmlns:a16="http://schemas.microsoft.com/office/drawing/2014/main" val="4000594930"/>
                    </a:ext>
                  </a:extLst>
                </a:gridCol>
                <a:gridCol w="4135582">
                  <a:extLst>
                    <a:ext uri="{9D8B030D-6E8A-4147-A177-3AD203B41FA5}">
                      <a16:colId xmlns:a16="http://schemas.microsoft.com/office/drawing/2014/main" val="1444886676"/>
                    </a:ext>
                  </a:extLst>
                </a:gridCol>
              </a:tblGrid>
              <a:tr h="397409">
                <a:tc>
                  <a:txBody>
                    <a:bodyPr/>
                    <a:lstStyle/>
                    <a:p>
                      <a:pPr algn="ctr"/>
                      <a:r>
                        <a:rPr lang="fr-FR" sz="2800" cap="small" dirty="0">
                          <a:effectLst/>
                          <a:latin typeface="Calibri" panose="020F0502020204030204" pitchFamily="34" charset="0"/>
                          <a:cs typeface="Calibri" panose="020F0502020204030204" pitchFamily="34" charset="0"/>
                        </a:rPr>
                        <a:t>Bonne qualité</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fr-FR" sz="2800" cap="small" dirty="0">
                          <a:effectLst/>
                          <a:latin typeface="Calibri" panose="020F0502020204030204" pitchFamily="34" charset="0"/>
                          <a:cs typeface="Calibri" panose="020F0502020204030204" pitchFamily="34" charset="0"/>
                        </a:rPr>
                        <a:t>Mauvaise qualité</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tcPr>
                </a:tc>
                <a:extLst>
                  <a:ext uri="{0D108BD9-81ED-4DB2-BD59-A6C34878D82A}">
                    <a16:rowId xmlns:a16="http://schemas.microsoft.com/office/drawing/2014/main" val="2725403036"/>
                  </a:ext>
                </a:extLst>
              </a:tr>
              <a:tr h="397409">
                <a:tc>
                  <a:txBody>
                    <a:bodyPr/>
                    <a:lstStyle/>
                    <a:p>
                      <a:pPr marL="342900" lvl="0" indent="-342900" rtl="0">
                        <a:spcBef>
                          <a:spcPts val="300"/>
                        </a:spcBef>
                        <a:spcAft>
                          <a:spcPts val="300"/>
                        </a:spcAft>
                        <a:buClr>
                          <a:srgbClr val="FF0000"/>
                        </a:buClr>
                        <a:buSzPct val="90000"/>
                        <a:buFont typeface="Wingdings" pitchFamily="2" charset="2"/>
                        <a:buChar char="q"/>
                      </a:pPr>
                      <a:r>
                        <a:rPr lang="fr-FR" sz="2000" b="0" dirty="0">
                          <a:effectLst/>
                          <a:latin typeface="Calibri" panose="020F0502020204030204" pitchFamily="34" charset="0"/>
                          <a:cs typeface="Calibri" panose="020F0502020204030204" pitchFamily="34" charset="0"/>
                        </a:rPr>
                        <a:t>Exactitude</a:t>
                      </a:r>
                      <a:endParaRPr lang="fr-FR" sz="1400" b="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9525" cap="rnd" cmpd="sng" algn="ctr">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342900" lvl="0" indent="-342900" rtl="0">
                        <a:spcBef>
                          <a:spcPts val="300"/>
                        </a:spcBef>
                        <a:spcAft>
                          <a:spcPts val="300"/>
                        </a:spcAft>
                        <a:buSzPct val="90000"/>
                        <a:buFont typeface="Wingdings" pitchFamily="2" charset="2"/>
                        <a:buChar char="q"/>
                      </a:pPr>
                      <a:r>
                        <a:rPr lang="fr-FR" sz="2000" dirty="0">
                          <a:effectLst/>
                          <a:latin typeface="Calibri" panose="020F0502020204030204" pitchFamily="34" charset="0"/>
                          <a:cs typeface="Calibri" panose="020F0502020204030204" pitchFamily="34" charset="0"/>
                        </a:rPr>
                        <a:t>Inexacte</a:t>
                      </a:r>
                      <a:r>
                        <a:rPr lang="fr-FR" sz="1800" dirty="0">
                          <a:effectLst/>
                          <a:latin typeface="Calibri" panose="020F0502020204030204" pitchFamily="34" charset="0"/>
                          <a:cs typeface="Calibri" panose="020F0502020204030204" pitchFamily="34" charset="0"/>
                        </a:rPr>
                        <a:t> (</a:t>
                      </a:r>
                      <a:r>
                        <a:rPr lang="fr-FR" sz="1400" i="1" dirty="0">
                          <a:effectLst/>
                          <a:latin typeface="Calibri" panose="020F0502020204030204" pitchFamily="34" charset="0"/>
                          <a:cs typeface="Calibri" panose="020F0502020204030204" pitchFamily="34" charset="0"/>
                        </a:rPr>
                        <a:t>fausse, </a:t>
                      </a:r>
                      <a:r>
                        <a:rPr lang="fr-FR" sz="1400" i="1" dirty="0" err="1">
                          <a:effectLst/>
                          <a:latin typeface="Calibri" panose="020F0502020204030204" pitchFamily="34" charset="0"/>
                          <a:cs typeface="Calibri" panose="020F0502020204030204" pitchFamily="34" charset="0"/>
                        </a:rPr>
                        <a:t>incomplète,manquantes</a:t>
                      </a:r>
                      <a:r>
                        <a:rPr lang="fr-FR" sz="1800" dirty="0">
                          <a:effectLst/>
                          <a:latin typeface="Calibri" panose="020F0502020204030204" pitchFamily="34" charset="0"/>
                          <a:cs typeface="Calibri" panose="020F0502020204030204" pitchFamily="34" charset="0"/>
                        </a:rPr>
                        <a:t>)</a:t>
                      </a:r>
                      <a:endParaRPr lang="fr-FR" sz="12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12700" cap="flat" cmpd="sng" algn="ctr">
                      <a:noFill/>
                      <a:prstDash val="solid"/>
                      <a:round/>
                      <a:headEnd type="none" w="med" len="med"/>
                      <a:tailEnd type="none" w="med" len="med"/>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121950820"/>
                  </a:ext>
                </a:extLst>
              </a:tr>
              <a:tr h="397409">
                <a:tc>
                  <a:txBody>
                    <a:bodyPr/>
                    <a:lstStyle/>
                    <a:p>
                      <a:pPr marL="342900" lvl="0" indent="-342900" rtl="0">
                        <a:spcBef>
                          <a:spcPts val="300"/>
                        </a:spcBef>
                        <a:spcAft>
                          <a:spcPts val="300"/>
                        </a:spcAft>
                        <a:buClr>
                          <a:srgbClr val="FF0000"/>
                        </a:buClr>
                        <a:buSzPct val="90000"/>
                        <a:buFont typeface="Wingdings" pitchFamily="2" charset="2"/>
                        <a:buChar char="q"/>
                      </a:pPr>
                      <a:r>
                        <a:rPr lang="fr-FR" sz="2000" b="0" dirty="0">
                          <a:effectLst/>
                          <a:latin typeface="Calibri" panose="020F0502020204030204" pitchFamily="34" charset="0"/>
                          <a:cs typeface="Calibri" panose="020F0502020204030204" pitchFamily="34" charset="0"/>
                        </a:rPr>
                        <a:t>Exhaustivité</a:t>
                      </a:r>
                      <a:endParaRPr lang="fr-FR" sz="1400" b="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9525" cap="rnd" cmpd="sng" algn="ctr">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342900" lvl="0" indent="-342900" rtl="0">
                        <a:spcBef>
                          <a:spcPts val="300"/>
                        </a:spcBef>
                        <a:spcAft>
                          <a:spcPts val="300"/>
                        </a:spcAft>
                        <a:buSzPct val="90000"/>
                        <a:buFont typeface="Wingdings" pitchFamily="2" charset="2"/>
                        <a:buChar char="q"/>
                      </a:pPr>
                      <a:r>
                        <a:rPr lang="fr-FR" sz="2000" dirty="0">
                          <a:effectLst/>
                          <a:latin typeface="Calibri" panose="020F0502020204030204" pitchFamily="34" charset="0"/>
                          <a:cs typeface="Calibri" panose="020F0502020204030204" pitchFamily="34" charset="0"/>
                        </a:rPr>
                        <a:t>Non-conforme</a:t>
                      </a:r>
                      <a:r>
                        <a:rPr lang="fr-FR" sz="1800" dirty="0">
                          <a:effectLst/>
                          <a:latin typeface="Calibri" panose="020F0502020204030204" pitchFamily="34" charset="0"/>
                          <a:cs typeface="Calibri" panose="020F0502020204030204" pitchFamily="34" charset="0"/>
                        </a:rPr>
                        <a:t> (</a:t>
                      </a:r>
                      <a:r>
                        <a:rPr lang="fr-FR" sz="1400" i="1" kern="1200" dirty="0">
                          <a:solidFill>
                            <a:schemeClr val="tx1"/>
                          </a:solidFill>
                          <a:effectLst/>
                          <a:latin typeface="Calibri" panose="020F0502020204030204" pitchFamily="34" charset="0"/>
                          <a:ea typeface="+mn-ea"/>
                          <a:cs typeface="Calibri" panose="020F0502020204030204" pitchFamily="34" charset="0"/>
                        </a:rPr>
                        <a:t>sa nature, sa forme, </a:t>
                      </a:r>
                      <a:r>
                        <a:rPr lang="fr-FR" sz="1400" i="1" kern="1200" dirty="0" err="1">
                          <a:solidFill>
                            <a:schemeClr val="tx1"/>
                          </a:solidFill>
                          <a:effectLst/>
                          <a:latin typeface="Calibri" panose="020F0502020204030204" pitchFamily="34" charset="0"/>
                          <a:ea typeface="+mn-ea"/>
                          <a:cs typeface="Calibri" panose="020F0502020204030204" pitchFamily="34" charset="0"/>
                        </a:rPr>
                        <a:t>pr</a:t>
                      </a:r>
                      <a:r>
                        <a:rPr lang="fr-FR" sz="1400" i="1" kern="1200" dirty="0">
                          <a:solidFill>
                            <a:schemeClr val="tx1"/>
                          </a:solidFill>
                          <a:effectLst/>
                          <a:latin typeface="Calibri" panose="020F0502020204030204" pitchFamily="34" charset="0"/>
                          <a:ea typeface="+mn-ea"/>
                          <a:cs typeface="Calibri" panose="020F0502020204030204" pitchFamily="34" charset="0"/>
                        </a:rPr>
                        <a:t> à la norme</a:t>
                      </a:r>
                      <a:r>
                        <a:rPr lang="fr-FR" sz="1200" dirty="0">
                          <a:effectLst/>
                          <a:latin typeface="Calibri" panose="020F0502020204030204" pitchFamily="34" charset="0"/>
                          <a:cs typeface="Calibri" panose="020F0502020204030204" pitchFamily="34" charset="0"/>
                        </a:rPr>
                        <a:t>)</a:t>
                      </a:r>
                      <a:endParaRPr lang="fr-FR" sz="12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12700" cap="flat" cmpd="sng" algn="ctr">
                      <a:noFill/>
                      <a:prstDash val="solid"/>
                      <a:round/>
                      <a:headEnd type="none" w="med" len="med"/>
                      <a:tailEnd type="none" w="med" len="med"/>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17978392"/>
                  </a:ext>
                </a:extLst>
              </a:tr>
              <a:tr h="397409">
                <a:tc>
                  <a:txBody>
                    <a:bodyPr/>
                    <a:lstStyle/>
                    <a:p>
                      <a:pPr marL="342900" lvl="0" indent="-342900" rtl="0">
                        <a:spcBef>
                          <a:spcPts val="300"/>
                        </a:spcBef>
                        <a:spcAft>
                          <a:spcPts val="300"/>
                        </a:spcAft>
                        <a:buClr>
                          <a:srgbClr val="FF0000"/>
                        </a:buClr>
                        <a:buSzPct val="90000"/>
                        <a:buFont typeface="Wingdings" pitchFamily="2" charset="2"/>
                        <a:buChar char="q"/>
                      </a:pPr>
                      <a:r>
                        <a:rPr lang="fr-FR" sz="2000" b="0" dirty="0">
                          <a:effectLst/>
                          <a:latin typeface="Calibri" panose="020F0502020204030204" pitchFamily="34" charset="0"/>
                          <a:cs typeface="Calibri" panose="020F0502020204030204" pitchFamily="34" charset="0"/>
                        </a:rPr>
                        <a:t>Cohérence</a:t>
                      </a:r>
                      <a:endParaRPr lang="fr-FR" sz="1400" b="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9525" cap="rnd" cmpd="sng" algn="ctr">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342900" lvl="0" indent="-342900" rtl="0">
                        <a:spcBef>
                          <a:spcPts val="300"/>
                        </a:spcBef>
                        <a:spcAft>
                          <a:spcPts val="300"/>
                        </a:spcAft>
                        <a:buSzPct val="90000"/>
                        <a:buFont typeface="Wingdings" pitchFamily="2" charset="2"/>
                        <a:buChar char="q"/>
                      </a:pPr>
                      <a:r>
                        <a:rPr lang="fr-FR" sz="2000" dirty="0">
                          <a:effectLst/>
                          <a:latin typeface="Calibri" panose="020F0502020204030204" pitchFamily="34" charset="0"/>
                          <a:cs typeface="Calibri" panose="020F0502020204030204" pitchFamily="34" charset="0"/>
                        </a:rPr>
                        <a:t>Non-contrôlée</a:t>
                      </a:r>
                      <a:r>
                        <a:rPr lang="fr-FR" sz="1800" dirty="0">
                          <a:effectLst/>
                          <a:latin typeface="Calibri" panose="020F0502020204030204" pitchFamily="34" charset="0"/>
                          <a:cs typeface="Calibri" panose="020F0502020204030204" pitchFamily="34" charset="0"/>
                        </a:rPr>
                        <a:t> (</a:t>
                      </a:r>
                      <a:r>
                        <a:rPr lang="fr-FR" sz="1400" i="1" kern="1200" dirty="0">
                          <a:solidFill>
                            <a:schemeClr val="tx1"/>
                          </a:solidFill>
                          <a:effectLst/>
                          <a:latin typeface="Calibri" panose="020F0502020204030204" pitchFamily="34" charset="0"/>
                          <a:ea typeface="+mn-ea"/>
                          <a:cs typeface="Calibri" panose="020F0502020204030204" pitchFamily="34" charset="0"/>
                        </a:rPr>
                        <a:t>se dégrade</a:t>
                      </a:r>
                      <a:r>
                        <a:rPr lang="fr-FR" sz="1800" dirty="0">
                          <a:effectLst/>
                          <a:latin typeface="Calibri" panose="020F0502020204030204" pitchFamily="34" charset="0"/>
                          <a:cs typeface="Calibri" panose="020F0502020204030204" pitchFamily="34" charset="0"/>
                        </a:rPr>
                        <a:t>)</a:t>
                      </a:r>
                      <a:endParaRPr lang="fr-FR" sz="12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12700" cap="flat" cmpd="sng" algn="ctr">
                      <a:noFill/>
                      <a:prstDash val="solid"/>
                      <a:round/>
                      <a:headEnd type="none" w="med" len="med"/>
                      <a:tailEnd type="none" w="med" len="med"/>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00113659"/>
                  </a:ext>
                </a:extLst>
              </a:tr>
              <a:tr h="397409">
                <a:tc>
                  <a:txBody>
                    <a:bodyPr/>
                    <a:lstStyle/>
                    <a:p>
                      <a:pPr marL="342900" lvl="0" indent="-342900" rtl="0">
                        <a:spcBef>
                          <a:spcPts val="300"/>
                        </a:spcBef>
                        <a:spcAft>
                          <a:spcPts val="300"/>
                        </a:spcAft>
                        <a:buClr>
                          <a:srgbClr val="FF0000"/>
                        </a:buClr>
                        <a:buSzPct val="90000"/>
                        <a:buFont typeface="Wingdings" pitchFamily="2" charset="2"/>
                        <a:buChar char="q"/>
                      </a:pPr>
                      <a:r>
                        <a:rPr lang="fr-FR" sz="2000" b="0" dirty="0">
                          <a:effectLst/>
                          <a:latin typeface="Calibri" panose="020F0502020204030204" pitchFamily="34" charset="0"/>
                          <a:cs typeface="Calibri" panose="020F0502020204030204" pitchFamily="34" charset="0"/>
                        </a:rPr>
                        <a:t>Validité</a:t>
                      </a:r>
                      <a:endParaRPr lang="fr-FR" sz="1400" b="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9525" cap="rnd" cmpd="sng" algn="ctr">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342900" lvl="0" indent="-342900" rtl="0">
                        <a:spcBef>
                          <a:spcPts val="300"/>
                        </a:spcBef>
                        <a:spcAft>
                          <a:spcPts val="300"/>
                        </a:spcAft>
                        <a:buSzPct val="90000"/>
                        <a:buFont typeface="Wingdings" pitchFamily="2" charset="2"/>
                        <a:buChar char="q"/>
                      </a:pPr>
                      <a:r>
                        <a:rPr lang="fr-FR" sz="2000" dirty="0">
                          <a:effectLst/>
                          <a:latin typeface="Calibri" panose="020F0502020204030204" pitchFamily="34" charset="0"/>
                          <a:cs typeface="Calibri" panose="020F0502020204030204" pitchFamily="34" charset="0"/>
                        </a:rPr>
                        <a:t>Non-sécurisée</a:t>
                      </a:r>
                      <a:r>
                        <a:rPr lang="fr-FR" sz="1800" dirty="0">
                          <a:effectLst/>
                          <a:latin typeface="Calibri" panose="020F0502020204030204" pitchFamily="34" charset="0"/>
                          <a:cs typeface="Calibri" panose="020F0502020204030204" pitchFamily="34" charset="0"/>
                        </a:rPr>
                        <a:t> (</a:t>
                      </a:r>
                      <a:r>
                        <a:rPr lang="fr-FR" sz="1400" i="1" kern="1200" dirty="0" err="1">
                          <a:solidFill>
                            <a:schemeClr val="tx1"/>
                          </a:solidFill>
                          <a:effectLst/>
                          <a:latin typeface="Calibri" panose="020F0502020204030204" pitchFamily="34" charset="0"/>
                          <a:ea typeface="+mn-ea"/>
                          <a:cs typeface="Calibri" panose="020F0502020204030204" pitchFamily="34" charset="0"/>
                        </a:rPr>
                        <a:t>non-fiable</a:t>
                      </a:r>
                      <a:r>
                        <a:rPr lang="fr-FR" sz="1800" dirty="0">
                          <a:effectLst/>
                          <a:latin typeface="Calibri" panose="020F0502020204030204" pitchFamily="34" charset="0"/>
                          <a:cs typeface="Calibri" panose="020F0502020204030204" pitchFamily="34" charset="0"/>
                        </a:rPr>
                        <a:t>)</a:t>
                      </a:r>
                      <a:endParaRPr lang="fr-FR" sz="12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12700" cap="flat" cmpd="sng" algn="ctr">
                      <a:noFill/>
                      <a:prstDash val="solid"/>
                      <a:round/>
                      <a:headEnd type="none" w="med" len="med"/>
                      <a:tailEnd type="none" w="med" len="med"/>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81669047"/>
                  </a:ext>
                </a:extLst>
              </a:tr>
              <a:tr h="397409">
                <a:tc>
                  <a:txBody>
                    <a:bodyPr/>
                    <a:lstStyle/>
                    <a:p>
                      <a:pPr marL="342900" lvl="0" indent="-342900" rtl="0">
                        <a:spcBef>
                          <a:spcPts val="300"/>
                        </a:spcBef>
                        <a:spcAft>
                          <a:spcPts val="300"/>
                        </a:spcAft>
                        <a:buClr>
                          <a:srgbClr val="FF0000"/>
                        </a:buClr>
                        <a:buSzPct val="90000"/>
                        <a:buFont typeface="Wingdings" pitchFamily="2" charset="2"/>
                        <a:buChar char="q"/>
                      </a:pPr>
                      <a:r>
                        <a:rPr lang="fr-FR" sz="2000" b="0" dirty="0">
                          <a:effectLst/>
                          <a:latin typeface="Calibri" panose="020F0502020204030204" pitchFamily="34" charset="0"/>
                          <a:cs typeface="Calibri" panose="020F0502020204030204" pitchFamily="34" charset="0"/>
                        </a:rPr>
                        <a:t>Actualité</a:t>
                      </a:r>
                      <a:endParaRPr lang="fr-FR" sz="1400" b="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9525" cap="rnd" cmpd="sng" algn="ctr">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342900" lvl="0" indent="-342900" rtl="0">
                        <a:spcBef>
                          <a:spcPts val="300"/>
                        </a:spcBef>
                        <a:spcAft>
                          <a:spcPts val="300"/>
                        </a:spcAft>
                        <a:buSzPct val="90000"/>
                        <a:buFont typeface="Wingdings" pitchFamily="2" charset="2"/>
                        <a:buChar char="q"/>
                      </a:pPr>
                      <a:r>
                        <a:rPr lang="fr-FR" sz="2000" dirty="0">
                          <a:effectLst/>
                          <a:latin typeface="Calibri" panose="020F0502020204030204" pitchFamily="34" charset="0"/>
                          <a:cs typeface="Calibri" panose="020F0502020204030204" pitchFamily="34" charset="0"/>
                        </a:rPr>
                        <a:t>Statique</a:t>
                      </a:r>
                      <a:r>
                        <a:rPr lang="fr-FR" sz="1800" dirty="0">
                          <a:effectLst/>
                          <a:latin typeface="Calibri" panose="020F0502020204030204" pitchFamily="34" charset="0"/>
                          <a:cs typeface="Calibri" panose="020F0502020204030204" pitchFamily="34" charset="0"/>
                        </a:rPr>
                        <a:t> (</a:t>
                      </a:r>
                      <a:r>
                        <a:rPr lang="fr-FR" sz="1400" i="1" kern="1200" dirty="0">
                          <a:solidFill>
                            <a:schemeClr val="tx1"/>
                          </a:solidFill>
                          <a:effectLst/>
                          <a:latin typeface="Calibri" panose="020F0502020204030204" pitchFamily="34" charset="0"/>
                          <a:ea typeface="+mn-ea"/>
                          <a:cs typeface="Calibri" panose="020F0502020204030204" pitchFamily="34" charset="0"/>
                        </a:rPr>
                        <a:t>non actualisée</a:t>
                      </a:r>
                      <a:r>
                        <a:rPr lang="fr-FR" sz="1800" dirty="0">
                          <a:effectLst/>
                          <a:latin typeface="Calibri" panose="020F0502020204030204" pitchFamily="34" charset="0"/>
                          <a:cs typeface="Calibri" panose="020F0502020204030204" pitchFamily="34" charset="0"/>
                        </a:rPr>
                        <a:t>)</a:t>
                      </a:r>
                      <a:endParaRPr lang="fr-FR" sz="12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12700" cap="flat" cmpd="sng" algn="ctr">
                      <a:noFill/>
                      <a:prstDash val="solid"/>
                      <a:round/>
                      <a:headEnd type="none" w="med" len="med"/>
                      <a:tailEnd type="none" w="med" len="med"/>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363347330"/>
                  </a:ext>
                </a:extLst>
              </a:tr>
              <a:tr h="397409">
                <a:tc>
                  <a:txBody>
                    <a:bodyPr/>
                    <a:lstStyle/>
                    <a:p>
                      <a:pPr marL="342900" lvl="0" indent="-342900" rtl="0">
                        <a:spcBef>
                          <a:spcPts val="300"/>
                        </a:spcBef>
                        <a:spcAft>
                          <a:spcPts val="300"/>
                        </a:spcAft>
                        <a:buClr>
                          <a:srgbClr val="FF0000"/>
                        </a:buClr>
                        <a:buSzPct val="90000"/>
                        <a:buFont typeface="Wingdings" pitchFamily="2" charset="2"/>
                        <a:buChar char="q"/>
                      </a:pPr>
                      <a:r>
                        <a:rPr lang="fr-FR" sz="2000" b="0" dirty="0">
                          <a:effectLst/>
                          <a:latin typeface="Calibri" panose="020F0502020204030204" pitchFamily="34" charset="0"/>
                          <a:cs typeface="Calibri" panose="020F0502020204030204" pitchFamily="34" charset="0"/>
                        </a:rPr>
                        <a:t>Intégrité</a:t>
                      </a:r>
                      <a:endParaRPr lang="fr-FR" sz="1400" b="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9525" cap="rnd" cmpd="sng" algn="ctr">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342900" lvl="0" indent="-342900" rtl="0">
                        <a:spcBef>
                          <a:spcPts val="300"/>
                        </a:spcBef>
                        <a:spcAft>
                          <a:spcPts val="300"/>
                        </a:spcAft>
                        <a:buSzPct val="90000"/>
                        <a:buFont typeface="Wingdings" pitchFamily="2" charset="2"/>
                        <a:buChar char="q"/>
                      </a:pPr>
                      <a:r>
                        <a:rPr lang="fr-FR" sz="2000" dirty="0">
                          <a:effectLst/>
                          <a:latin typeface="Calibri" panose="020F0502020204030204" pitchFamily="34" charset="0"/>
                          <a:cs typeface="Calibri" panose="020F0502020204030204" pitchFamily="34" charset="0"/>
                        </a:rPr>
                        <a:t>Dormante</a:t>
                      </a:r>
                      <a:r>
                        <a:rPr lang="fr-FR" sz="1800" dirty="0">
                          <a:effectLst/>
                          <a:latin typeface="Calibri" panose="020F0502020204030204" pitchFamily="34" charset="0"/>
                          <a:cs typeface="Calibri" panose="020F0502020204030204" pitchFamily="34" charset="0"/>
                        </a:rPr>
                        <a:t> (</a:t>
                      </a:r>
                      <a:r>
                        <a:rPr lang="fr-FR" sz="1400" i="1" kern="1200" dirty="0">
                          <a:solidFill>
                            <a:schemeClr val="tx1"/>
                          </a:solidFill>
                          <a:effectLst/>
                          <a:latin typeface="Calibri" panose="020F0502020204030204" pitchFamily="34" charset="0"/>
                          <a:ea typeface="+mn-ea"/>
                          <a:cs typeface="Calibri" panose="020F0502020204030204" pitchFamily="34" charset="0"/>
                        </a:rPr>
                        <a:t>obsolète</a:t>
                      </a:r>
                      <a:r>
                        <a:rPr lang="fr-FR" sz="1800" dirty="0">
                          <a:effectLst/>
                          <a:latin typeface="Calibri" panose="020F0502020204030204" pitchFamily="34" charset="0"/>
                          <a:cs typeface="Calibri" panose="020F0502020204030204" pitchFamily="34" charset="0"/>
                        </a:rPr>
                        <a:t>)</a:t>
                      </a:r>
                      <a:endParaRPr lang="fr-FR" sz="120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12700" cap="flat" cmpd="sng" algn="ctr">
                      <a:noFill/>
                      <a:prstDash val="solid"/>
                      <a:round/>
                      <a:headEnd type="none" w="med" len="med"/>
                      <a:tailEnd type="none" w="med" len="med"/>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29012941"/>
                  </a:ext>
                </a:extLst>
              </a:tr>
              <a:tr h="397409">
                <a:tc>
                  <a:txBody>
                    <a:bodyPr/>
                    <a:lstStyle/>
                    <a:p>
                      <a:pPr marL="342900" lvl="0" indent="-342900" rtl="0">
                        <a:spcBef>
                          <a:spcPts val="300"/>
                        </a:spcBef>
                        <a:spcAft>
                          <a:spcPts val="300"/>
                        </a:spcAft>
                        <a:buClr>
                          <a:srgbClr val="FF0000"/>
                        </a:buClr>
                        <a:buSzPct val="90000"/>
                        <a:buFont typeface="Wingdings" pitchFamily="2" charset="2"/>
                        <a:buChar char="q"/>
                      </a:pPr>
                      <a:r>
                        <a:rPr lang="fr-FR" sz="2000" b="0" dirty="0">
                          <a:effectLst/>
                          <a:latin typeface="Calibri" panose="020F0502020204030204" pitchFamily="34" charset="0"/>
                          <a:cs typeface="Calibri" panose="020F0502020204030204" pitchFamily="34" charset="0"/>
                        </a:rPr>
                        <a:t>Clarté </a:t>
                      </a:r>
                      <a:endParaRPr lang="fr-FR" sz="1400" b="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9525" cap="rnd" cmpd="sng" algn="ctr">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spcBef>
                          <a:spcPts val="300"/>
                        </a:spcBef>
                        <a:spcAft>
                          <a:spcPts val="300"/>
                        </a:spcAft>
                      </a:pPr>
                      <a:endParaRPr lang="fr-FR" sz="1200" dirty="0">
                        <a:effectLst/>
                        <a:latin typeface="Calibri" panose="020F0502020204030204" pitchFamily="34" charset="0"/>
                        <a:cs typeface="Calibri" panose="020F0502020204030204" pitchFamily="34" charset="0"/>
                      </a:endParaRPr>
                    </a:p>
                  </a:txBody>
                  <a:tcPr marL="44450" marR="44450" marT="0" marB="0" anchor="ctr">
                    <a:lnL w="12700" cap="flat" cmpd="sng" algn="ctr">
                      <a:noFill/>
                      <a:prstDash val="solid"/>
                      <a:round/>
                      <a:headEnd type="none" w="med" len="med"/>
                      <a:tailEnd type="none" w="med" len="med"/>
                    </a:lnL>
                    <a:lnR w="9525" cap="rnd" cmpd="sng" algn="ctr">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910941357"/>
                  </a:ext>
                </a:extLst>
              </a:tr>
              <a:tr h="397409">
                <a:tc>
                  <a:txBody>
                    <a:bodyPr/>
                    <a:lstStyle/>
                    <a:p>
                      <a:pPr marL="342900" lvl="0" indent="-342900" rtl="0">
                        <a:spcBef>
                          <a:spcPts val="300"/>
                        </a:spcBef>
                        <a:spcAft>
                          <a:spcPts val="300"/>
                        </a:spcAft>
                        <a:buClr>
                          <a:srgbClr val="FF0000"/>
                        </a:buClr>
                        <a:buSzPct val="90000"/>
                        <a:buFont typeface="Wingdings" pitchFamily="2" charset="2"/>
                        <a:buChar char="q"/>
                      </a:pPr>
                      <a:r>
                        <a:rPr lang="fr-FR" sz="2000" b="0" dirty="0">
                          <a:effectLst/>
                          <a:latin typeface="Calibri" panose="020F0502020204030204" pitchFamily="34" charset="0"/>
                          <a:cs typeface="Calibri" panose="020F0502020204030204" pitchFamily="34" charset="0"/>
                        </a:rPr>
                        <a:t>Sécurité </a:t>
                      </a:r>
                      <a:endParaRPr lang="fr-FR" sz="1400" b="0" dirty="0">
                        <a:effectLst/>
                        <a:latin typeface="Calibri" panose="020F0502020204030204" pitchFamily="34" charset="0"/>
                        <a:ea typeface="Calibri" panose="020F0502020204030204" pitchFamily="34" charset="0"/>
                        <a:cs typeface="Calibri" panose="020F0502020204030204" pitchFamily="34" charset="0"/>
                      </a:endParaRPr>
                    </a:p>
                  </a:txBody>
                  <a:tcPr marL="44450" marR="44450" marT="0" marB="0" anchor="ctr">
                    <a:lnL w="9525" cap="rnd" cmpd="sng" algn="ctr">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rnd"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spcBef>
                          <a:spcPts val="300"/>
                        </a:spcBef>
                        <a:spcAft>
                          <a:spcPts val="300"/>
                        </a:spcAft>
                      </a:pPr>
                      <a:endParaRPr lang="fr-FR" sz="1200" dirty="0">
                        <a:effectLst/>
                        <a:latin typeface="Calibri" panose="020F0502020204030204" pitchFamily="34" charset="0"/>
                        <a:cs typeface="Calibri" panose="020F0502020204030204" pitchFamily="34" charset="0"/>
                      </a:endParaRPr>
                    </a:p>
                  </a:txBody>
                  <a:tcPr marL="44450" marR="44450" marT="0" marB="0" anchor="ctr">
                    <a:lnL w="12700" cap="flat" cmpd="sng" algn="ctr">
                      <a:noFill/>
                      <a:prstDash val="solid"/>
                      <a:round/>
                      <a:headEnd type="none" w="med" len="med"/>
                      <a:tailEnd type="none" w="med" len="med"/>
                    </a:lnL>
                    <a:lnR w="9525" cap="rnd" cmpd="sng" algn="ctr">
                      <a:noFill/>
                      <a:prstDash val="solid"/>
                    </a:lnR>
                    <a:lnT w="12700" cap="flat" cmpd="sng" algn="ctr">
                      <a:noFill/>
                      <a:prstDash val="solid"/>
                      <a:round/>
                      <a:headEnd type="none" w="med" len="med"/>
                      <a:tailEnd type="none" w="med" len="med"/>
                    </a:lnT>
                    <a:lnB w="9525" cap="rnd"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785848776"/>
                  </a:ext>
                </a:extLst>
              </a:tr>
            </a:tbl>
          </a:graphicData>
        </a:graphic>
      </p:graphicFrame>
    </p:spTree>
    <p:extLst>
      <p:ext uri="{BB962C8B-B14F-4D97-AF65-F5344CB8AC3E}">
        <p14:creationId xmlns:p14="http://schemas.microsoft.com/office/powerpoint/2010/main" val="8750067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529BEED7-AF50-A619-41D9-C16D736A2C13}"/>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AAFE24E1-92DE-649C-C8DA-6A6B27ED529A}"/>
              </a:ext>
            </a:extLst>
          </p:cNvPr>
          <p:cNvSpPr>
            <a:spLocks noGrp="1"/>
          </p:cNvSpPr>
          <p:nvPr>
            <p:ph type="sldNum" sz="quarter" idx="12"/>
          </p:nvPr>
        </p:nvSpPr>
        <p:spPr/>
        <p:txBody>
          <a:bodyPr/>
          <a:lstStyle/>
          <a:p>
            <a:r>
              <a:rPr lang="en-US"/>
              <a:t>T </a:t>
            </a:r>
            <a:fld id="{D57F1E4F-1CFF-5643-939E-217C01CDF565}" type="slidenum">
              <a:rPr lang="en-US" smtClean="0"/>
              <a:pPr/>
              <a:t>54</a:t>
            </a:fld>
            <a:endParaRPr lang="en-US" dirty="0"/>
          </a:p>
        </p:txBody>
      </p:sp>
      <p:grpSp>
        <p:nvGrpSpPr>
          <p:cNvPr id="9" name="Groupe 8">
            <a:extLst>
              <a:ext uri="{FF2B5EF4-FFF2-40B4-BE49-F238E27FC236}">
                <a16:creationId xmlns:a16="http://schemas.microsoft.com/office/drawing/2014/main" id="{8BFD96F1-7090-9120-7FAC-DCF5AA5488C9}"/>
              </a:ext>
            </a:extLst>
          </p:cNvPr>
          <p:cNvGrpSpPr/>
          <p:nvPr/>
        </p:nvGrpSpPr>
        <p:grpSpPr>
          <a:xfrm>
            <a:off x="1679528" y="159614"/>
            <a:ext cx="5504525" cy="489919"/>
            <a:chOff x="1679528" y="284408"/>
            <a:chExt cx="5504525" cy="489919"/>
          </a:xfrm>
        </p:grpSpPr>
        <p:sp>
          <p:nvSpPr>
            <p:cNvPr id="6" name="Rectangle 2">
              <a:extLst>
                <a:ext uri="{FF2B5EF4-FFF2-40B4-BE49-F238E27FC236}">
                  <a16:creationId xmlns:a16="http://schemas.microsoft.com/office/drawing/2014/main" id="{9EB5F8E6-1668-9AEF-3046-EDC4EB313217}"/>
                </a:ext>
              </a:extLst>
            </p:cNvPr>
            <p:cNvSpPr txBox="1">
              <a:spLocks noChangeArrowheads="1"/>
            </p:cNvSpPr>
            <p:nvPr/>
          </p:nvSpPr>
          <p:spPr>
            <a:xfrm>
              <a:off x="197190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La </a:t>
              </a:r>
              <a:r>
                <a:rPr lang="en-US" sz="2800" b="1" kern="0" dirty="0" err="1">
                  <a:solidFill>
                    <a:schemeClr val="tx1"/>
                  </a:solidFill>
                  <a:latin typeface="Calibri" panose="020F0502020204030204" pitchFamily="34" charset="0"/>
                  <a:cs typeface="Calibri" panose="020F0502020204030204" pitchFamily="34" charset="0"/>
                </a:rPr>
                <a:t>Qualité</a:t>
              </a:r>
              <a:r>
                <a:rPr lang="en-US" sz="2800" b="1" kern="0" dirty="0">
                  <a:solidFill>
                    <a:schemeClr val="tx1"/>
                  </a:solidFill>
                  <a:latin typeface="Calibri" panose="020F0502020204030204" pitchFamily="34" charset="0"/>
                  <a:cs typeface="Calibri" panose="020F0502020204030204" pitchFamily="34" charset="0"/>
                </a:rPr>
                <a:t> des </a:t>
              </a:r>
              <a:r>
                <a:rPr lang="en-US" sz="2800" b="1" kern="0" dirty="0" err="1">
                  <a:solidFill>
                    <a:schemeClr val="tx1"/>
                  </a:solidFill>
                  <a:latin typeface="Calibri" panose="020F0502020204030204" pitchFamily="34" charset="0"/>
                  <a:cs typeface="Calibri" panose="020F0502020204030204" pitchFamily="34" charset="0"/>
                </a:rPr>
                <a:t>Données</a:t>
              </a:r>
              <a:r>
                <a:rPr lang="en-US" sz="2800" b="1" kern="0" dirty="0">
                  <a:solidFill>
                    <a:schemeClr val="tx1"/>
                  </a:solidFill>
                  <a:latin typeface="Calibri" panose="020F0502020204030204" pitchFamily="34" charset="0"/>
                  <a:cs typeface="Calibri" panose="020F0502020204030204" pitchFamily="34" charset="0"/>
                </a:rPr>
                <a:t> </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C204E4A8-8BF9-0D7A-811C-481C7C97B26B}"/>
                </a:ext>
              </a:extLst>
            </p:cNvPr>
            <p:cNvPicPr>
              <a:picLocks noChangeAspect="1"/>
            </p:cNvPicPr>
            <p:nvPr/>
          </p:nvPicPr>
          <p:blipFill>
            <a:blip r:embed="rId3"/>
            <a:stretch>
              <a:fillRect/>
            </a:stretch>
          </p:blipFill>
          <p:spPr>
            <a:xfrm>
              <a:off x="1679528" y="402350"/>
              <a:ext cx="970153" cy="268605"/>
            </a:xfrm>
            <a:prstGeom prst="rect">
              <a:avLst/>
            </a:prstGeom>
          </p:spPr>
        </p:pic>
      </p:grpSp>
      <p:sp>
        <p:nvSpPr>
          <p:cNvPr id="10" name="ZoneTexte 9">
            <a:extLst>
              <a:ext uri="{FF2B5EF4-FFF2-40B4-BE49-F238E27FC236}">
                <a16:creationId xmlns:a16="http://schemas.microsoft.com/office/drawing/2014/main" id="{082E4D8B-0476-1D44-F216-ADD626D96313}"/>
              </a:ext>
            </a:extLst>
          </p:cNvPr>
          <p:cNvSpPr txBox="1"/>
          <p:nvPr/>
        </p:nvSpPr>
        <p:spPr>
          <a:xfrm>
            <a:off x="2164604" y="3531444"/>
            <a:ext cx="10255677" cy="1862048"/>
          </a:xfrm>
          <a:prstGeom prst="rect">
            <a:avLst/>
          </a:prstGeom>
          <a:noFill/>
        </p:spPr>
        <p:txBody>
          <a:bodyPr wrap="square" rtlCol="0">
            <a:spAutoFit/>
          </a:bodyPr>
          <a:lstStyle>
            <a:defPPr>
              <a:defRPr lang="en-US"/>
            </a:defPPr>
            <a:lvl1pPr marL="285750" indent="-285750">
              <a:buClr>
                <a:srgbClr val="FF0000"/>
              </a:buClr>
              <a:buSzPct val="110000"/>
              <a:buFont typeface="Wingdings" pitchFamily="2" charset="2"/>
              <a:buChar char="q"/>
              <a:defRPr sz="2000">
                <a:latin typeface="Calibri" panose="020F0502020204030204" pitchFamily="34" charset="0"/>
                <a:cs typeface="Calibri" panose="020F0502020204030204" pitchFamily="34" charset="0"/>
              </a:defRPr>
            </a:lvl1pPr>
            <a:lvl2pPr marL="742950" lvl="1" indent="-285750">
              <a:spcBef>
                <a:spcPts val="600"/>
              </a:spcBef>
              <a:buClr>
                <a:srgbClr val="FF0000"/>
              </a:buClr>
              <a:buSzPct val="110000"/>
              <a:buFont typeface="Wingdings" pitchFamily="2" charset="2"/>
              <a:buChar char="Ø"/>
              <a:defRPr sz="2000" b="1" i="1">
                <a:latin typeface="Calibri" panose="020F0502020204030204" pitchFamily="34" charset="0"/>
                <a:cs typeface="Calibri" panose="020F0502020204030204" pitchFamily="34" charset="0"/>
              </a:defRPr>
            </a:lvl2pPr>
          </a:lstStyle>
          <a:p>
            <a:r>
              <a:rPr lang="fr-FR" dirty="0"/>
              <a:t>Le maintien de la QD nécessitera également la mise en œuvre de </a:t>
            </a:r>
            <a:r>
              <a:rPr lang="fr-FR" b="1" i="1" dirty="0"/>
              <a:t>KPI</a:t>
            </a:r>
            <a:r>
              <a:rPr lang="fr-FR" dirty="0"/>
              <a:t>  adaptés pour mesurer :</a:t>
            </a:r>
          </a:p>
          <a:p>
            <a:endParaRPr lang="fr-FR" dirty="0"/>
          </a:p>
          <a:p>
            <a:pPr lvl="1"/>
            <a:r>
              <a:rPr lang="fr-FR" b="0" dirty="0"/>
              <a:t>Des critères intrinsèques aux données</a:t>
            </a:r>
          </a:p>
          <a:p>
            <a:pPr lvl="1"/>
            <a:r>
              <a:rPr lang="fr-FR" b="0" dirty="0"/>
              <a:t>Des critères de services liés à l’utilisation des données,</a:t>
            </a:r>
          </a:p>
          <a:p>
            <a:pPr lvl="1"/>
            <a:r>
              <a:rPr lang="fr-FR" b="0" dirty="0"/>
              <a:t>Des critères de sécurité.</a:t>
            </a:r>
          </a:p>
        </p:txBody>
      </p:sp>
      <p:sp>
        <p:nvSpPr>
          <p:cNvPr id="12" name="ZoneTexte 11">
            <a:extLst>
              <a:ext uri="{FF2B5EF4-FFF2-40B4-BE49-F238E27FC236}">
                <a16:creationId xmlns:a16="http://schemas.microsoft.com/office/drawing/2014/main" id="{1FDD05AC-1628-568E-1A82-8D1931EDCF94}"/>
              </a:ext>
            </a:extLst>
          </p:cNvPr>
          <p:cNvSpPr txBox="1"/>
          <p:nvPr/>
        </p:nvSpPr>
        <p:spPr>
          <a:xfrm>
            <a:off x="2164604" y="1894281"/>
            <a:ext cx="9988029" cy="1323439"/>
          </a:xfrm>
          <a:prstGeom prst="rect">
            <a:avLst/>
          </a:prstGeom>
          <a:noFill/>
        </p:spPr>
        <p:txBody>
          <a:bodyPr wrap="square" rtlCol="0">
            <a:spAutoFit/>
          </a:bodyPr>
          <a:lstStyle>
            <a:defPPr>
              <a:defRPr lang="en-US"/>
            </a:defPPr>
            <a:lvl1pPr marL="285750" indent="-285750">
              <a:buClr>
                <a:srgbClr val="FF0000"/>
              </a:buClr>
              <a:buSzPct val="110000"/>
              <a:buFont typeface="Wingdings" pitchFamily="2" charset="2"/>
              <a:buChar char="q"/>
              <a:defRPr sz="2000">
                <a:latin typeface="Calibri" panose="020F0502020204030204" pitchFamily="34" charset="0"/>
                <a:cs typeface="Calibri" panose="020F0502020204030204" pitchFamily="34" charset="0"/>
              </a:defRPr>
            </a:lvl1pPr>
            <a:lvl2pPr marL="742950" lvl="1" indent="-285750">
              <a:spcBef>
                <a:spcPts val="600"/>
              </a:spcBef>
              <a:buClr>
                <a:srgbClr val="FF0000"/>
              </a:buClr>
              <a:buSzPct val="110000"/>
              <a:buFont typeface="Wingdings" pitchFamily="2" charset="2"/>
              <a:buChar char="Ø"/>
              <a:defRPr sz="2000" b="0" i="1">
                <a:latin typeface="Calibri" panose="020F0502020204030204" pitchFamily="34" charset="0"/>
                <a:cs typeface="Calibri" panose="020F0502020204030204" pitchFamily="34" charset="0"/>
              </a:defRPr>
            </a:lvl2pPr>
          </a:lstStyle>
          <a:p>
            <a:r>
              <a:rPr lang="fr-FR" dirty="0"/>
              <a:t> L’impact d’une mauvaise qualité des données peut engendrer des surcoûts conséquents.</a:t>
            </a:r>
          </a:p>
          <a:p>
            <a:endParaRPr lang="fr-FR" dirty="0"/>
          </a:p>
          <a:p>
            <a:r>
              <a:rPr lang="fr-FR" sz="2000" dirty="0">
                <a:effectLst/>
                <a:latin typeface="Calibri" panose="020F0502020204030204" pitchFamily="34" charset="0"/>
                <a:ea typeface="Calibri" panose="020F0502020204030204" pitchFamily="34" charset="0"/>
                <a:cs typeface="Arial" panose="020B0604020202020204" pitchFamily="34" charset="0"/>
              </a:rPr>
              <a:t> Le coût moyen d’une mauvaise  QD pourrait s’élever à </a:t>
            </a:r>
            <a:r>
              <a:rPr lang="fr-FR" sz="2000" b="1" dirty="0">
                <a:effectLst/>
                <a:latin typeface="Calibri" panose="020F0502020204030204" pitchFamily="34" charset="0"/>
                <a:ea typeface="Calibri" panose="020F0502020204030204" pitchFamily="34" charset="0"/>
                <a:cs typeface="Arial" panose="020B0604020202020204" pitchFamily="34" charset="0"/>
              </a:rPr>
              <a:t>11M€ par an</a:t>
            </a:r>
            <a:r>
              <a:rPr lang="fr-FR" sz="2000" dirty="0">
                <a:effectLst/>
                <a:latin typeface="Calibri" panose="020F0502020204030204" pitchFamily="34" charset="0"/>
                <a:ea typeface="Calibri" panose="020F0502020204030204" pitchFamily="34" charset="0"/>
                <a:cs typeface="Arial" panose="020B0604020202020204" pitchFamily="34" charset="0"/>
              </a:rPr>
              <a:t> pour les organisations. </a:t>
            </a:r>
          </a:p>
          <a:p>
            <a:pPr marL="0" indent="0">
              <a:buNone/>
            </a:pPr>
            <a:r>
              <a:rPr lang="fr-FR" dirty="0">
                <a:cs typeface="Arial" panose="020B0604020202020204" pitchFamily="34" charset="0"/>
              </a:rPr>
              <a:t>  </a:t>
            </a:r>
            <a:endParaRPr lang="fr-FR" dirty="0">
              <a:effectLst/>
            </a:endParaRPr>
          </a:p>
        </p:txBody>
      </p:sp>
      <p:sp>
        <p:nvSpPr>
          <p:cNvPr id="14" name="ZoneTexte 13">
            <a:extLst>
              <a:ext uri="{FF2B5EF4-FFF2-40B4-BE49-F238E27FC236}">
                <a16:creationId xmlns:a16="http://schemas.microsoft.com/office/drawing/2014/main" id="{62A95842-7A05-7622-0D01-720AFD489D43}"/>
              </a:ext>
            </a:extLst>
          </p:cNvPr>
          <p:cNvSpPr txBox="1"/>
          <p:nvPr/>
        </p:nvSpPr>
        <p:spPr>
          <a:xfrm>
            <a:off x="10411690" y="2901283"/>
            <a:ext cx="1943100" cy="307777"/>
          </a:xfrm>
          <a:prstGeom prst="rect">
            <a:avLst/>
          </a:prstGeom>
          <a:noFill/>
        </p:spPr>
        <p:txBody>
          <a:bodyPr wrap="square">
            <a:spAutoFit/>
          </a:bodyPr>
          <a:lstStyle/>
          <a:p>
            <a:r>
              <a:rPr lang="fr-FR" sz="1400" dirty="0">
                <a:effectLst/>
                <a:latin typeface="Calibri" panose="020F0502020204030204" pitchFamily="34" charset="0"/>
                <a:ea typeface="Calibri" panose="020F0502020204030204" pitchFamily="34" charset="0"/>
                <a:cs typeface="Arial" panose="020B0604020202020204" pitchFamily="34" charset="0"/>
              </a:rPr>
              <a:t>(</a:t>
            </a:r>
            <a:r>
              <a:rPr lang="fr-FR" sz="1400" i="1" dirty="0">
                <a:effectLst/>
                <a:latin typeface="Calibri" panose="020F0502020204030204" pitchFamily="34" charset="0"/>
                <a:ea typeface="Calibri" panose="020F0502020204030204" pitchFamily="34" charset="0"/>
                <a:cs typeface="Arial" panose="020B0604020202020204" pitchFamily="34" charset="0"/>
              </a:rPr>
              <a:t>Gartner 2020</a:t>
            </a:r>
            <a:r>
              <a:rPr lang="fr-FR" sz="1400" i="1" dirty="0">
                <a:effectLst/>
              </a:rPr>
              <a:t> </a:t>
            </a:r>
            <a:r>
              <a:rPr lang="fr-FR" sz="1400" dirty="0">
                <a:effectLst/>
              </a:rPr>
              <a:t>) </a:t>
            </a:r>
            <a:endParaRPr lang="fr-FR" sz="1400" dirty="0"/>
          </a:p>
        </p:txBody>
      </p:sp>
      <p:grpSp>
        <p:nvGrpSpPr>
          <p:cNvPr id="4" name="Groupe 3">
            <a:extLst>
              <a:ext uri="{FF2B5EF4-FFF2-40B4-BE49-F238E27FC236}">
                <a16:creationId xmlns:a16="http://schemas.microsoft.com/office/drawing/2014/main" id="{560961CD-ECAE-E981-17B3-F2C1B160C268}"/>
              </a:ext>
            </a:extLst>
          </p:cNvPr>
          <p:cNvGrpSpPr/>
          <p:nvPr/>
        </p:nvGrpSpPr>
        <p:grpSpPr>
          <a:xfrm>
            <a:off x="1971908" y="998211"/>
            <a:ext cx="4078372" cy="489919"/>
            <a:chOff x="636625" y="720325"/>
            <a:chExt cx="1668285" cy="489919"/>
          </a:xfrm>
        </p:grpSpPr>
        <p:sp>
          <p:nvSpPr>
            <p:cNvPr id="5" name="Rectangle 2">
              <a:extLst>
                <a:ext uri="{FF2B5EF4-FFF2-40B4-BE49-F238E27FC236}">
                  <a16:creationId xmlns:a16="http://schemas.microsoft.com/office/drawing/2014/main" id="{07B124CD-EB46-4E25-F425-0F14C2624E9C}"/>
                </a:ext>
              </a:extLst>
            </p:cNvPr>
            <p:cNvSpPr txBox="1">
              <a:spLocks noChangeArrowheads="1"/>
            </p:cNvSpPr>
            <p:nvPr/>
          </p:nvSpPr>
          <p:spPr>
            <a:xfrm>
              <a:off x="1047715" y="720325"/>
              <a:ext cx="125719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a:solidFill>
                    <a:schemeClr val="tx1"/>
                  </a:solidFill>
                  <a:latin typeface="Calibri" panose="020F0502020204030204" pitchFamily="34" charset="0"/>
                  <a:cs typeface="Calibri" panose="020F0502020204030204" pitchFamily="34" charset="0"/>
                </a:rPr>
                <a:t>Impact de la DQ</a:t>
              </a:r>
              <a:br>
                <a:rPr lang="en-US" sz="2400" b="1" kern="0" dirty="0">
                  <a:solidFill>
                    <a:schemeClr val="tx1"/>
                  </a:solidFill>
                  <a:latin typeface="Calibri" panose="020F0502020204030204" pitchFamily="34" charset="0"/>
                  <a:cs typeface="Calibri" panose="020F0502020204030204" pitchFamily="34" charset="0"/>
                </a:rPr>
              </a:br>
              <a:endParaRPr lang="en-US" sz="2400" b="1" i="1" dirty="0">
                <a:solidFill>
                  <a:srgbClr val="0432FF"/>
                </a:solidFill>
                <a:latin typeface="Calibri" panose="020F0502020204030204" pitchFamily="34" charset="0"/>
                <a:ea typeface="+mn-ea"/>
                <a:cs typeface="Calibri" panose="020F0502020204030204" pitchFamily="34" charset="0"/>
              </a:endParaRPr>
            </a:p>
          </p:txBody>
        </p:sp>
        <p:pic>
          <p:nvPicPr>
            <p:cNvPr id="7" name="Image 6">
              <a:extLst>
                <a:ext uri="{FF2B5EF4-FFF2-40B4-BE49-F238E27FC236}">
                  <a16:creationId xmlns:a16="http://schemas.microsoft.com/office/drawing/2014/main" id="{C391F4FB-2420-5993-59B1-F5A6271CE16D}"/>
                </a:ext>
              </a:extLst>
            </p:cNvPr>
            <p:cNvPicPr>
              <a:picLocks noChangeAspect="1"/>
            </p:cNvPicPr>
            <p:nvPr/>
          </p:nvPicPr>
          <p:blipFill>
            <a:blip r:embed="rId4"/>
            <a:stretch>
              <a:fillRect/>
            </a:stretch>
          </p:blipFill>
          <p:spPr>
            <a:xfrm>
              <a:off x="636625" y="793362"/>
              <a:ext cx="411090" cy="287655"/>
            </a:xfrm>
            <a:prstGeom prst="rect">
              <a:avLst/>
            </a:prstGeom>
          </p:spPr>
        </p:pic>
      </p:grpSp>
    </p:spTree>
    <p:extLst>
      <p:ext uri="{BB962C8B-B14F-4D97-AF65-F5344CB8AC3E}">
        <p14:creationId xmlns:p14="http://schemas.microsoft.com/office/powerpoint/2010/main" val="15217886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blinds(horizontal)">
                                      <p:cBhvr>
                                        <p:cTn id="12" dur="500"/>
                                        <p:tgtEl>
                                          <p:spTgt spid="12">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blinds(horizontal)">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blinds(horizontal)">
                                      <p:cBhvr>
                                        <p:cTn id="25" dur="500"/>
                                        <p:tgtEl>
                                          <p:spTgt spid="1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blinds(horizontal)">
                                      <p:cBhvr>
                                        <p:cTn id="30" dur="500"/>
                                        <p:tgtEl>
                                          <p:spTgt spid="10">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blinds(horizontal)">
                                      <p:cBhvr>
                                        <p:cTn id="35"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12" grpId="0" uiExpand="1" build="p"/>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E9D29CB-CAB1-4AED-95B1-791F6F79F35C}"/>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C7B4E80B-AB62-19CB-2F96-2CA26A4B68EE}"/>
              </a:ext>
            </a:extLst>
          </p:cNvPr>
          <p:cNvSpPr>
            <a:spLocks noGrp="1"/>
          </p:cNvSpPr>
          <p:nvPr>
            <p:ph type="sldNum" sz="quarter" idx="12"/>
          </p:nvPr>
        </p:nvSpPr>
        <p:spPr/>
        <p:txBody>
          <a:bodyPr/>
          <a:lstStyle/>
          <a:p>
            <a:r>
              <a:rPr lang="en-US"/>
              <a:t>T </a:t>
            </a:r>
            <a:fld id="{D57F1E4F-1CFF-5643-939E-217C01CDF565}" type="slidenum">
              <a:rPr lang="en-US" smtClean="0"/>
              <a:pPr/>
              <a:t>55</a:t>
            </a:fld>
            <a:endParaRPr lang="en-US" dirty="0"/>
          </a:p>
        </p:txBody>
      </p:sp>
      <p:grpSp>
        <p:nvGrpSpPr>
          <p:cNvPr id="6" name="Groupe 5">
            <a:extLst>
              <a:ext uri="{FF2B5EF4-FFF2-40B4-BE49-F238E27FC236}">
                <a16:creationId xmlns:a16="http://schemas.microsoft.com/office/drawing/2014/main" id="{BDEF5468-BA25-74ED-5A7C-2D59E934C58E}"/>
              </a:ext>
            </a:extLst>
          </p:cNvPr>
          <p:cNvGrpSpPr/>
          <p:nvPr/>
        </p:nvGrpSpPr>
        <p:grpSpPr>
          <a:xfrm>
            <a:off x="1679528" y="108035"/>
            <a:ext cx="5504525" cy="489919"/>
            <a:chOff x="1679528" y="284408"/>
            <a:chExt cx="5504525" cy="489919"/>
          </a:xfrm>
        </p:grpSpPr>
        <p:sp>
          <p:nvSpPr>
            <p:cNvPr id="7" name="Rectangle 2">
              <a:extLst>
                <a:ext uri="{FF2B5EF4-FFF2-40B4-BE49-F238E27FC236}">
                  <a16:creationId xmlns:a16="http://schemas.microsoft.com/office/drawing/2014/main" id="{DD369645-8D75-CD60-A52E-BCC3150ABE6C}"/>
                </a:ext>
              </a:extLst>
            </p:cNvPr>
            <p:cNvSpPr txBox="1">
              <a:spLocks noChangeArrowheads="1"/>
            </p:cNvSpPr>
            <p:nvPr/>
          </p:nvSpPr>
          <p:spPr>
            <a:xfrm>
              <a:off x="197190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La </a:t>
              </a:r>
              <a:r>
                <a:rPr lang="en-US" sz="2800" b="1" kern="0" dirty="0" err="1">
                  <a:solidFill>
                    <a:schemeClr val="tx1"/>
                  </a:solidFill>
                  <a:latin typeface="Calibri" panose="020F0502020204030204" pitchFamily="34" charset="0"/>
                  <a:cs typeface="Calibri" panose="020F0502020204030204" pitchFamily="34" charset="0"/>
                </a:rPr>
                <a:t>qualité</a:t>
              </a:r>
              <a:r>
                <a:rPr lang="en-US" sz="2800" b="1" kern="0" dirty="0">
                  <a:solidFill>
                    <a:schemeClr val="tx1"/>
                  </a:solidFill>
                  <a:latin typeface="Calibri" panose="020F0502020204030204" pitchFamily="34" charset="0"/>
                  <a:cs typeface="Calibri" panose="020F0502020204030204" pitchFamily="34" charset="0"/>
                </a:rPr>
                <a:t> des </a:t>
              </a:r>
              <a:r>
                <a:rPr lang="en-US" sz="2800" b="1" kern="0" dirty="0" err="1">
                  <a:solidFill>
                    <a:schemeClr val="tx1"/>
                  </a:solidFill>
                  <a:latin typeface="Calibri" panose="020F0502020204030204" pitchFamily="34" charset="0"/>
                  <a:cs typeface="Calibri" panose="020F0502020204030204" pitchFamily="34" charset="0"/>
                </a:rPr>
                <a:t>données</a:t>
              </a:r>
              <a:r>
                <a:rPr lang="en-US" sz="2800" b="1" kern="0" dirty="0">
                  <a:solidFill>
                    <a:schemeClr val="tx1"/>
                  </a:solidFill>
                  <a:latin typeface="Calibri" panose="020F0502020204030204" pitchFamily="34" charset="0"/>
                  <a:cs typeface="Calibri" panose="020F0502020204030204" pitchFamily="34" charset="0"/>
                </a:rPr>
                <a:t> </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160E56DF-9014-24FC-CD9B-37C12262455B}"/>
                </a:ext>
              </a:extLst>
            </p:cNvPr>
            <p:cNvPicPr>
              <a:picLocks noChangeAspect="1"/>
            </p:cNvPicPr>
            <p:nvPr/>
          </p:nvPicPr>
          <p:blipFill>
            <a:blip r:embed="rId3"/>
            <a:stretch>
              <a:fillRect/>
            </a:stretch>
          </p:blipFill>
          <p:spPr>
            <a:xfrm>
              <a:off x="1679528" y="402350"/>
              <a:ext cx="970153" cy="268605"/>
            </a:xfrm>
            <a:prstGeom prst="rect">
              <a:avLst/>
            </a:prstGeom>
          </p:spPr>
        </p:pic>
      </p:grpSp>
      <p:sp>
        <p:nvSpPr>
          <p:cNvPr id="5" name="ZoneTexte 4">
            <a:extLst>
              <a:ext uri="{FF2B5EF4-FFF2-40B4-BE49-F238E27FC236}">
                <a16:creationId xmlns:a16="http://schemas.microsoft.com/office/drawing/2014/main" id="{23A4A07C-71D6-C561-69F8-44ED7A509A7B}"/>
              </a:ext>
            </a:extLst>
          </p:cNvPr>
          <p:cNvSpPr txBox="1"/>
          <p:nvPr/>
        </p:nvSpPr>
        <p:spPr>
          <a:xfrm>
            <a:off x="2171369" y="2789973"/>
            <a:ext cx="10025368" cy="2369880"/>
          </a:xfrm>
          <a:prstGeom prst="rect">
            <a:avLst/>
          </a:prstGeom>
          <a:noFill/>
        </p:spPr>
        <p:txBody>
          <a:bodyPr wrap="square">
            <a:spAutoFit/>
          </a:bodyPr>
          <a:lstStyle/>
          <a:p>
            <a:pPr marL="342900" lvl="0" indent="-342900">
              <a:buClr>
                <a:srgbClr val="FF0000"/>
              </a:buClr>
              <a:buSzPct val="150000"/>
              <a:buFont typeface="Wingdings" pitchFamily="2" charset="2"/>
              <a:buChar char="Ø"/>
              <a:tabLst>
                <a:tab pos="457200" algn="l"/>
              </a:tabLst>
            </a:pPr>
            <a:r>
              <a:rPr lang="fr-FR" sz="2000" dirty="0">
                <a:effectLst/>
                <a:latin typeface="Calibri" panose="020F0502020204030204" pitchFamily="34" charset="0"/>
                <a:ea typeface="Calibri" panose="020F0502020204030204" pitchFamily="34" charset="0"/>
                <a:cs typeface="Calibri" panose="020F0502020204030204" pitchFamily="34" charset="0"/>
              </a:rPr>
              <a:t>Les </a:t>
            </a:r>
            <a:r>
              <a:rPr lang="fr-FR" sz="2400" b="1" i="1" dirty="0">
                <a:effectLst/>
                <a:latin typeface="Calibri" panose="020F0502020204030204" pitchFamily="34" charset="0"/>
                <a:ea typeface="Calibri" panose="020F0502020204030204" pitchFamily="34" charset="0"/>
                <a:cs typeface="Calibri" panose="020F0502020204030204" pitchFamily="34" charset="0"/>
              </a:rPr>
              <a:t>indicateurs clés de performance des processus</a:t>
            </a:r>
            <a:r>
              <a:rPr lang="fr-FR" sz="2400" dirty="0">
                <a:effectLst/>
                <a:latin typeface="Calibri" panose="020F0502020204030204" pitchFamily="34" charset="0"/>
                <a:ea typeface="Calibri" panose="020F0502020204030204" pitchFamily="34" charset="0"/>
                <a:cs typeface="Calibri" panose="020F0502020204030204" pitchFamily="34" charset="0"/>
              </a:rPr>
              <a:t> </a:t>
            </a:r>
            <a:r>
              <a:rPr lang="fr-FR" sz="2000" dirty="0">
                <a:effectLst/>
                <a:latin typeface="Calibri" panose="020F0502020204030204" pitchFamily="34" charset="0"/>
                <a:ea typeface="Calibri" panose="020F0502020204030204" pitchFamily="34" charset="0"/>
                <a:cs typeface="Calibri" panose="020F0502020204030204" pitchFamily="34" charset="0"/>
              </a:rPr>
              <a:t>: (appelés </a:t>
            </a:r>
            <a:r>
              <a:rPr lang="fr-FR" sz="20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4"/>
              </a:rPr>
              <a:t>KPI</a:t>
            </a:r>
            <a:r>
              <a:rPr lang="fr-FR" sz="2000" dirty="0">
                <a:effectLst/>
                <a:latin typeface="Calibri" panose="020F0502020204030204" pitchFamily="34" charset="0"/>
                <a:ea typeface="Calibri" panose="020F0502020204030204" pitchFamily="34" charset="0"/>
                <a:cs typeface="Calibri" panose="020F0502020204030204" pitchFamily="34" charset="0"/>
              </a:rPr>
              <a:t> : </a:t>
            </a:r>
            <a:r>
              <a:rPr lang="fr-FR" sz="1600" i="1" dirty="0">
                <a:effectLst/>
                <a:latin typeface="Calibri" panose="020F0502020204030204" pitchFamily="34" charset="0"/>
                <a:ea typeface="Calibri" panose="020F0502020204030204" pitchFamily="34" charset="0"/>
                <a:cs typeface="Calibri" panose="020F0502020204030204" pitchFamily="34" charset="0"/>
              </a:rPr>
              <a:t>Key Performance </a:t>
            </a:r>
            <a:r>
              <a:rPr lang="fr-FR" sz="1600" i="1" dirty="0" err="1">
                <a:effectLst/>
                <a:latin typeface="Calibri" panose="020F0502020204030204" pitchFamily="34" charset="0"/>
                <a:ea typeface="Calibri" panose="020F0502020204030204" pitchFamily="34" charset="0"/>
                <a:cs typeface="Calibri" panose="020F0502020204030204" pitchFamily="34" charset="0"/>
              </a:rPr>
              <a:t>indicators</a:t>
            </a:r>
            <a:r>
              <a:rPr lang="fr-FR" sz="2000" dirty="0">
                <a:effectLst/>
                <a:latin typeface="Calibri" panose="020F0502020204030204" pitchFamily="34" charset="0"/>
                <a:ea typeface="Calibri" panose="020F0502020204030204" pitchFamily="34" charset="0"/>
                <a:cs typeface="Calibri" panose="020F0502020204030204" pitchFamily="34" charset="0"/>
              </a:rPr>
              <a:t>) ; ils sont mis en place pour analyser la réalisation des tâches par rapport aux objectifs à atteindre. Ces indicateurs doivent être mesuré par une métrique :  </a:t>
            </a:r>
            <a:r>
              <a:rPr lang="fr-FR" i="1" dirty="0">
                <a:effectLst/>
                <a:latin typeface="Calibri" panose="020F0502020204030204" pitchFamily="34" charset="0"/>
                <a:ea typeface="Calibri" panose="020F0502020204030204" pitchFamily="34" charset="0"/>
                <a:cs typeface="Calibri" panose="020F0502020204030204" pitchFamily="34" charset="0"/>
              </a:rPr>
              <a:t>progrès réalisés sur l‘ensemble ou sur une partie du processus</a:t>
            </a:r>
            <a:r>
              <a:rPr lang="fr-FR" sz="2000" dirty="0">
                <a:effectLst/>
                <a:latin typeface="Calibri" panose="020F0502020204030204" pitchFamily="34" charset="0"/>
                <a:ea typeface="Calibri" panose="020F0502020204030204" pitchFamily="34" charset="0"/>
                <a:cs typeface="Calibri" panose="020F0502020204030204" pitchFamily="34" charset="0"/>
              </a:rPr>
              <a:t>.</a:t>
            </a:r>
          </a:p>
          <a:p>
            <a:pPr lvl="0">
              <a:buClr>
                <a:srgbClr val="FF0000"/>
              </a:buClr>
              <a:buSzPct val="150000"/>
              <a:tabLst>
                <a:tab pos="457200" algn="l"/>
              </a:tabLst>
            </a:pPr>
            <a:endParaRPr lang="fr-FR"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buClr>
                <a:srgbClr val="FF0000"/>
              </a:buClr>
              <a:buSzPct val="150000"/>
              <a:buFont typeface="Wingdings" pitchFamily="2" charset="2"/>
              <a:buChar char="Ø"/>
              <a:tabLst>
                <a:tab pos="457200" algn="l"/>
              </a:tabLst>
            </a:pPr>
            <a:r>
              <a:rPr lang="fr-FR" sz="2000" dirty="0">
                <a:effectLst/>
                <a:latin typeface="Calibri" panose="020F0502020204030204" pitchFamily="34" charset="0"/>
                <a:ea typeface="Calibri" panose="020F0502020204030204" pitchFamily="34" charset="0"/>
                <a:cs typeface="Calibri" panose="020F0502020204030204" pitchFamily="34" charset="0"/>
              </a:rPr>
              <a:t>Les </a:t>
            </a:r>
            <a:r>
              <a:rPr lang="fr-FR" sz="2400" b="1" i="1" dirty="0">
                <a:latin typeface="Calibri" panose="020F0502020204030204" pitchFamily="34" charset="0"/>
                <a:cs typeface="Calibri" panose="020F0502020204030204" pitchFamily="34" charset="0"/>
              </a:rPr>
              <a:t>indicateurs de performance stratégiques : </a:t>
            </a:r>
            <a:r>
              <a:rPr lang="fr-FR" sz="2000" dirty="0">
                <a:effectLst/>
                <a:latin typeface="Calibri" panose="020F0502020204030204" pitchFamily="34" charset="0"/>
                <a:ea typeface="Calibri" panose="020F0502020204030204" pitchFamily="34" charset="0"/>
                <a:cs typeface="Calibri" panose="020F0502020204030204" pitchFamily="34" charset="0"/>
              </a:rPr>
              <a:t>ils vérifient que l’organisation atteint les objectifs stratégiques fixés. (</a:t>
            </a:r>
            <a:r>
              <a:rPr lang="fr-FR" i="1" dirty="0" err="1">
                <a:effectLst/>
                <a:latin typeface="Calibri" panose="020F0502020204030204" pitchFamily="34" charset="0"/>
                <a:ea typeface="Calibri" panose="020F0502020204030204" pitchFamily="34" charset="0"/>
                <a:cs typeface="Calibri" panose="020F0502020204030204" pitchFamily="34" charset="0"/>
              </a:rPr>
              <a:t>cf</a:t>
            </a:r>
            <a:r>
              <a:rPr lang="fr-FR" i="1" dirty="0">
                <a:effectLst/>
                <a:latin typeface="Calibri" panose="020F0502020204030204" pitchFamily="34" charset="0"/>
                <a:ea typeface="Calibri" panose="020F0502020204030204" pitchFamily="34" charset="0"/>
                <a:cs typeface="Calibri" panose="020F0502020204030204" pitchFamily="34" charset="0"/>
              </a:rPr>
              <a:t>  tableau de bord prospectif ou </a:t>
            </a:r>
            <a:r>
              <a:rPr lang="fr-FR" i="1" dirty="0" err="1">
                <a:effectLst/>
                <a:latin typeface="Calibri" panose="020F0502020204030204" pitchFamily="34" charset="0"/>
                <a:ea typeface="Calibri" panose="020F0502020204030204" pitchFamily="34" charset="0"/>
                <a:cs typeface="Calibri" panose="020F0502020204030204" pitchFamily="34" charset="0"/>
              </a:rPr>
              <a:t>Scorecard</a:t>
            </a:r>
            <a:r>
              <a:rPr lang="fr-FR" i="1" dirty="0">
                <a:effectLst/>
                <a:latin typeface="Calibri" panose="020F0502020204030204" pitchFamily="34" charset="0"/>
                <a:ea typeface="Calibri" panose="020F0502020204030204" pitchFamily="34" charset="0"/>
                <a:cs typeface="Calibri" panose="020F0502020204030204" pitchFamily="34" charset="0"/>
              </a:rPr>
              <a:t> Bord</a:t>
            </a:r>
            <a:r>
              <a:rPr lang="fr-FR" sz="2000" dirty="0">
                <a:effectLst/>
                <a:latin typeface="Calibri" panose="020F0502020204030204" pitchFamily="34" charset="0"/>
                <a:ea typeface="Calibri" panose="020F0502020204030204" pitchFamily="34" charset="0"/>
                <a:cs typeface="Calibri" panose="020F0502020204030204" pitchFamily="34" charset="0"/>
              </a:rPr>
              <a:t>)</a:t>
            </a:r>
          </a:p>
        </p:txBody>
      </p:sp>
      <p:grpSp>
        <p:nvGrpSpPr>
          <p:cNvPr id="18" name="Groupe 17">
            <a:extLst>
              <a:ext uri="{FF2B5EF4-FFF2-40B4-BE49-F238E27FC236}">
                <a16:creationId xmlns:a16="http://schemas.microsoft.com/office/drawing/2014/main" id="{6206A3D8-82AA-FBB7-F80B-6282F1B50364}"/>
              </a:ext>
            </a:extLst>
          </p:cNvPr>
          <p:cNvGrpSpPr/>
          <p:nvPr/>
        </p:nvGrpSpPr>
        <p:grpSpPr>
          <a:xfrm>
            <a:off x="2595709" y="1895015"/>
            <a:ext cx="5537579" cy="424732"/>
            <a:chOff x="6403177" y="1221980"/>
            <a:chExt cx="4726851" cy="424732"/>
          </a:xfrm>
        </p:grpSpPr>
        <p:sp>
          <p:nvSpPr>
            <p:cNvPr id="15" name="Rectangle 14">
              <a:extLst>
                <a:ext uri="{FF2B5EF4-FFF2-40B4-BE49-F238E27FC236}">
                  <a16:creationId xmlns:a16="http://schemas.microsoft.com/office/drawing/2014/main" id="{49FB3B46-15AD-A59B-D019-F1943F92D584}"/>
                </a:ext>
              </a:extLst>
            </p:cNvPr>
            <p:cNvSpPr/>
            <p:nvPr/>
          </p:nvSpPr>
          <p:spPr>
            <a:xfrm>
              <a:off x="7076912" y="1221980"/>
              <a:ext cx="4053116" cy="424732"/>
            </a:xfrm>
            <a:prstGeom prst="rect">
              <a:avLst/>
            </a:prstGeom>
          </p:spPr>
          <p:txBody>
            <a:bodyPr wrap="none">
              <a:spAutoFit/>
            </a:bodyPr>
            <a:lstStyle/>
            <a:p>
              <a:pPr>
                <a:lnSpc>
                  <a:spcPct val="90000"/>
                </a:lnSpc>
              </a:pPr>
              <a:r>
                <a:rPr lang="fr-FR" sz="2400" b="1" dirty="0">
                  <a:effectLst/>
                  <a:latin typeface="Calibri" panose="020F0502020204030204" pitchFamily="34" charset="0"/>
                  <a:ea typeface="Times New Roman" panose="02020603050405020304" pitchFamily="18" charset="0"/>
                  <a:cs typeface="Calibri" panose="020F0502020204030204" pitchFamily="34" charset="0"/>
                </a:rPr>
                <a:t>Types d’indicateurs de performance</a:t>
              </a:r>
              <a:endParaRPr lang="en-US" sz="2400" b="1" kern="0" dirty="0">
                <a:latin typeface="Calibri" pitchFamily="34"/>
                <a:cs typeface="Calibri" pitchFamily="34"/>
              </a:endParaRPr>
            </a:p>
          </p:txBody>
        </p:sp>
        <p:pic>
          <p:nvPicPr>
            <p:cNvPr id="17" name="Image 16">
              <a:extLst>
                <a:ext uri="{FF2B5EF4-FFF2-40B4-BE49-F238E27FC236}">
                  <a16:creationId xmlns:a16="http://schemas.microsoft.com/office/drawing/2014/main" id="{82020886-A0DE-08A8-8CA8-189E6AA2BECD}"/>
                </a:ext>
              </a:extLst>
            </p:cNvPr>
            <p:cNvPicPr>
              <a:picLocks noChangeAspect="1"/>
            </p:cNvPicPr>
            <p:nvPr/>
          </p:nvPicPr>
          <p:blipFill>
            <a:blip r:embed="rId5"/>
            <a:stretch>
              <a:fillRect/>
            </a:stretch>
          </p:blipFill>
          <p:spPr>
            <a:xfrm>
              <a:off x="6403177" y="1339511"/>
              <a:ext cx="673735" cy="254000"/>
            </a:xfrm>
            <a:prstGeom prst="rect">
              <a:avLst/>
            </a:prstGeom>
          </p:spPr>
        </p:pic>
      </p:grpSp>
      <p:grpSp>
        <p:nvGrpSpPr>
          <p:cNvPr id="12" name="Groupe 11">
            <a:extLst>
              <a:ext uri="{FF2B5EF4-FFF2-40B4-BE49-F238E27FC236}">
                <a16:creationId xmlns:a16="http://schemas.microsoft.com/office/drawing/2014/main" id="{DE55B3C9-FE1A-6334-B461-2AD4E3CBE6C5}"/>
              </a:ext>
            </a:extLst>
          </p:cNvPr>
          <p:cNvGrpSpPr/>
          <p:nvPr/>
        </p:nvGrpSpPr>
        <p:grpSpPr>
          <a:xfrm>
            <a:off x="2164604" y="981258"/>
            <a:ext cx="4120408" cy="489919"/>
            <a:chOff x="2473433" y="1215116"/>
            <a:chExt cx="4120408" cy="489919"/>
          </a:xfrm>
        </p:grpSpPr>
        <p:sp>
          <p:nvSpPr>
            <p:cNvPr id="10" name="Rectangle 2">
              <a:extLst>
                <a:ext uri="{FF2B5EF4-FFF2-40B4-BE49-F238E27FC236}">
                  <a16:creationId xmlns:a16="http://schemas.microsoft.com/office/drawing/2014/main" id="{DCB9F9E3-B341-CEFC-6263-C660244CF7BF}"/>
                </a:ext>
              </a:extLst>
            </p:cNvPr>
            <p:cNvSpPr txBox="1">
              <a:spLocks noChangeArrowheads="1"/>
            </p:cNvSpPr>
            <p:nvPr/>
          </p:nvSpPr>
          <p:spPr>
            <a:xfrm>
              <a:off x="3398521" y="1215116"/>
              <a:ext cx="3195320"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err="1">
                  <a:solidFill>
                    <a:schemeClr val="tx1"/>
                  </a:solidFill>
                  <a:latin typeface="Calibri" panose="020F0502020204030204" pitchFamily="34" charset="0"/>
                  <a:cs typeface="Calibri" panose="020F0502020204030204" pitchFamily="34" charset="0"/>
                </a:rPr>
                <a:t>Indicateurs</a:t>
              </a:r>
              <a:r>
                <a:rPr lang="en-US" sz="2400" b="1" kern="0" dirty="0">
                  <a:solidFill>
                    <a:schemeClr val="tx1"/>
                  </a:solidFill>
                  <a:latin typeface="Calibri" panose="020F0502020204030204" pitchFamily="34" charset="0"/>
                  <a:cs typeface="Calibri" panose="020F0502020204030204" pitchFamily="34" charset="0"/>
                </a:rPr>
                <a:t> de la DQ</a:t>
              </a:r>
              <a:br>
                <a:rPr lang="en-US" sz="2400" b="1" kern="0" dirty="0">
                  <a:solidFill>
                    <a:schemeClr val="tx1"/>
                  </a:solidFill>
                  <a:latin typeface="Calibri" panose="020F0502020204030204" pitchFamily="34" charset="0"/>
                  <a:cs typeface="Calibri" panose="020F0502020204030204" pitchFamily="34" charset="0"/>
                </a:rPr>
              </a:br>
              <a:endParaRPr lang="en-US" sz="2400" b="1" i="1" dirty="0">
                <a:solidFill>
                  <a:srgbClr val="0432FF"/>
                </a:solidFill>
                <a:latin typeface="Calibri" panose="020F0502020204030204" pitchFamily="34" charset="0"/>
                <a:ea typeface="+mn-ea"/>
                <a:cs typeface="Calibri" panose="020F0502020204030204" pitchFamily="34" charset="0"/>
              </a:endParaRPr>
            </a:p>
          </p:txBody>
        </p:sp>
        <p:pic>
          <p:nvPicPr>
            <p:cNvPr id="4" name="Image 3">
              <a:extLst>
                <a:ext uri="{FF2B5EF4-FFF2-40B4-BE49-F238E27FC236}">
                  <a16:creationId xmlns:a16="http://schemas.microsoft.com/office/drawing/2014/main" id="{E9AEEA31-9D7A-A715-A3FB-48892A76F772}"/>
                </a:ext>
              </a:extLst>
            </p:cNvPr>
            <p:cNvPicPr>
              <a:picLocks noChangeAspect="1"/>
            </p:cNvPicPr>
            <p:nvPr/>
          </p:nvPicPr>
          <p:blipFill>
            <a:blip r:embed="rId6"/>
            <a:stretch>
              <a:fillRect/>
            </a:stretch>
          </p:blipFill>
          <p:spPr>
            <a:xfrm>
              <a:off x="2473433" y="1350485"/>
              <a:ext cx="789290" cy="259715"/>
            </a:xfrm>
            <a:prstGeom prst="rect">
              <a:avLst/>
            </a:prstGeom>
          </p:spPr>
        </p:pic>
      </p:grpSp>
    </p:spTree>
    <p:extLst>
      <p:ext uri="{BB962C8B-B14F-4D97-AF65-F5344CB8AC3E}">
        <p14:creationId xmlns:p14="http://schemas.microsoft.com/office/powerpoint/2010/main" val="8487577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E9D29CB-CAB1-4AED-95B1-791F6F79F35C}"/>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C7B4E80B-AB62-19CB-2F96-2CA26A4B68EE}"/>
              </a:ext>
            </a:extLst>
          </p:cNvPr>
          <p:cNvSpPr>
            <a:spLocks noGrp="1"/>
          </p:cNvSpPr>
          <p:nvPr>
            <p:ph type="sldNum" sz="quarter" idx="12"/>
          </p:nvPr>
        </p:nvSpPr>
        <p:spPr/>
        <p:txBody>
          <a:bodyPr/>
          <a:lstStyle/>
          <a:p>
            <a:r>
              <a:rPr lang="en-US"/>
              <a:t>T </a:t>
            </a:r>
            <a:fld id="{D57F1E4F-1CFF-5643-939E-217C01CDF565}" type="slidenum">
              <a:rPr lang="en-US" smtClean="0"/>
              <a:pPr/>
              <a:t>56</a:t>
            </a:fld>
            <a:endParaRPr lang="en-US" dirty="0"/>
          </a:p>
        </p:txBody>
      </p:sp>
      <p:grpSp>
        <p:nvGrpSpPr>
          <p:cNvPr id="6" name="Groupe 5">
            <a:extLst>
              <a:ext uri="{FF2B5EF4-FFF2-40B4-BE49-F238E27FC236}">
                <a16:creationId xmlns:a16="http://schemas.microsoft.com/office/drawing/2014/main" id="{BDEF5468-BA25-74ED-5A7C-2D59E934C58E}"/>
              </a:ext>
            </a:extLst>
          </p:cNvPr>
          <p:cNvGrpSpPr/>
          <p:nvPr/>
        </p:nvGrpSpPr>
        <p:grpSpPr>
          <a:xfrm>
            <a:off x="1679528" y="31833"/>
            <a:ext cx="5504525" cy="489919"/>
            <a:chOff x="1679528" y="284408"/>
            <a:chExt cx="5504525" cy="489919"/>
          </a:xfrm>
        </p:grpSpPr>
        <p:sp>
          <p:nvSpPr>
            <p:cNvPr id="7" name="Rectangle 2">
              <a:extLst>
                <a:ext uri="{FF2B5EF4-FFF2-40B4-BE49-F238E27FC236}">
                  <a16:creationId xmlns:a16="http://schemas.microsoft.com/office/drawing/2014/main" id="{DD369645-8D75-CD60-A52E-BCC3150ABE6C}"/>
                </a:ext>
              </a:extLst>
            </p:cNvPr>
            <p:cNvSpPr txBox="1">
              <a:spLocks noChangeArrowheads="1"/>
            </p:cNvSpPr>
            <p:nvPr/>
          </p:nvSpPr>
          <p:spPr>
            <a:xfrm>
              <a:off x="197190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La </a:t>
              </a:r>
              <a:r>
                <a:rPr lang="en-US" sz="2800" b="1" kern="0" dirty="0" err="1">
                  <a:solidFill>
                    <a:schemeClr val="tx1"/>
                  </a:solidFill>
                  <a:latin typeface="Calibri" panose="020F0502020204030204" pitchFamily="34" charset="0"/>
                  <a:cs typeface="Calibri" panose="020F0502020204030204" pitchFamily="34" charset="0"/>
                </a:rPr>
                <a:t>qualité</a:t>
              </a:r>
              <a:r>
                <a:rPr lang="en-US" sz="2800" b="1" kern="0" dirty="0">
                  <a:solidFill>
                    <a:schemeClr val="tx1"/>
                  </a:solidFill>
                  <a:latin typeface="Calibri" panose="020F0502020204030204" pitchFamily="34" charset="0"/>
                  <a:cs typeface="Calibri" panose="020F0502020204030204" pitchFamily="34" charset="0"/>
                </a:rPr>
                <a:t> des </a:t>
              </a:r>
              <a:r>
                <a:rPr lang="en-US" sz="2800" b="1" kern="0" dirty="0" err="1">
                  <a:solidFill>
                    <a:schemeClr val="tx1"/>
                  </a:solidFill>
                  <a:latin typeface="Calibri" panose="020F0502020204030204" pitchFamily="34" charset="0"/>
                  <a:cs typeface="Calibri" panose="020F0502020204030204" pitchFamily="34" charset="0"/>
                </a:rPr>
                <a:t>données</a:t>
              </a:r>
              <a:r>
                <a:rPr lang="en-US" sz="2800" b="1" kern="0" dirty="0">
                  <a:solidFill>
                    <a:schemeClr val="tx1"/>
                  </a:solidFill>
                  <a:latin typeface="Calibri" panose="020F0502020204030204" pitchFamily="34" charset="0"/>
                  <a:cs typeface="Calibri" panose="020F0502020204030204" pitchFamily="34" charset="0"/>
                </a:rPr>
                <a:t> </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160E56DF-9014-24FC-CD9B-37C12262455B}"/>
                </a:ext>
              </a:extLst>
            </p:cNvPr>
            <p:cNvPicPr>
              <a:picLocks noChangeAspect="1"/>
            </p:cNvPicPr>
            <p:nvPr/>
          </p:nvPicPr>
          <p:blipFill>
            <a:blip r:embed="rId3"/>
            <a:stretch>
              <a:fillRect/>
            </a:stretch>
          </p:blipFill>
          <p:spPr>
            <a:xfrm>
              <a:off x="1679528" y="402350"/>
              <a:ext cx="970153" cy="268605"/>
            </a:xfrm>
            <a:prstGeom prst="rect">
              <a:avLst/>
            </a:prstGeom>
          </p:spPr>
        </p:pic>
      </p:grpSp>
      <p:graphicFrame>
        <p:nvGraphicFramePr>
          <p:cNvPr id="4" name="Tableau 3">
            <a:extLst>
              <a:ext uri="{FF2B5EF4-FFF2-40B4-BE49-F238E27FC236}">
                <a16:creationId xmlns:a16="http://schemas.microsoft.com/office/drawing/2014/main" id="{1050229D-DD14-8F9F-A0A5-C2E39FB0C691}"/>
              </a:ext>
            </a:extLst>
          </p:cNvPr>
          <p:cNvGraphicFramePr>
            <a:graphicFrameLocks noGrp="1"/>
          </p:cNvGraphicFramePr>
          <p:nvPr>
            <p:extLst>
              <p:ext uri="{D42A27DB-BD31-4B8C-83A1-F6EECF244321}">
                <p14:modId xmlns:p14="http://schemas.microsoft.com/office/powerpoint/2010/main" val="2000655480"/>
              </p:ext>
            </p:extLst>
          </p:nvPr>
        </p:nvGraphicFramePr>
        <p:xfrm>
          <a:off x="1679528" y="1137240"/>
          <a:ext cx="10381843" cy="5740354"/>
        </p:xfrm>
        <a:graphic>
          <a:graphicData uri="http://schemas.openxmlformats.org/drawingml/2006/table">
            <a:tbl>
              <a:tblPr firstRow="1" firstCol="1" bandRow="1">
                <a:tableStyleId>{5C22544A-7EE6-4342-B048-85BDC9FD1C3A}</a:tableStyleId>
              </a:tblPr>
              <a:tblGrid>
                <a:gridCol w="1607958">
                  <a:extLst>
                    <a:ext uri="{9D8B030D-6E8A-4147-A177-3AD203B41FA5}">
                      <a16:colId xmlns:a16="http://schemas.microsoft.com/office/drawing/2014/main" val="2853353714"/>
                    </a:ext>
                  </a:extLst>
                </a:gridCol>
                <a:gridCol w="8773885">
                  <a:extLst>
                    <a:ext uri="{9D8B030D-6E8A-4147-A177-3AD203B41FA5}">
                      <a16:colId xmlns:a16="http://schemas.microsoft.com/office/drawing/2014/main" val="2156381074"/>
                    </a:ext>
                  </a:extLst>
                </a:gridCol>
              </a:tblGrid>
              <a:tr h="0">
                <a:tc>
                  <a:txBody>
                    <a:bodyPr/>
                    <a:lstStyle/>
                    <a:p>
                      <a:pPr algn="ctr"/>
                      <a:r>
                        <a:rPr lang="fr-FR" sz="1400" cap="small">
                          <a:effectLst/>
                          <a:latin typeface="Calibri" panose="020F0502020204030204" pitchFamily="34" charset="0"/>
                          <a:cs typeface="Calibri" panose="020F0502020204030204" pitchFamily="34" charset="0"/>
                        </a:rPr>
                        <a:t>Indicateur de :</a:t>
                      </a:r>
                      <a:endParaRPr lang="fr-FR" sz="1400">
                        <a:effectLst/>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tc>
                  <a:txBody>
                    <a:bodyPr/>
                    <a:lstStyle/>
                    <a:p>
                      <a:pPr algn="ctr"/>
                      <a:r>
                        <a:rPr lang="fr-FR" sz="1400" cap="small">
                          <a:effectLst/>
                          <a:latin typeface="Calibri" panose="020F0502020204030204" pitchFamily="34" charset="0"/>
                          <a:cs typeface="Calibri" panose="020F0502020204030204" pitchFamily="34" charset="0"/>
                        </a:rPr>
                        <a:t>Signification</a:t>
                      </a:r>
                      <a:endParaRPr lang="fr-FR" sz="1400">
                        <a:effectLst/>
                        <a:latin typeface="Calibri" panose="020F0502020204030204" pitchFamily="34" charset="0"/>
                        <a:ea typeface="Calibri" panose="020F0502020204030204" pitchFamily="34" charset="0"/>
                        <a:cs typeface="Calibri" panose="020F0502020204030204" pitchFamily="34" charset="0"/>
                      </a:endParaRPr>
                    </a:p>
                  </a:txBody>
                  <a:tcPr marL="56267" marR="56267" marT="0" marB="0"/>
                </a:tc>
                <a:extLst>
                  <a:ext uri="{0D108BD9-81ED-4DB2-BD59-A6C34878D82A}">
                    <a16:rowId xmlns:a16="http://schemas.microsoft.com/office/drawing/2014/main" val="1203319748"/>
                  </a:ext>
                </a:extLst>
              </a:tr>
              <a:tr h="450138">
                <a:tc>
                  <a:txBody>
                    <a:bodyPr/>
                    <a:lstStyle/>
                    <a:p>
                      <a:pPr marL="182563" lvl="0" indent="-182563" algn="l" rtl="0">
                        <a:buFont typeface="Wingdings" pitchFamily="2" charset="2"/>
                        <a:buChar char=""/>
                        <a:tabLst/>
                      </a:pPr>
                      <a:r>
                        <a:rPr lang="fr-FR" sz="1600" dirty="0">
                          <a:effectLst/>
                          <a:uFill>
                            <a:solidFill>
                              <a:srgbClr val="FF0000"/>
                            </a:solidFill>
                          </a:uFill>
                          <a:latin typeface="Calibri" panose="020F0502020204030204" pitchFamily="34" charset="0"/>
                          <a:cs typeface="Calibri" panose="020F0502020204030204" pitchFamily="34" charset="0"/>
                        </a:rPr>
                        <a:t>Efficience</a:t>
                      </a:r>
                      <a:endParaRPr lang="fr-FR" sz="1600" dirty="0">
                        <a:effectLst/>
                        <a:uFill>
                          <a:solidFill>
                            <a:srgbClr val="FF0000"/>
                          </a:solidFill>
                        </a:uFill>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tc>
                  <a:txBody>
                    <a:bodyPr/>
                    <a:lstStyle/>
                    <a:p>
                      <a:pPr>
                        <a:spcAft>
                          <a:spcPts val="600"/>
                        </a:spcAft>
                      </a:pPr>
                      <a:r>
                        <a:rPr lang="fr-FR" sz="1600" dirty="0">
                          <a:effectLst/>
                          <a:latin typeface="Calibri" panose="020F0502020204030204" pitchFamily="34" charset="0"/>
                          <a:cs typeface="Calibri" panose="020F0502020204030204" pitchFamily="34" charset="0"/>
                        </a:rPr>
                        <a:t>Relation entre les résultats obtenus et les ressources utilisées. Elle est excellente si les résultats sont atteints en utilisant le moins de ressources possible</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extLst>
                  <a:ext uri="{0D108BD9-81ED-4DB2-BD59-A6C34878D82A}">
                    <a16:rowId xmlns:a16="http://schemas.microsoft.com/office/drawing/2014/main" val="1030209969"/>
                  </a:ext>
                </a:extLst>
              </a:tr>
              <a:tr h="300092">
                <a:tc>
                  <a:txBody>
                    <a:bodyPr/>
                    <a:lstStyle/>
                    <a:p>
                      <a:pPr marL="182563" lvl="0" indent="-182563" algn="l" rtl="0">
                        <a:buFont typeface="Wingdings" pitchFamily="2" charset="2"/>
                        <a:buChar char=""/>
                        <a:tabLst/>
                      </a:pPr>
                      <a:r>
                        <a:rPr lang="fr-FR" sz="1600" dirty="0">
                          <a:effectLst/>
                          <a:uFill>
                            <a:solidFill>
                              <a:srgbClr val="FF0000"/>
                            </a:solidFill>
                          </a:uFill>
                          <a:latin typeface="Calibri" panose="020F0502020204030204" pitchFamily="34" charset="0"/>
                          <a:cs typeface="Calibri" panose="020F0502020204030204" pitchFamily="34" charset="0"/>
                        </a:rPr>
                        <a:t>Efficacité</a:t>
                      </a:r>
                      <a:endParaRPr lang="fr-FR" sz="1600" dirty="0">
                        <a:effectLst/>
                        <a:uFill>
                          <a:solidFill>
                            <a:srgbClr val="FF0000"/>
                          </a:solidFill>
                        </a:uFill>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tc>
                  <a:txBody>
                    <a:bodyPr/>
                    <a:lstStyle/>
                    <a:p>
                      <a:pPr>
                        <a:spcBef>
                          <a:spcPts val="600"/>
                        </a:spcBef>
                        <a:spcAft>
                          <a:spcPts val="600"/>
                        </a:spcAft>
                      </a:pPr>
                      <a:r>
                        <a:rPr lang="fr-FR" sz="1600" dirty="0">
                          <a:effectLst/>
                          <a:latin typeface="Calibri" panose="020F0502020204030204" pitchFamily="34" charset="0"/>
                          <a:cs typeface="Calibri" panose="020F0502020204030204" pitchFamily="34" charset="0"/>
                        </a:rPr>
                        <a:t>Relation entre les résultats obtenus et les résultats attendus. Elle est à son maximum lorsque tous les résultats attendus sont atteints.</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extLst>
                  <a:ext uri="{0D108BD9-81ED-4DB2-BD59-A6C34878D82A}">
                    <a16:rowId xmlns:a16="http://schemas.microsoft.com/office/drawing/2014/main" val="2493975801"/>
                  </a:ext>
                </a:extLst>
              </a:tr>
              <a:tr h="450138">
                <a:tc>
                  <a:txBody>
                    <a:bodyPr/>
                    <a:lstStyle/>
                    <a:p>
                      <a:pPr marL="182563" lvl="0" indent="-182563" algn="l" rtl="0">
                        <a:buFont typeface="Wingdings" pitchFamily="2" charset="2"/>
                        <a:buChar char=""/>
                        <a:tabLst/>
                      </a:pPr>
                      <a:r>
                        <a:rPr lang="fr-FR" sz="1600" dirty="0">
                          <a:effectLst/>
                          <a:uFill>
                            <a:solidFill>
                              <a:srgbClr val="FF0000"/>
                            </a:solidFill>
                          </a:uFill>
                          <a:latin typeface="Calibri" panose="020F0502020204030204" pitchFamily="34" charset="0"/>
                          <a:cs typeface="Calibri" panose="020F0502020204030204" pitchFamily="34" charset="0"/>
                        </a:rPr>
                        <a:t>Capacité</a:t>
                      </a:r>
                      <a:endParaRPr lang="fr-FR" sz="1600" dirty="0">
                        <a:effectLst/>
                        <a:uFill>
                          <a:solidFill>
                            <a:srgbClr val="FF0000"/>
                          </a:solidFill>
                        </a:uFill>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tc>
                  <a:txBody>
                    <a:bodyPr/>
                    <a:lstStyle/>
                    <a:p>
                      <a:pPr>
                        <a:spcBef>
                          <a:spcPts val="600"/>
                        </a:spcBef>
                        <a:spcAft>
                          <a:spcPts val="600"/>
                        </a:spcAft>
                      </a:pPr>
                      <a:r>
                        <a:rPr lang="fr-FR" sz="1600" dirty="0">
                          <a:effectLst/>
                          <a:latin typeface="Calibri" panose="020F0502020204030204" pitchFamily="34" charset="0"/>
                          <a:cs typeface="Calibri" panose="020F0502020204030204" pitchFamily="34" charset="0"/>
                        </a:rPr>
                        <a:t>Relation entre la quantité qui peut être produite et le temps nécessaire pour que cela se produise.</a:t>
                      </a:r>
                    </a:p>
                    <a:p>
                      <a:pPr>
                        <a:spcAft>
                          <a:spcPts val="600"/>
                        </a:spcAft>
                      </a:pPr>
                      <a:r>
                        <a:rPr lang="fr-FR" sz="1600" dirty="0">
                          <a:effectLst/>
                          <a:latin typeface="Calibri" panose="020F0502020204030204" pitchFamily="34" charset="0"/>
                          <a:cs typeface="Calibri" panose="020F0502020204030204" pitchFamily="34" charset="0"/>
                        </a:rPr>
                        <a:t> (</a:t>
                      </a:r>
                      <a:r>
                        <a:rPr lang="fr-FR" sz="1400" i="1" dirty="0">
                          <a:effectLst/>
                          <a:latin typeface="Calibri" panose="020F0502020204030204" pitchFamily="34" charset="0"/>
                          <a:cs typeface="Calibri" panose="020F0502020204030204" pitchFamily="34" charset="0"/>
                        </a:rPr>
                        <a:t>ex : construire 200 voitures/mois</a:t>
                      </a:r>
                      <a:r>
                        <a:rPr lang="fr-FR" sz="1600" dirty="0">
                          <a:effectLst/>
                          <a:latin typeface="Calibri" panose="020F0502020204030204" pitchFamily="34" charset="0"/>
                          <a:cs typeface="Calibri" panose="020F0502020204030204" pitchFamily="34" charset="0"/>
                        </a:rPr>
                        <a:t>)</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extLst>
                  <a:ext uri="{0D108BD9-81ED-4DB2-BD59-A6C34878D82A}">
                    <a16:rowId xmlns:a16="http://schemas.microsoft.com/office/drawing/2014/main" val="256414105"/>
                  </a:ext>
                </a:extLst>
              </a:tr>
              <a:tr h="600185">
                <a:tc>
                  <a:txBody>
                    <a:bodyPr/>
                    <a:lstStyle/>
                    <a:p>
                      <a:pPr marL="182563" lvl="0" indent="-182563" algn="l" rtl="0">
                        <a:buFont typeface="Wingdings" pitchFamily="2" charset="2"/>
                        <a:buChar char=""/>
                        <a:tabLst/>
                      </a:pPr>
                      <a:r>
                        <a:rPr lang="fr-FR" sz="1600" dirty="0">
                          <a:effectLst/>
                          <a:uFill>
                            <a:solidFill>
                              <a:srgbClr val="FF0000"/>
                            </a:solidFill>
                          </a:uFill>
                          <a:latin typeface="Calibri" panose="020F0502020204030204" pitchFamily="34" charset="0"/>
                          <a:cs typeface="Calibri" panose="020F0502020204030204" pitchFamily="34" charset="0"/>
                        </a:rPr>
                        <a:t>Productivité</a:t>
                      </a:r>
                      <a:endParaRPr lang="fr-FR" sz="1600" dirty="0">
                        <a:effectLst/>
                        <a:uFill>
                          <a:solidFill>
                            <a:srgbClr val="FF0000"/>
                          </a:solidFill>
                        </a:uFill>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tc>
                  <a:txBody>
                    <a:bodyPr/>
                    <a:lstStyle/>
                    <a:p>
                      <a:pPr>
                        <a:spcBef>
                          <a:spcPts val="600"/>
                        </a:spcBef>
                        <a:spcAft>
                          <a:spcPts val="600"/>
                        </a:spcAft>
                      </a:pPr>
                      <a:r>
                        <a:rPr lang="fr-FR" sz="1600" dirty="0">
                          <a:effectLst/>
                          <a:latin typeface="Calibri" panose="020F0502020204030204" pitchFamily="34" charset="0"/>
                          <a:cs typeface="Calibri" panose="020F0502020204030204" pitchFamily="34" charset="0"/>
                        </a:rPr>
                        <a:t>Relation entre les résultats produits et les ressources utilisées pour la production. </a:t>
                      </a:r>
                    </a:p>
                    <a:p>
                      <a:pPr>
                        <a:spcAft>
                          <a:spcPts val="600"/>
                        </a:spcAft>
                      </a:pPr>
                      <a:r>
                        <a:rPr lang="fr-FR" sz="1600" dirty="0">
                          <a:effectLst/>
                          <a:latin typeface="Calibri" panose="020F0502020204030204" pitchFamily="34" charset="0"/>
                          <a:cs typeface="Calibri" panose="020F0502020204030204" pitchFamily="34" charset="0"/>
                        </a:rPr>
                        <a:t>(</a:t>
                      </a:r>
                      <a:r>
                        <a:rPr lang="fr-FR" sz="1400" i="1" dirty="0">
                          <a:effectLst/>
                          <a:latin typeface="Calibri" panose="020F0502020204030204" pitchFamily="34" charset="0"/>
                          <a:cs typeface="Calibri" panose="020F0502020204030204" pitchFamily="34" charset="0"/>
                        </a:rPr>
                        <a:t>ex : un travailleur peut installer 20 m</a:t>
                      </a:r>
                      <a:r>
                        <a:rPr lang="fr-FR" sz="1400" i="1" baseline="30000" dirty="0">
                          <a:effectLst/>
                          <a:latin typeface="Calibri" panose="020F0502020204030204" pitchFamily="34" charset="0"/>
                          <a:cs typeface="Calibri" panose="020F0502020204030204" pitchFamily="34" charset="0"/>
                        </a:rPr>
                        <a:t>2</a:t>
                      </a:r>
                      <a:r>
                        <a:rPr lang="fr-FR" sz="1400" i="1" dirty="0">
                          <a:effectLst/>
                          <a:latin typeface="Calibri" panose="020F0502020204030204" pitchFamily="34" charset="0"/>
                          <a:cs typeface="Calibri" panose="020F0502020204030204" pitchFamily="34" charset="0"/>
                        </a:rPr>
                        <a:t> de plancher/h ; 1 autre 17 m</a:t>
                      </a:r>
                      <a:r>
                        <a:rPr lang="fr-FR" sz="1400" i="1" baseline="30000" dirty="0">
                          <a:effectLst/>
                          <a:latin typeface="Calibri" panose="020F0502020204030204" pitchFamily="34" charset="0"/>
                          <a:cs typeface="Calibri" panose="020F0502020204030204" pitchFamily="34" charset="0"/>
                        </a:rPr>
                        <a:t>2</a:t>
                      </a:r>
                      <a:r>
                        <a:rPr lang="fr-FR" sz="1400" i="1" dirty="0">
                          <a:effectLst/>
                          <a:latin typeface="Calibri" panose="020F0502020204030204" pitchFamily="34" charset="0"/>
                          <a:cs typeface="Calibri" panose="020F0502020204030204" pitchFamily="34" charset="0"/>
                        </a:rPr>
                        <a:t> de plancher/h</a:t>
                      </a:r>
                      <a:r>
                        <a:rPr lang="fr-FR" sz="1600" dirty="0">
                          <a:effectLst/>
                          <a:latin typeface="Calibri" panose="020F0502020204030204" pitchFamily="34" charset="0"/>
                          <a:cs typeface="Calibri" panose="020F0502020204030204" pitchFamily="34" charset="0"/>
                        </a:rPr>
                        <a:t>) </a:t>
                      </a:r>
                      <a:endParaRPr lang="fr-FR" sz="1600" dirty="0">
                        <a:effectLst/>
                        <a:latin typeface="Calibri" panose="020F0502020204030204" pitchFamily="34" charset="0"/>
                        <a:ea typeface="Times New Roman" panose="02020603050405020304" pitchFamily="18" charset="0"/>
                        <a:cs typeface="Calibri" panose="020F0502020204030204" pitchFamily="34" charset="0"/>
                      </a:endParaRPr>
                    </a:p>
                  </a:txBody>
                  <a:tcPr marL="56267" marR="56267" marT="0" marB="0" anchor="ctr"/>
                </a:tc>
                <a:extLst>
                  <a:ext uri="{0D108BD9-81ED-4DB2-BD59-A6C34878D82A}">
                    <a16:rowId xmlns:a16="http://schemas.microsoft.com/office/drawing/2014/main" val="1051212045"/>
                  </a:ext>
                </a:extLst>
              </a:tr>
              <a:tr h="600185">
                <a:tc>
                  <a:txBody>
                    <a:bodyPr/>
                    <a:lstStyle/>
                    <a:p>
                      <a:pPr marL="182563" lvl="0" indent="-182563" algn="l" rtl="0">
                        <a:buFont typeface="Wingdings" pitchFamily="2" charset="2"/>
                        <a:buChar char=""/>
                        <a:tabLst/>
                      </a:pPr>
                      <a:r>
                        <a:rPr lang="fr-FR" sz="1600" dirty="0">
                          <a:effectLst/>
                          <a:uFill>
                            <a:solidFill>
                              <a:srgbClr val="FF0000"/>
                            </a:solidFill>
                          </a:uFill>
                          <a:latin typeface="Calibri" panose="020F0502020204030204" pitchFamily="34" charset="0"/>
                          <a:cs typeface="Calibri" panose="020F0502020204030204" pitchFamily="34" charset="0"/>
                        </a:rPr>
                        <a:t>Qualité</a:t>
                      </a:r>
                      <a:endParaRPr lang="fr-FR" sz="1600" dirty="0">
                        <a:effectLst/>
                        <a:uFill>
                          <a:solidFill>
                            <a:srgbClr val="FF0000"/>
                          </a:solidFill>
                        </a:uFill>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tc>
                  <a:txBody>
                    <a:bodyPr/>
                    <a:lstStyle/>
                    <a:p>
                      <a:pPr>
                        <a:spcBef>
                          <a:spcPts val="600"/>
                        </a:spcBef>
                        <a:spcAft>
                          <a:spcPts val="600"/>
                        </a:spcAft>
                      </a:pPr>
                      <a:r>
                        <a:rPr lang="fr-FR" sz="1600" dirty="0">
                          <a:effectLst/>
                          <a:latin typeface="Calibri" panose="020F0502020204030204" pitchFamily="34" charset="0"/>
                          <a:cs typeface="Calibri" panose="020F0502020204030204" pitchFamily="34" charset="0"/>
                        </a:rPr>
                        <a:t>Relation entre le total produit et la production pouvant faire l’objet d’un usage c’est à dire celle sans défaut ou non-conformité. </a:t>
                      </a:r>
                    </a:p>
                    <a:p>
                      <a:pPr>
                        <a:spcAft>
                          <a:spcPts val="600"/>
                        </a:spcAft>
                      </a:pPr>
                      <a:r>
                        <a:rPr lang="fr-FR" sz="1600" dirty="0">
                          <a:effectLst/>
                          <a:latin typeface="Calibri" panose="020F0502020204030204" pitchFamily="34" charset="0"/>
                          <a:cs typeface="Calibri" panose="020F0502020204030204" pitchFamily="34" charset="0"/>
                        </a:rPr>
                        <a:t>(</a:t>
                      </a:r>
                      <a:r>
                        <a:rPr lang="fr-FR" sz="1400" i="1" dirty="0">
                          <a:effectLst/>
                          <a:latin typeface="Calibri" panose="020F0502020204030204" pitchFamily="34" charset="0"/>
                          <a:cs typeface="Calibri" panose="020F0502020204030204" pitchFamily="34" charset="0"/>
                        </a:rPr>
                        <a:t>ex : sur 1000 pièces produites au total 980 peuvent faire l’objet d’un usage : 98% de qualité</a:t>
                      </a:r>
                      <a:r>
                        <a:rPr lang="fr-FR" sz="1600" dirty="0">
                          <a:effectLst/>
                          <a:latin typeface="Calibri" panose="020F0502020204030204" pitchFamily="34" charset="0"/>
                          <a:cs typeface="Calibri" panose="020F0502020204030204" pitchFamily="34" charset="0"/>
                        </a:rPr>
                        <a:t>).</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extLst>
                  <a:ext uri="{0D108BD9-81ED-4DB2-BD59-A6C34878D82A}">
                    <a16:rowId xmlns:a16="http://schemas.microsoft.com/office/drawing/2014/main" val="285384839"/>
                  </a:ext>
                </a:extLst>
              </a:tr>
              <a:tr h="450138">
                <a:tc>
                  <a:txBody>
                    <a:bodyPr/>
                    <a:lstStyle/>
                    <a:p>
                      <a:pPr marL="182563" lvl="0" indent="-182563" algn="l" rtl="0">
                        <a:buFont typeface="Wingdings" pitchFamily="2" charset="2"/>
                        <a:buChar char=""/>
                        <a:tabLst/>
                      </a:pPr>
                      <a:r>
                        <a:rPr lang="fr-FR" sz="1600" dirty="0">
                          <a:effectLst/>
                          <a:uFill>
                            <a:solidFill>
                              <a:srgbClr val="FF0000"/>
                            </a:solidFill>
                          </a:uFill>
                          <a:latin typeface="Calibri" panose="020F0502020204030204" pitchFamily="34" charset="0"/>
                          <a:cs typeface="Calibri" panose="020F0502020204030204" pitchFamily="34" charset="0"/>
                        </a:rPr>
                        <a:t>Profitabilité</a:t>
                      </a:r>
                      <a:endParaRPr lang="fr-FR" sz="1600" dirty="0">
                        <a:effectLst/>
                        <a:uFill>
                          <a:solidFill>
                            <a:srgbClr val="FF0000"/>
                          </a:solidFill>
                        </a:uFill>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tc>
                  <a:txBody>
                    <a:bodyPr/>
                    <a:lstStyle/>
                    <a:p>
                      <a:pPr>
                        <a:spcBef>
                          <a:spcPts val="600"/>
                        </a:spcBef>
                        <a:spcAft>
                          <a:spcPts val="600"/>
                        </a:spcAft>
                      </a:pPr>
                      <a:r>
                        <a:rPr lang="fr-FR" sz="1600" dirty="0">
                          <a:effectLst/>
                          <a:latin typeface="Calibri" panose="020F0502020204030204" pitchFamily="34" charset="0"/>
                          <a:cs typeface="Calibri" panose="020F0502020204030204" pitchFamily="34" charset="0"/>
                        </a:rPr>
                        <a:t>Pourcentage entre le bénéfice et le total des ventes. </a:t>
                      </a:r>
                    </a:p>
                    <a:p>
                      <a:pPr>
                        <a:spcAft>
                          <a:spcPts val="600"/>
                        </a:spcAft>
                      </a:pPr>
                      <a:r>
                        <a:rPr lang="fr-FR" sz="1600" dirty="0">
                          <a:effectLst/>
                          <a:latin typeface="Calibri" panose="020F0502020204030204" pitchFamily="34" charset="0"/>
                          <a:cs typeface="Calibri" panose="020F0502020204030204" pitchFamily="34" charset="0"/>
                        </a:rPr>
                        <a:t>(</a:t>
                      </a:r>
                      <a:r>
                        <a:rPr lang="fr-FR" sz="1400" i="1" dirty="0">
                          <a:effectLst/>
                          <a:latin typeface="Calibri" panose="020F0502020204030204" pitchFamily="34" charset="0"/>
                          <a:cs typeface="Calibri" panose="020F0502020204030204" pitchFamily="34" charset="0"/>
                        </a:rPr>
                        <a:t>ex : dans une entreprise 200 K€ de biens ont été vendus pour un bénéfice de 20 K€ : profitabilité = 10%)</a:t>
                      </a:r>
                      <a:endParaRPr lang="fr-FR" sz="1600" i="1" dirty="0">
                        <a:effectLst/>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extLst>
                  <a:ext uri="{0D108BD9-81ED-4DB2-BD59-A6C34878D82A}">
                    <a16:rowId xmlns:a16="http://schemas.microsoft.com/office/drawing/2014/main" val="2451698652"/>
                  </a:ext>
                </a:extLst>
              </a:tr>
              <a:tr h="600185">
                <a:tc>
                  <a:txBody>
                    <a:bodyPr/>
                    <a:lstStyle/>
                    <a:p>
                      <a:pPr marL="182563" lvl="0" indent="-182563" algn="l" rtl="0">
                        <a:buFont typeface="Wingdings" pitchFamily="2" charset="2"/>
                        <a:buChar char=""/>
                        <a:tabLst/>
                      </a:pPr>
                      <a:r>
                        <a:rPr lang="fr-FR" sz="1600" dirty="0">
                          <a:effectLst/>
                          <a:uFill>
                            <a:solidFill>
                              <a:srgbClr val="FF0000"/>
                            </a:solidFill>
                          </a:uFill>
                          <a:latin typeface="Calibri" panose="020F0502020204030204" pitchFamily="34" charset="0"/>
                          <a:cs typeface="Calibri" panose="020F0502020204030204" pitchFamily="34" charset="0"/>
                        </a:rPr>
                        <a:t>Rentabilité</a:t>
                      </a:r>
                      <a:endParaRPr lang="fr-FR" sz="1600" dirty="0">
                        <a:effectLst/>
                        <a:uFill>
                          <a:solidFill>
                            <a:srgbClr val="FF0000"/>
                          </a:solidFill>
                        </a:uFill>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tc>
                  <a:txBody>
                    <a:bodyPr/>
                    <a:lstStyle/>
                    <a:p>
                      <a:pPr>
                        <a:spcBef>
                          <a:spcPts val="600"/>
                        </a:spcBef>
                        <a:spcAft>
                          <a:spcPts val="600"/>
                        </a:spcAft>
                      </a:pPr>
                      <a:r>
                        <a:rPr lang="fr-FR" sz="1600" dirty="0">
                          <a:effectLst/>
                          <a:latin typeface="Calibri" panose="020F0502020204030204" pitchFamily="34" charset="0"/>
                          <a:cs typeface="Calibri" panose="020F0502020204030204" pitchFamily="34" charset="0"/>
                        </a:rPr>
                        <a:t>Pourcentage entre le bénéfice et l’investissement réalisés dans l’entreprise. </a:t>
                      </a:r>
                    </a:p>
                    <a:p>
                      <a:pPr>
                        <a:spcAft>
                          <a:spcPts val="600"/>
                        </a:spcAft>
                      </a:pPr>
                      <a:r>
                        <a:rPr lang="fr-FR" sz="1600" dirty="0">
                          <a:effectLst/>
                          <a:latin typeface="Calibri" panose="020F0502020204030204" pitchFamily="34" charset="0"/>
                          <a:cs typeface="Calibri" panose="020F0502020204030204" pitchFamily="34" charset="0"/>
                        </a:rPr>
                        <a:t>(</a:t>
                      </a:r>
                      <a:r>
                        <a:rPr lang="fr-FR" sz="1400" i="1" dirty="0">
                          <a:effectLst/>
                          <a:latin typeface="Calibri" panose="020F0502020204030204" pitchFamily="34" charset="0"/>
                          <a:cs typeface="Calibri" panose="020F0502020204030204" pitchFamily="34" charset="0"/>
                        </a:rPr>
                        <a:t>ex : l’entreprise citée a investi 500 K€ pour la production des biens avec un bénéfice de 20 K€ :  rentabilité = 4 %)</a:t>
                      </a:r>
                      <a:endParaRPr lang="fr-FR" sz="1600" i="1" dirty="0">
                        <a:effectLst/>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extLst>
                  <a:ext uri="{0D108BD9-81ED-4DB2-BD59-A6C34878D82A}">
                    <a16:rowId xmlns:a16="http://schemas.microsoft.com/office/drawing/2014/main" val="2262867941"/>
                  </a:ext>
                </a:extLst>
              </a:tr>
              <a:tr h="381288">
                <a:tc>
                  <a:txBody>
                    <a:bodyPr/>
                    <a:lstStyle/>
                    <a:p>
                      <a:pPr marL="182563" lvl="0" indent="-182563" algn="l" rtl="0">
                        <a:buFont typeface="Wingdings" pitchFamily="2" charset="2"/>
                        <a:buChar char=""/>
                        <a:tabLst/>
                      </a:pPr>
                      <a:r>
                        <a:rPr lang="fr-FR" sz="1600" dirty="0">
                          <a:effectLst/>
                          <a:uFill>
                            <a:solidFill>
                              <a:srgbClr val="FF0000"/>
                            </a:solidFill>
                          </a:uFill>
                          <a:latin typeface="Calibri" panose="020F0502020204030204" pitchFamily="34" charset="0"/>
                          <a:cs typeface="Calibri" panose="020F0502020204030204" pitchFamily="34" charset="0"/>
                        </a:rPr>
                        <a:t>Compétitivité</a:t>
                      </a:r>
                      <a:endParaRPr lang="fr-FR" sz="1600" dirty="0">
                        <a:effectLst/>
                        <a:uFill>
                          <a:solidFill>
                            <a:srgbClr val="FF0000"/>
                          </a:solidFill>
                        </a:uFill>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tc>
                  <a:txBody>
                    <a:bodyPr/>
                    <a:lstStyle/>
                    <a:p>
                      <a:pPr>
                        <a:spcBef>
                          <a:spcPts val="600"/>
                        </a:spcBef>
                        <a:spcAft>
                          <a:spcPts val="600"/>
                        </a:spcAft>
                      </a:pPr>
                      <a:r>
                        <a:rPr lang="fr-FR" sz="1600" dirty="0">
                          <a:effectLst/>
                          <a:latin typeface="Calibri" panose="020F0502020204030204" pitchFamily="34" charset="0"/>
                          <a:cs typeface="Calibri" panose="020F0502020204030204" pitchFamily="34" charset="0"/>
                        </a:rPr>
                        <a:t>Relation entre l’entreprise et la concurrence. La part de marché peut être utilisée comme une compétitivité</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extLst>
                  <a:ext uri="{0D108BD9-81ED-4DB2-BD59-A6C34878D82A}">
                    <a16:rowId xmlns:a16="http://schemas.microsoft.com/office/drawing/2014/main" val="1942473265"/>
                  </a:ext>
                </a:extLst>
              </a:tr>
              <a:tr h="440424">
                <a:tc>
                  <a:txBody>
                    <a:bodyPr/>
                    <a:lstStyle/>
                    <a:p>
                      <a:pPr marL="182563" lvl="0" indent="-182563" algn="l" rtl="0">
                        <a:buFont typeface="Wingdings" pitchFamily="2" charset="2"/>
                        <a:buChar char=""/>
                        <a:tabLst/>
                      </a:pPr>
                      <a:r>
                        <a:rPr lang="fr-FR" sz="1600" dirty="0">
                          <a:effectLst/>
                          <a:uFill>
                            <a:solidFill>
                              <a:srgbClr val="FF0000"/>
                            </a:solidFill>
                          </a:uFill>
                          <a:latin typeface="Calibri" panose="020F0502020204030204" pitchFamily="34" charset="0"/>
                          <a:cs typeface="Calibri" panose="020F0502020204030204" pitchFamily="34" charset="0"/>
                        </a:rPr>
                        <a:t>Effectivité</a:t>
                      </a:r>
                      <a:endParaRPr lang="fr-FR" sz="1600" dirty="0">
                        <a:effectLst/>
                        <a:uFill>
                          <a:solidFill>
                            <a:srgbClr val="FF0000"/>
                          </a:solidFill>
                        </a:uFill>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tc>
                  <a:txBody>
                    <a:bodyPr/>
                    <a:lstStyle/>
                    <a:p>
                      <a:pPr>
                        <a:spcBef>
                          <a:spcPts val="600"/>
                        </a:spcBef>
                        <a:spcAft>
                          <a:spcPts val="0"/>
                        </a:spcAft>
                      </a:pPr>
                      <a:r>
                        <a:rPr lang="fr-FR" sz="1600" dirty="0">
                          <a:effectLst/>
                          <a:latin typeface="Calibri" panose="020F0502020204030204" pitchFamily="34" charset="0"/>
                          <a:cs typeface="Calibri" panose="020F0502020204030204" pitchFamily="34" charset="0"/>
                        </a:rPr>
                        <a:t>L’effectivité est la combinaison de l’efficacité et de l’efficience.</a:t>
                      </a:r>
                    </a:p>
                  </a:txBody>
                  <a:tcPr marL="56267" marR="56267" marT="0" marB="0" anchor="ctr"/>
                </a:tc>
                <a:extLst>
                  <a:ext uri="{0D108BD9-81ED-4DB2-BD59-A6C34878D82A}">
                    <a16:rowId xmlns:a16="http://schemas.microsoft.com/office/drawing/2014/main" val="1910287292"/>
                  </a:ext>
                </a:extLst>
              </a:tr>
              <a:tr h="300092">
                <a:tc>
                  <a:txBody>
                    <a:bodyPr/>
                    <a:lstStyle/>
                    <a:p>
                      <a:pPr marL="182563" lvl="0" indent="-182563" algn="l" rtl="0">
                        <a:buFont typeface="Wingdings" pitchFamily="2" charset="2"/>
                        <a:buChar char=""/>
                        <a:tabLst/>
                      </a:pPr>
                      <a:r>
                        <a:rPr lang="fr-FR" sz="1600" dirty="0">
                          <a:effectLst/>
                          <a:uFill>
                            <a:solidFill>
                              <a:srgbClr val="FF0000"/>
                            </a:solidFill>
                          </a:uFill>
                          <a:latin typeface="Calibri" panose="020F0502020204030204" pitchFamily="34" charset="0"/>
                          <a:cs typeface="Calibri" panose="020F0502020204030204" pitchFamily="34" charset="0"/>
                        </a:rPr>
                        <a:t>Valeur</a:t>
                      </a:r>
                      <a:endParaRPr lang="fr-FR" sz="1600" dirty="0">
                        <a:effectLst/>
                        <a:uFill>
                          <a:solidFill>
                            <a:srgbClr val="FF0000"/>
                          </a:solidFill>
                        </a:uFill>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tc>
                  <a:txBody>
                    <a:bodyPr/>
                    <a:lstStyle/>
                    <a:p>
                      <a:pPr>
                        <a:spcAft>
                          <a:spcPts val="600"/>
                        </a:spcAft>
                      </a:pPr>
                      <a:r>
                        <a:rPr lang="fr-FR" sz="1600" dirty="0">
                          <a:effectLst/>
                          <a:latin typeface="Calibri" panose="020F0502020204030204" pitchFamily="34" charset="0"/>
                          <a:cs typeface="Calibri" panose="020F0502020204030204" pitchFamily="34" charset="0"/>
                        </a:rPr>
                        <a:t>Relation entre la valeur perçue lors de la réception du produit et le montant réellement dépensé pour obtenir ce même produit</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txBody>
                  <a:tcPr marL="56267" marR="56267" marT="0" marB="0" anchor="ctr"/>
                </a:tc>
                <a:extLst>
                  <a:ext uri="{0D108BD9-81ED-4DB2-BD59-A6C34878D82A}">
                    <a16:rowId xmlns:a16="http://schemas.microsoft.com/office/drawing/2014/main" val="3964541654"/>
                  </a:ext>
                </a:extLst>
              </a:tr>
            </a:tbl>
          </a:graphicData>
        </a:graphic>
      </p:graphicFrame>
      <p:grpSp>
        <p:nvGrpSpPr>
          <p:cNvPr id="5" name="Groupe 4">
            <a:extLst>
              <a:ext uri="{FF2B5EF4-FFF2-40B4-BE49-F238E27FC236}">
                <a16:creationId xmlns:a16="http://schemas.microsoft.com/office/drawing/2014/main" id="{3391BA58-0874-FD9E-BF4A-164334D51C5C}"/>
              </a:ext>
            </a:extLst>
          </p:cNvPr>
          <p:cNvGrpSpPr/>
          <p:nvPr/>
        </p:nvGrpSpPr>
        <p:grpSpPr>
          <a:xfrm>
            <a:off x="2256044" y="584536"/>
            <a:ext cx="4120408" cy="489919"/>
            <a:chOff x="2473433" y="1215116"/>
            <a:chExt cx="4120408" cy="489919"/>
          </a:xfrm>
        </p:grpSpPr>
        <p:sp>
          <p:nvSpPr>
            <p:cNvPr id="12" name="Rectangle 2">
              <a:extLst>
                <a:ext uri="{FF2B5EF4-FFF2-40B4-BE49-F238E27FC236}">
                  <a16:creationId xmlns:a16="http://schemas.microsoft.com/office/drawing/2014/main" id="{9228892A-E093-D06D-D9E4-10D56750861C}"/>
                </a:ext>
              </a:extLst>
            </p:cNvPr>
            <p:cNvSpPr txBox="1">
              <a:spLocks noChangeArrowheads="1"/>
            </p:cNvSpPr>
            <p:nvPr/>
          </p:nvSpPr>
          <p:spPr>
            <a:xfrm>
              <a:off x="3398521" y="1215116"/>
              <a:ext cx="3195320"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err="1">
                  <a:solidFill>
                    <a:schemeClr val="tx1"/>
                  </a:solidFill>
                  <a:latin typeface="Calibri" panose="020F0502020204030204" pitchFamily="34" charset="0"/>
                  <a:cs typeface="Calibri" panose="020F0502020204030204" pitchFamily="34" charset="0"/>
                </a:rPr>
                <a:t>Indicateurs</a:t>
              </a:r>
              <a:r>
                <a:rPr lang="en-US" sz="2400" b="1" kern="0" dirty="0">
                  <a:solidFill>
                    <a:schemeClr val="tx1"/>
                  </a:solidFill>
                  <a:latin typeface="Calibri" panose="020F0502020204030204" pitchFamily="34" charset="0"/>
                  <a:cs typeface="Calibri" panose="020F0502020204030204" pitchFamily="34" charset="0"/>
                </a:rPr>
                <a:t> de la DQ</a:t>
              </a:r>
              <a:br>
                <a:rPr lang="en-US" sz="2400" b="1" kern="0" dirty="0">
                  <a:solidFill>
                    <a:schemeClr val="tx1"/>
                  </a:solidFill>
                  <a:latin typeface="Calibri" panose="020F0502020204030204" pitchFamily="34" charset="0"/>
                  <a:cs typeface="Calibri" panose="020F0502020204030204" pitchFamily="34" charset="0"/>
                </a:rPr>
              </a:br>
              <a:endParaRPr lang="en-US" sz="2400" b="1" i="1" dirty="0">
                <a:solidFill>
                  <a:srgbClr val="0432FF"/>
                </a:solidFill>
                <a:latin typeface="Calibri" panose="020F0502020204030204" pitchFamily="34" charset="0"/>
                <a:ea typeface="+mn-ea"/>
                <a:cs typeface="Calibri" panose="020F0502020204030204" pitchFamily="34" charset="0"/>
              </a:endParaRPr>
            </a:p>
          </p:txBody>
        </p:sp>
        <p:pic>
          <p:nvPicPr>
            <p:cNvPr id="13" name="Image 12">
              <a:extLst>
                <a:ext uri="{FF2B5EF4-FFF2-40B4-BE49-F238E27FC236}">
                  <a16:creationId xmlns:a16="http://schemas.microsoft.com/office/drawing/2014/main" id="{4F923AA8-D4BA-10D1-0DA8-5EF2277A4ABF}"/>
                </a:ext>
              </a:extLst>
            </p:cNvPr>
            <p:cNvPicPr>
              <a:picLocks noChangeAspect="1"/>
            </p:cNvPicPr>
            <p:nvPr/>
          </p:nvPicPr>
          <p:blipFill>
            <a:blip r:embed="rId4"/>
            <a:stretch>
              <a:fillRect/>
            </a:stretch>
          </p:blipFill>
          <p:spPr>
            <a:xfrm>
              <a:off x="2473433" y="1350485"/>
              <a:ext cx="789290" cy="259715"/>
            </a:xfrm>
            <a:prstGeom prst="rect">
              <a:avLst/>
            </a:prstGeom>
          </p:spPr>
        </p:pic>
      </p:grpSp>
    </p:spTree>
    <p:extLst>
      <p:ext uri="{BB962C8B-B14F-4D97-AF65-F5344CB8AC3E}">
        <p14:creationId xmlns:p14="http://schemas.microsoft.com/office/powerpoint/2010/main" val="23222775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E9D29CB-CAB1-4AED-95B1-791F6F79F35C}"/>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C7B4E80B-AB62-19CB-2F96-2CA26A4B68EE}"/>
              </a:ext>
            </a:extLst>
          </p:cNvPr>
          <p:cNvSpPr>
            <a:spLocks noGrp="1"/>
          </p:cNvSpPr>
          <p:nvPr>
            <p:ph type="sldNum" sz="quarter" idx="12"/>
          </p:nvPr>
        </p:nvSpPr>
        <p:spPr/>
        <p:txBody>
          <a:bodyPr/>
          <a:lstStyle/>
          <a:p>
            <a:r>
              <a:rPr lang="en-US"/>
              <a:t>T </a:t>
            </a:r>
            <a:fld id="{D57F1E4F-1CFF-5643-939E-217C01CDF565}" type="slidenum">
              <a:rPr lang="en-US" smtClean="0"/>
              <a:pPr/>
              <a:t>57</a:t>
            </a:fld>
            <a:endParaRPr lang="en-US" dirty="0"/>
          </a:p>
        </p:txBody>
      </p:sp>
      <p:grpSp>
        <p:nvGrpSpPr>
          <p:cNvPr id="6" name="Groupe 5">
            <a:extLst>
              <a:ext uri="{FF2B5EF4-FFF2-40B4-BE49-F238E27FC236}">
                <a16:creationId xmlns:a16="http://schemas.microsoft.com/office/drawing/2014/main" id="{BDEF5468-BA25-74ED-5A7C-2D59E934C58E}"/>
              </a:ext>
            </a:extLst>
          </p:cNvPr>
          <p:cNvGrpSpPr/>
          <p:nvPr/>
        </p:nvGrpSpPr>
        <p:grpSpPr>
          <a:xfrm>
            <a:off x="1679528" y="108035"/>
            <a:ext cx="5504525" cy="489919"/>
            <a:chOff x="1679528" y="284408"/>
            <a:chExt cx="5504525" cy="489919"/>
          </a:xfrm>
        </p:grpSpPr>
        <p:sp>
          <p:nvSpPr>
            <p:cNvPr id="7" name="Rectangle 2">
              <a:extLst>
                <a:ext uri="{FF2B5EF4-FFF2-40B4-BE49-F238E27FC236}">
                  <a16:creationId xmlns:a16="http://schemas.microsoft.com/office/drawing/2014/main" id="{DD369645-8D75-CD60-A52E-BCC3150ABE6C}"/>
                </a:ext>
              </a:extLst>
            </p:cNvPr>
            <p:cNvSpPr txBox="1">
              <a:spLocks noChangeArrowheads="1"/>
            </p:cNvSpPr>
            <p:nvPr/>
          </p:nvSpPr>
          <p:spPr>
            <a:xfrm>
              <a:off x="197190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La </a:t>
              </a:r>
              <a:r>
                <a:rPr lang="en-US" sz="2800" b="1" kern="0" dirty="0" err="1">
                  <a:solidFill>
                    <a:schemeClr val="tx1"/>
                  </a:solidFill>
                  <a:latin typeface="Calibri" panose="020F0502020204030204" pitchFamily="34" charset="0"/>
                  <a:cs typeface="Calibri" panose="020F0502020204030204" pitchFamily="34" charset="0"/>
                </a:rPr>
                <a:t>qualité</a:t>
              </a:r>
              <a:r>
                <a:rPr lang="en-US" sz="2800" b="1" kern="0" dirty="0">
                  <a:solidFill>
                    <a:schemeClr val="tx1"/>
                  </a:solidFill>
                  <a:latin typeface="Calibri" panose="020F0502020204030204" pitchFamily="34" charset="0"/>
                  <a:cs typeface="Calibri" panose="020F0502020204030204" pitchFamily="34" charset="0"/>
                </a:rPr>
                <a:t> des </a:t>
              </a:r>
              <a:r>
                <a:rPr lang="en-US" sz="2800" b="1" kern="0" dirty="0" err="1">
                  <a:solidFill>
                    <a:schemeClr val="tx1"/>
                  </a:solidFill>
                  <a:latin typeface="Calibri" panose="020F0502020204030204" pitchFamily="34" charset="0"/>
                  <a:cs typeface="Calibri" panose="020F0502020204030204" pitchFamily="34" charset="0"/>
                </a:rPr>
                <a:t>données</a:t>
              </a:r>
              <a:r>
                <a:rPr lang="en-US" sz="2800" b="1" kern="0" dirty="0">
                  <a:solidFill>
                    <a:schemeClr val="tx1"/>
                  </a:solidFill>
                  <a:latin typeface="Calibri" panose="020F0502020204030204" pitchFamily="34" charset="0"/>
                  <a:cs typeface="Calibri" panose="020F0502020204030204" pitchFamily="34" charset="0"/>
                </a:rPr>
                <a:t> </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160E56DF-9014-24FC-CD9B-37C12262455B}"/>
                </a:ext>
              </a:extLst>
            </p:cNvPr>
            <p:cNvPicPr>
              <a:picLocks noChangeAspect="1"/>
            </p:cNvPicPr>
            <p:nvPr/>
          </p:nvPicPr>
          <p:blipFill>
            <a:blip r:embed="rId3"/>
            <a:stretch>
              <a:fillRect/>
            </a:stretch>
          </p:blipFill>
          <p:spPr>
            <a:xfrm>
              <a:off x="1679528" y="402350"/>
              <a:ext cx="970153" cy="268605"/>
            </a:xfrm>
            <a:prstGeom prst="rect">
              <a:avLst/>
            </a:prstGeom>
          </p:spPr>
        </p:pic>
      </p:grpSp>
      <p:sp>
        <p:nvSpPr>
          <p:cNvPr id="5" name="ZoneTexte 4">
            <a:extLst>
              <a:ext uri="{FF2B5EF4-FFF2-40B4-BE49-F238E27FC236}">
                <a16:creationId xmlns:a16="http://schemas.microsoft.com/office/drawing/2014/main" id="{23A4A07C-71D6-C561-69F8-44ED7A509A7B}"/>
              </a:ext>
            </a:extLst>
          </p:cNvPr>
          <p:cNvSpPr txBox="1"/>
          <p:nvPr/>
        </p:nvSpPr>
        <p:spPr>
          <a:xfrm>
            <a:off x="2254449" y="2110515"/>
            <a:ext cx="10220092" cy="4170372"/>
          </a:xfrm>
          <a:prstGeom prst="rect">
            <a:avLst/>
          </a:prstGeom>
          <a:noFill/>
        </p:spPr>
        <p:txBody>
          <a:bodyPr wrap="square">
            <a:spAutoFit/>
          </a:bodyPr>
          <a:lstStyle/>
          <a:p>
            <a:pPr marL="342900" indent="-342900" latinLnBrk="1">
              <a:spcBef>
                <a:spcPts val="600"/>
              </a:spcBef>
              <a:spcAft>
                <a:spcPts val="1200"/>
              </a:spcAft>
              <a:buClr>
                <a:srgbClr val="FF0000"/>
              </a:buClr>
              <a:buSzPct val="120000"/>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Nombre de données erronées identifiées et corrigées par mois (par trimestre)</a:t>
            </a:r>
          </a:p>
          <a:p>
            <a:pPr marL="342900" indent="-342900" latinLnBrk="1">
              <a:spcBef>
                <a:spcPts val="600"/>
              </a:spcBef>
              <a:spcAft>
                <a:spcPts val="1200"/>
              </a:spcAft>
              <a:buClr>
                <a:srgbClr val="FF0000"/>
              </a:buClr>
              <a:buSzPct val="120000"/>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Taux d'exactitude et taux d'erreurs dans les données (</a:t>
            </a:r>
            <a:r>
              <a:rPr lang="fr-FR"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alertes dépassant des seuils acceptables</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p>
          <a:p>
            <a:pPr marL="342900" indent="-342900" latinLnBrk="1">
              <a:spcBef>
                <a:spcPts val="600"/>
              </a:spcBef>
              <a:spcAft>
                <a:spcPts val="1200"/>
              </a:spcAft>
              <a:buClr>
                <a:srgbClr val="FF0000"/>
              </a:buClr>
              <a:buSzPct val="120000"/>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Mesures quantitatives de </a:t>
            </a:r>
            <a:r>
              <a:rPr lang="fr-FR" sz="20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l'exhaustivité</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des données</a:t>
            </a:r>
          </a:p>
          <a:p>
            <a:pPr marL="342900" indent="-342900" latinLnBrk="1">
              <a:spcBef>
                <a:spcPts val="600"/>
              </a:spcBef>
              <a:spcAft>
                <a:spcPts val="1200"/>
              </a:spcAft>
              <a:buClr>
                <a:srgbClr val="FF0000"/>
              </a:buClr>
              <a:buSzPct val="120000"/>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Mesures quantitatives de la </a:t>
            </a:r>
            <a:r>
              <a:rPr lang="fr-FR" sz="20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cohérence</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des données</a:t>
            </a:r>
          </a:p>
          <a:p>
            <a:pPr marL="342900" indent="-342900" latinLnBrk="1">
              <a:spcBef>
                <a:spcPts val="600"/>
              </a:spcBef>
              <a:spcAft>
                <a:spcPts val="1200"/>
              </a:spcAft>
              <a:buClr>
                <a:srgbClr val="FF0000"/>
              </a:buClr>
              <a:buSzPct val="120000"/>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Mesures quantitatives de </a:t>
            </a:r>
            <a:r>
              <a:rPr lang="fr-FR" sz="20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l'intégrité</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et de la maj des données</a:t>
            </a:r>
          </a:p>
          <a:p>
            <a:pPr marL="342900" indent="-342900" latinLnBrk="1">
              <a:spcBef>
                <a:spcPts val="600"/>
              </a:spcBef>
              <a:spcAft>
                <a:spcPts val="1200"/>
              </a:spcAft>
              <a:buClr>
                <a:srgbClr val="FF0000"/>
              </a:buClr>
              <a:buSzPct val="120000"/>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Mesures quantitatives de </a:t>
            </a:r>
            <a:r>
              <a:rPr lang="fr-FR" sz="20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l’actualisation </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 données</a:t>
            </a:r>
          </a:p>
          <a:p>
            <a:pPr marL="342900" indent="-342900" latinLnBrk="1">
              <a:spcBef>
                <a:spcPts val="600"/>
              </a:spcBef>
              <a:spcAft>
                <a:spcPts val="1200"/>
              </a:spcAft>
              <a:buClr>
                <a:srgbClr val="FF0000"/>
              </a:buClr>
              <a:buSzPct val="120000"/>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Calcul de l'impact sur l'entreprise des problèmes de </a:t>
            </a:r>
            <a:r>
              <a:rPr lang="fr-FR" sz="20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QD</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et des solutions possibles</a:t>
            </a:r>
          </a:p>
          <a:p>
            <a:pPr marL="342900" indent="-342900" latinLnBrk="1">
              <a:spcBef>
                <a:spcPts val="600"/>
              </a:spcBef>
              <a:spcAft>
                <a:spcPts val="1200"/>
              </a:spcAft>
              <a:buClr>
                <a:srgbClr val="FF0000"/>
              </a:buClr>
              <a:buSzPct val="120000"/>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Veilles sur les données et les feedbacks des utilisateurs finaux sur la </a:t>
            </a:r>
            <a:r>
              <a:rPr lang="fr-FR" sz="2000" b="1"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QD</a:t>
            </a:r>
            <a:endParaRPr lang="fr-FR" sz="2000" b="1" i="1" dirty="0">
              <a:latin typeface="Calibri" panose="020F0502020204030204" pitchFamily="34" charset="0"/>
              <a:cs typeface="Calibri" panose="020F0502020204030204" pitchFamily="34" charset="0"/>
            </a:endParaRPr>
          </a:p>
        </p:txBody>
      </p:sp>
      <p:grpSp>
        <p:nvGrpSpPr>
          <p:cNvPr id="9" name="Groupe 8">
            <a:extLst>
              <a:ext uri="{FF2B5EF4-FFF2-40B4-BE49-F238E27FC236}">
                <a16:creationId xmlns:a16="http://schemas.microsoft.com/office/drawing/2014/main" id="{739F235F-EE7A-23C7-1229-813B01574744}"/>
              </a:ext>
            </a:extLst>
          </p:cNvPr>
          <p:cNvGrpSpPr/>
          <p:nvPr/>
        </p:nvGrpSpPr>
        <p:grpSpPr>
          <a:xfrm>
            <a:off x="1859804" y="1109275"/>
            <a:ext cx="8716756" cy="489919"/>
            <a:chOff x="2473433" y="1215116"/>
            <a:chExt cx="8716756" cy="489919"/>
          </a:xfrm>
        </p:grpSpPr>
        <p:sp>
          <p:nvSpPr>
            <p:cNvPr id="10" name="Rectangle 2">
              <a:extLst>
                <a:ext uri="{FF2B5EF4-FFF2-40B4-BE49-F238E27FC236}">
                  <a16:creationId xmlns:a16="http://schemas.microsoft.com/office/drawing/2014/main" id="{7A868B9A-F937-65E4-5376-7976E5DC0603}"/>
                </a:ext>
              </a:extLst>
            </p:cNvPr>
            <p:cNvSpPr txBox="1">
              <a:spLocks noChangeArrowheads="1"/>
            </p:cNvSpPr>
            <p:nvPr/>
          </p:nvSpPr>
          <p:spPr>
            <a:xfrm>
              <a:off x="3398520" y="1215116"/>
              <a:ext cx="7791669"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err="1">
                  <a:solidFill>
                    <a:schemeClr val="tx1"/>
                  </a:solidFill>
                  <a:latin typeface="Calibri" panose="020F0502020204030204" pitchFamily="34" charset="0"/>
                  <a:cs typeface="Calibri" panose="020F0502020204030204" pitchFamily="34" charset="0"/>
                </a:rPr>
                <a:t>Autres</a:t>
              </a:r>
              <a:r>
                <a:rPr lang="en-US" sz="2400" b="1" kern="0" dirty="0">
                  <a:solidFill>
                    <a:schemeClr val="tx1"/>
                  </a:solidFill>
                  <a:latin typeface="Calibri" panose="020F0502020204030204" pitchFamily="34" charset="0"/>
                  <a:cs typeface="Calibri" panose="020F0502020204030204" pitchFamily="34" charset="0"/>
                </a:rPr>
                <a:t> </a:t>
              </a:r>
              <a:r>
                <a:rPr lang="en-US" sz="2400" b="1" kern="0" dirty="0" err="1">
                  <a:solidFill>
                    <a:schemeClr val="tx1"/>
                  </a:solidFill>
                  <a:latin typeface="Calibri" panose="020F0502020204030204" pitchFamily="34" charset="0"/>
                  <a:cs typeface="Calibri" panose="020F0502020204030204" pitchFamily="34" charset="0"/>
                </a:rPr>
                <a:t>exemples</a:t>
              </a:r>
              <a:r>
                <a:rPr lang="en-US" sz="2400" b="1" kern="0" dirty="0">
                  <a:solidFill>
                    <a:schemeClr val="tx1"/>
                  </a:solidFill>
                  <a:latin typeface="Calibri" panose="020F0502020204030204" pitchFamily="34" charset="0"/>
                  <a:cs typeface="Calibri" panose="020F0502020204030204" pitchFamily="34" charset="0"/>
                </a:rPr>
                <a:t> </a:t>
              </a:r>
              <a:r>
                <a:rPr lang="en-US" sz="2400" b="1" kern="0" dirty="0" err="1">
                  <a:solidFill>
                    <a:schemeClr val="tx1"/>
                  </a:solidFill>
                  <a:latin typeface="Calibri" panose="020F0502020204030204" pitchFamily="34" charset="0"/>
                  <a:cs typeface="Calibri" panose="020F0502020204030204" pitchFamily="34" charset="0"/>
                </a:rPr>
                <a:t>d’indicateurs</a:t>
              </a:r>
              <a:r>
                <a:rPr lang="en-US" sz="2400" b="1" kern="0" dirty="0">
                  <a:solidFill>
                    <a:schemeClr val="tx1"/>
                  </a:solidFill>
                  <a:latin typeface="Calibri" panose="020F0502020204030204" pitchFamily="34" charset="0"/>
                  <a:cs typeface="Calibri" panose="020F0502020204030204" pitchFamily="34" charset="0"/>
                </a:rPr>
                <a:t> (</a:t>
              </a:r>
              <a:r>
                <a:rPr lang="en-US" sz="2400" b="1" kern="0" dirty="0" err="1">
                  <a:solidFill>
                    <a:schemeClr val="tx1"/>
                  </a:solidFill>
                  <a:latin typeface="Calibri" panose="020F0502020204030204" pitchFamily="34" charset="0"/>
                  <a:cs typeface="Calibri" panose="020F0502020204030204" pitchFamily="34" charset="0"/>
                </a:rPr>
                <a:t>métriques</a:t>
              </a:r>
              <a:r>
                <a:rPr lang="en-US" sz="2400" b="1" kern="0" dirty="0">
                  <a:solidFill>
                    <a:schemeClr val="tx1"/>
                  </a:solidFill>
                  <a:latin typeface="Calibri" panose="020F0502020204030204" pitchFamily="34" charset="0"/>
                  <a:cs typeface="Calibri" panose="020F0502020204030204" pitchFamily="34" charset="0"/>
                </a:rPr>
                <a:t>) de la DQ</a:t>
              </a:r>
              <a:br>
                <a:rPr lang="en-US" sz="2400" b="1" kern="0" dirty="0">
                  <a:solidFill>
                    <a:schemeClr val="tx1"/>
                  </a:solidFill>
                  <a:latin typeface="Calibri" panose="020F0502020204030204" pitchFamily="34" charset="0"/>
                  <a:cs typeface="Calibri" panose="020F0502020204030204" pitchFamily="34" charset="0"/>
                </a:rPr>
              </a:br>
              <a:endParaRPr lang="en-US" sz="2400" b="1" i="1" dirty="0">
                <a:solidFill>
                  <a:srgbClr val="0432FF"/>
                </a:solidFill>
                <a:latin typeface="Calibri" panose="020F0502020204030204" pitchFamily="34" charset="0"/>
                <a:ea typeface="+mn-ea"/>
                <a:cs typeface="Calibri" panose="020F0502020204030204" pitchFamily="34" charset="0"/>
              </a:endParaRPr>
            </a:p>
          </p:txBody>
        </p:sp>
        <p:pic>
          <p:nvPicPr>
            <p:cNvPr id="11" name="Image 10">
              <a:extLst>
                <a:ext uri="{FF2B5EF4-FFF2-40B4-BE49-F238E27FC236}">
                  <a16:creationId xmlns:a16="http://schemas.microsoft.com/office/drawing/2014/main" id="{0937DAD2-CEC2-09FA-CE9D-3220A8DBB397}"/>
                </a:ext>
              </a:extLst>
            </p:cNvPr>
            <p:cNvPicPr>
              <a:picLocks noChangeAspect="1"/>
            </p:cNvPicPr>
            <p:nvPr/>
          </p:nvPicPr>
          <p:blipFill>
            <a:blip r:embed="rId4"/>
            <a:stretch>
              <a:fillRect/>
            </a:stretch>
          </p:blipFill>
          <p:spPr>
            <a:xfrm>
              <a:off x="2473433" y="1350485"/>
              <a:ext cx="789290" cy="259715"/>
            </a:xfrm>
            <a:prstGeom prst="rect">
              <a:avLst/>
            </a:prstGeom>
          </p:spPr>
        </p:pic>
      </p:grpSp>
    </p:spTree>
    <p:extLst>
      <p:ext uri="{BB962C8B-B14F-4D97-AF65-F5344CB8AC3E}">
        <p14:creationId xmlns:p14="http://schemas.microsoft.com/office/powerpoint/2010/main" val="27133151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linds(horizont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blinds(horizontal)">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E9D29CB-CAB1-4AED-95B1-791F6F79F35C}"/>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C7B4E80B-AB62-19CB-2F96-2CA26A4B68EE}"/>
              </a:ext>
            </a:extLst>
          </p:cNvPr>
          <p:cNvSpPr>
            <a:spLocks noGrp="1"/>
          </p:cNvSpPr>
          <p:nvPr>
            <p:ph type="sldNum" sz="quarter" idx="12"/>
          </p:nvPr>
        </p:nvSpPr>
        <p:spPr/>
        <p:txBody>
          <a:bodyPr/>
          <a:lstStyle/>
          <a:p>
            <a:r>
              <a:rPr lang="en-US"/>
              <a:t>T </a:t>
            </a:r>
            <a:fld id="{D57F1E4F-1CFF-5643-939E-217C01CDF565}" type="slidenum">
              <a:rPr lang="en-US" smtClean="0"/>
              <a:pPr/>
              <a:t>58</a:t>
            </a:fld>
            <a:endParaRPr lang="en-US" dirty="0"/>
          </a:p>
        </p:txBody>
      </p:sp>
      <p:grpSp>
        <p:nvGrpSpPr>
          <p:cNvPr id="6" name="Groupe 5">
            <a:extLst>
              <a:ext uri="{FF2B5EF4-FFF2-40B4-BE49-F238E27FC236}">
                <a16:creationId xmlns:a16="http://schemas.microsoft.com/office/drawing/2014/main" id="{BDEF5468-BA25-74ED-5A7C-2D59E934C58E}"/>
              </a:ext>
            </a:extLst>
          </p:cNvPr>
          <p:cNvGrpSpPr/>
          <p:nvPr/>
        </p:nvGrpSpPr>
        <p:grpSpPr>
          <a:xfrm>
            <a:off x="1679528" y="108035"/>
            <a:ext cx="5504525" cy="489919"/>
            <a:chOff x="1679528" y="284408"/>
            <a:chExt cx="5504525" cy="489919"/>
          </a:xfrm>
        </p:grpSpPr>
        <p:sp>
          <p:nvSpPr>
            <p:cNvPr id="7" name="Rectangle 2">
              <a:extLst>
                <a:ext uri="{FF2B5EF4-FFF2-40B4-BE49-F238E27FC236}">
                  <a16:creationId xmlns:a16="http://schemas.microsoft.com/office/drawing/2014/main" id="{DD369645-8D75-CD60-A52E-BCC3150ABE6C}"/>
                </a:ext>
              </a:extLst>
            </p:cNvPr>
            <p:cNvSpPr txBox="1">
              <a:spLocks noChangeArrowheads="1"/>
            </p:cNvSpPr>
            <p:nvPr/>
          </p:nvSpPr>
          <p:spPr>
            <a:xfrm>
              <a:off x="197190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La </a:t>
              </a:r>
              <a:r>
                <a:rPr lang="en-US" sz="2800" b="1" kern="0" dirty="0" err="1">
                  <a:solidFill>
                    <a:schemeClr val="tx1"/>
                  </a:solidFill>
                  <a:latin typeface="Calibri" panose="020F0502020204030204" pitchFamily="34" charset="0"/>
                  <a:cs typeface="Calibri" panose="020F0502020204030204" pitchFamily="34" charset="0"/>
                </a:rPr>
                <a:t>qualité</a:t>
              </a:r>
              <a:r>
                <a:rPr lang="en-US" sz="2800" b="1" kern="0" dirty="0">
                  <a:solidFill>
                    <a:schemeClr val="tx1"/>
                  </a:solidFill>
                  <a:latin typeface="Calibri" panose="020F0502020204030204" pitchFamily="34" charset="0"/>
                  <a:cs typeface="Calibri" panose="020F0502020204030204" pitchFamily="34" charset="0"/>
                </a:rPr>
                <a:t> des </a:t>
              </a:r>
              <a:r>
                <a:rPr lang="en-US" sz="2800" b="1" kern="0" dirty="0" err="1">
                  <a:solidFill>
                    <a:schemeClr val="tx1"/>
                  </a:solidFill>
                  <a:latin typeface="Calibri" panose="020F0502020204030204" pitchFamily="34" charset="0"/>
                  <a:cs typeface="Calibri" panose="020F0502020204030204" pitchFamily="34" charset="0"/>
                </a:rPr>
                <a:t>données</a:t>
              </a:r>
              <a:r>
                <a:rPr lang="en-US" sz="2800" b="1" kern="0" dirty="0">
                  <a:solidFill>
                    <a:schemeClr val="tx1"/>
                  </a:solidFill>
                  <a:latin typeface="Calibri" panose="020F0502020204030204" pitchFamily="34" charset="0"/>
                  <a:cs typeface="Calibri" panose="020F0502020204030204" pitchFamily="34" charset="0"/>
                </a:rPr>
                <a:t> </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8" name="Image 7">
              <a:extLst>
                <a:ext uri="{FF2B5EF4-FFF2-40B4-BE49-F238E27FC236}">
                  <a16:creationId xmlns:a16="http://schemas.microsoft.com/office/drawing/2014/main" id="{160E56DF-9014-24FC-CD9B-37C12262455B}"/>
                </a:ext>
              </a:extLst>
            </p:cNvPr>
            <p:cNvPicPr>
              <a:picLocks noChangeAspect="1"/>
            </p:cNvPicPr>
            <p:nvPr/>
          </p:nvPicPr>
          <p:blipFill>
            <a:blip r:embed="rId3"/>
            <a:stretch>
              <a:fillRect/>
            </a:stretch>
          </p:blipFill>
          <p:spPr>
            <a:xfrm>
              <a:off x="1679528" y="402350"/>
              <a:ext cx="970153" cy="268605"/>
            </a:xfrm>
            <a:prstGeom prst="rect">
              <a:avLst/>
            </a:prstGeom>
          </p:spPr>
        </p:pic>
      </p:grpSp>
      <p:sp>
        <p:nvSpPr>
          <p:cNvPr id="5" name="ZoneTexte 4">
            <a:extLst>
              <a:ext uri="{FF2B5EF4-FFF2-40B4-BE49-F238E27FC236}">
                <a16:creationId xmlns:a16="http://schemas.microsoft.com/office/drawing/2014/main" id="{23A4A07C-71D6-C561-69F8-44ED7A509A7B}"/>
              </a:ext>
            </a:extLst>
          </p:cNvPr>
          <p:cNvSpPr txBox="1"/>
          <p:nvPr/>
        </p:nvSpPr>
        <p:spPr>
          <a:xfrm>
            <a:off x="2164604" y="2391003"/>
            <a:ext cx="10220092" cy="3693319"/>
          </a:xfrm>
          <a:prstGeom prst="rect">
            <a:avLst/>
          </a:prstGeom>
          <a:noFill/>
        </p:spPr>
        <p:txBody>
          <a:bodyPr wrap="square">
            <a:spAutoFit/>
          </a:bodyPr>
          <a:lstStyle/>
          <a:p>
            <a:pPr marL="457200" indent="-457200" latinLnBrk="1">
              <a:spcBef>
                <a:spcPts val="600"/>
              </a:spcBef>
              <a:spcAft>
                <a:spcPts val="600"/>
              </a:spcAft>
              <a:buClr>
                <a:srgbClr val="FF0000"/>
              </a:buClr>
              <a:buSzPct val="100000"/>
              <a:buFont typeface="+mj-lt"/>
              <a:buAutoNum type="arabicPeriod"/>
            </a:pPr>
            <a:r>
              <a:rPr lang="fr-FR" sz="20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24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a:t>
            </a:r>
            <a:r>
              <a:rPr lang="fr-FR" sz="2000" i="1" cap="small"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uoi </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2400" i="1" dirty="0">
                <a:solidFill>
                  <a:srgbClr val="000000"/>
                </a:solidFill>
                <a:latin typeface="Calibri" panose="020F0502020204030204" pitchFamily="34" charset="0"/>
                <a:cs typeface="Calibri" panose="020F0502020204030204" pitchFamily="34" charset="0"/>
              </a:rPr>
              <a:t>Q</a:t>
            </a:r>
            <a:r>
              <a:rPr lang="fr-FR" sz="2000" i="1" cap="small"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ui </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2400" i="1" dirty="0">
                <a:solidFill>
                  <a:srgbClr val="000000"/>
                </a:solidFill>
                <a:latin typeface="Calibri" panose="020F0502020204030204" pitchFamily="34" charset="0"/>
                <a:cs typeface="Calibri" panose="020F0502020204030204" pitchFamily="34" charset="0"/>
              </a:rPr>
              <a:t>O</a:t>
            </a:r>
            <a:r>
              <a:rPr lang="fr-FR" sz="2000" i="1" cap="small"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ù </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2400" i="1" dirty="0">
                <a:solidFill>
                  <a:srgbClr val="000000"/>
                </a:solidFill>
                <a:latin typeface="Calibri" panose="020F0502020204030204" pitchFamily="34" charset="0"/>
                <a:cs typeface="Calibri" panose="020F0502020204030204" pitchFamily="34" charset="0"/>
              </a:rPr>
              <a:t>Q</a:t>
            </a:r>
            <a:r>
              <a:rPr lang="fr-FR" sz="2000" i="1" cap="small"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uand </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2400" i="1" dirty="0">
                <a:solidFill>
                  <a:srgbClr val="000000"/>
                </a:solidFill>
                <a:latin typeface="Calibri" panose="020F0502020204030204" pitchFamily="34" charset="0"/>
                <a:cs typeface="Calibri" panose="020F0502020204030204" pitchFamily="34" charset="0"/>
              </a:rPr>
              <a:t>C</a:t>
            </a:r>
            <a:r>
              <a:rPr lang="fr-FR" sz="2000" i="1" cap="small"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ommen</a:t>
            </a:r>
            <a:r>
              <a:rPr lang="fr-FR" sz="2000" i="1" cap="small" dirty="0">
                <a:solidFill>
                  <a:srgbClr val="000000"/>
                </a:solidFill>
                <a:latin typeface="Calibri" panose="020F0502020204030204" pitchFamily="34" charset="0"/>
                <a:ea typeface="Times New Roman" panose="02020603050405020304" pitchFamily="18" charset="0"/>
                <a:cs typeface="Calibri" panose="020F0502020204030204" pitchFamily="34" charset="0"/>
              </a:rPr>
              <a:t>t </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2400" i="1" dirty="0">
                <a:solidFill>
                  <a:srgbClr val="000000"/>
                </a:solidFill>
                <a:latin typeface="Calibri" panose="020F0502020204030204" pitchFamily="34" charset="0"/>
                <a:cs typeface="Calibri" panose="020F0502020204030204" pitchFamily="34" charset="0"/>
              </a:rPr>
              <a:t>P</a:t>
            </a:r>
            <a:r>
              <a:rPr lang="fr-FR" sz="2000" i="1" cap="small" dirty="0">
                <a:solidFill>
                  <a:srgbClr val="000000"/>
                </a:solidFill>
                <a:latin typeface="Calibri" panose="020F0502020204030204" pitchFamily="34" charset="0"/>
                <a:ea typeface="Times New Roman" panose="02020603050405020304" pitchFamily="18" charset="0"/>
                <a:cs typeface="Calibri" panose="020F0502020204030204" pitchFamily="34" charset="0"/>
              </a:rPr>
              <a:t>ourquoi</a:t>
            </a:r>
            <a:r>
              <a:rPr lang="fr-FR"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24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(QQOQCP)</a:t>
            </a:r>
          </a:p>
          <a:p>
            <a:pPr marL="457200" indent="-457200" latinLnBrk="1">
              <a:spcBef>
                <a:spcPts val="600"/>
              </a:spcBef>
              <a:spcAft>
                <a:spcPts val="600"/>
              </a:spcAft>
              <a:buClr>
                <a:srgbClr val="FF0000"/>
              </a:buClr>
              <a:buSzPct val="120000"/>
              <a:buFont typeface="+mj-lt"/>
              <a:buAutoNum type="arabicPeriod"/>
            </a:pPr>
            <a:r>
              <a:rPr lang="fr-FR" sz="2000" cap="small" dirty="0">
                <a:solidFill>
                  <a:srgbClr val="000000"/>
                </a:solidFill>
                <a:latin typeface="Calibri" panose="020F0502020204030204" pitchFamily="34" charset="0"/>
                <a:cs typeface="Calibri" panose="020F0502020204030204" pitchFamily="34" charset="0"/>
              </a:rPr>
              <a:t>Diagramme cause-effet </a:t>
            </a:r>
            <a:r>
              <a:rPr lang="fr-FR" sz="2000" dirty="0">
                <a:solidFill>
                  <a:srgbClr val="000000"/>
                </a:solidFill>
                <a:latin typeface="Calibri" panose="020F0502020204030204" pitchFamily="34" charset="0"/>
                <a:cs typeface="Calibri" panose="020F0502020204030204" pitchFamily="34" charset="0"/>
              </a:rPr>
              <a:t>(5M : </a:t>
            </a:r>
            <a:r>
              <a:rPr lang="fr-FR" sz="2000" b="1" i="1" dirty="0">
                <a:solidFill>
                  <a:srgbClr val="000000"/>
                </a:solidFill>
                <a:latin typeface="Calibri" panose="020F0502020204030204" pitchFamily="34" charset="0"/>
                <a:cs typeface="Calibri" panose="020F0502020204030204" pitchFamily="34" charset="0"/>
              </a:rPr>
              <a:t>M</a:t>
            </a:r>
            <a:r>
              <a:rPr lang="fr-FR" sz="2000" cap="small" dirty="0">
                <a:solidFill>
                  <a:srgbClr val="000000"/>
                </a:solidFill>
                <a:latin typeface="Calibri" panose="020F0502020204030204" pitchFamily="34" charset="0"/>
                <a:cs typeface="Calibri" panose="020F0502020204030204" pitchFamily="34" charset="0"/>
              </a:rPr>
              <a:t>ain-d’œuvre</a:t>
            </a:r>
            <a:r>
              <a:rPr lang="fr-FR" sz="2000" dirty="0">
                <a:solidFill>
                  <a:srgbClr val="000000"/>
                </a:solidFill>
                <a:latin typeface="Calibri" panose="020F0502020204030204" pitchFamily="34" charset="0"/>
                <a:cs typeface="Calibri" panose="020F0502020204030204" pitchFamily="34" charset="0"/>
              </a:rPr>
              <a:t> – </a:t>
            </a:r>
            <a:r>
              <a:rPr lang="fr-FR" sz="2000" b="1" i="1" dirty="0">
                <a:solidFill>
                  <a:srgbClr val="000000"/>
                </a:solidFill>
                <a:latin typeface="Calibri" panose="020F0502020204030204" pitchFamily="34" charset="0"/>
                <a:cs typeface="Calibri" panose="020F0502020204030204" pitchFamily="34" charset="0"/>
              </a:rPr>
              <a:t>M</a:t>
            </a:r>
            <a:r>
              <a:rPr lang="fr-FR" sz="2000" cap="small" dirty="0">
                <a:solidFill>
                  <a:srgbClr val="000000"/>
                </a:solidFill>
                <a:latin typeface="Calibri" panose="020F0502020204030204" pitchFamily="34" charset="0"/>
                <a:cs typeface="Calibri" panose="020F0502020204030204" pitchFamily="34" charset="0"/>
              </a:rPr>
              <a:t>atériel</a:t>
            </a:r>
            <a:r>
              <a:rPr lang="fr-FR" sz="2000" dirty="0">
                <a:solidFill>
                  <a:srgbClr val="000000"/>
                </a:solidFill>
                <a:latin typeface="Calibri" panose="020F0502020204030204" pitchFamily="34" charset="0"/>
                <a:cs typeface="Calibri" panose="020F0502020204030204" pitchFamily="34" charset="0"/>
              </a:rPr>
              <a:t> – </a:t>
            </a:r>
            <a:r>
              <a:rPr lang="fr-FR" sz="2000" b="1" i="1" dirty="0">
                <a:solidFill>
                  <a:srgbClr val="000000"/>
                </a:solidFill>
                <a:latin typeface="Calibri" panose="020F0502020204030204" pitchFamily="34" charset="0"/>
                <a:cs typeface="Calibri" panose="020F0502020204030204" pitchFamily="34" charset="0"/>
              </a:rPr>
              <a:t>M</a:t>
            </a:r>
            <a:r>
              <a:rPr lang="fr-FR" sz="2000" cap="small" dirty="0">
                <a:solidFill>
                  <a:srgbClr val="000000"/>
                </a:solidFill>
                <a:latin typeface="Calibri" panose="020F0502020204030204" pitchFamily="34" charset="0"/>
                <a:cs typeface="Calibri" panose="020F0502020204030204" pitchFamily="34" charset="0"/>
              </a:rPr>
              <a:t>atière</a:t>
            </a:r>
            <a:r>
              <a:rPr lang="fr-FR" sz="2000" dirty="0">
                <a:solidFill>
                  <a:srgbClr val="000000"/>
                </a:solidFill>
                <a:latin typeface="Calibri" panose="020F0502020204030204" pitchFamily="34" charset="0"/>
                <a:cs typeface="Calibri" panose="020F0502020204030204" pitchFamily="34" charset="0"/>
              </a:rPr>
              <a:t> – </a:t>
            </a:r>
            <a:r>
              <a:rPr lang="fr-FR" sz="2000" b="1" i="1" dirty="0">
                <a:solidFill>
                  <a:srgbClr val="000000"/>
                </a:solidFill>
                <a:latin typeface="Calibri" panose="020F0502020204030204" pitchFamily="34" charset="0"/>
                <a:cs typeface="Calibri" panose="020F0502020204030204" pitchFamily="34" charset="0"/>
              </a:rPr>
              <a:t>M</a:t>
            </a:r>
            <a:r>
              <a:rPr lang="fr-FR" sz="2000" cap="small" dirty="0">
                <a:solidFill>
                  <a:srgbClr val="000000"/>
                </a:solidFill>
                <a:latin typeface="Calibri" panose="020F0502020204030204" pitchFamily="34" charset="0"/>
                <a:cs typeface="Calibri" panose="020F0502020204030204" pitchFamily="34" charset="0"/>
              </a:rPr>
              <a:t>éthode</a:t>
            </a:r>
            <a:r>
              <a:rPr lang="fr-FR" sz="2000" dirty="0">
                <a:solidFill>
                  <a:srgbClr val="000000"/>
                </a:solidFill>
                <a:latin typeface="Calibri" panose="020F0502020204030204" pitchFamily="34" charset="0"/>
                <a:cs typeface="Calibri" panose="020F0502020204030204" pitchFamily="34" charset="0"/>
              </a:rPr>
              <a:t> – </a:t>
            </a:r>
            <a:r>
              <a:rPr lang="fr-FR" sz="2000" b="1" i="1" dirty="0">
                <a:solidFill>
                  <a:srgbClr val="000000"/>
                </a:solidFill>
                <a:latin typeface="Calibri" panose="020F0502020204030204" pitchFamily="34" charset="0"/>
                <a:cs typeface="Calibri" panose="020F0502020204030204" pitchFamily="34" charset="0"/>
              </a:rPr>
              <a:t>M</a:t>
            </a:r>
            <a:r>
              <a:rPr lang="fr-FR" sz="2000" cap="small" dirty="0">
                <a:solidFill>
                  <a:srgbClr val="000000"/>
                </a:solidFill>
                <a:latin typeface="Calibri" panose="020F0502020204030204" pitchFamily="34" charset="0"/>
                <a:cs typeface="Calibri" panose="020F0502020204030204" pitchFamily="34" charset="0"/>
              </a:rPr>
              <a:t>ilieu</a:t>
            </a:r>
            <a:r>
              <a:rPr lang="fr-FR" sz="2000" dirty="0">
                <a:solidFill>
                  <a:srgbClr val="000000"/>
                </a:solidFill>
                <a:latin typeface="Calibri" panose="020F0502020204030204" pitchFamily="34" charset="0"/>
                <a:cs typeface="Calibri" panose="020F0502020204030204" pitchFamily="34" charset="0"/>
              </a:rPr>
              <a:t>) </a:t>
            </a:r>
          </a:p>
          <a:p>
            <a:pPr marL="457200" indent="-457200" latinLnBrk="1">
              <a:spcBef>
                <a:spcPts val="600"/>
              </a:spcBef>
              <a:spcAft>
                <a:spcPts val="600"/>
              </a:spcAft>
              <a:buClr>
                <a:srgbClr val="FF0000"/>
              </a:buClr>
              <a:buSzPct val="120000"/>
              <a:buFont typeface="+mj-lt"/>
              <a:buAutoNum type="arabicPeriod"/>
            </a:pPr>
            <a:r>
              <a:rPr lang="fr-FR" sz="2000" cap="small" dirty="0">
                <a:effectLst/>
                <a:latin typeface="Calibri" panose="020F0502020204030204" pitchFamily="34" charset="0"/>
                <a:cs typeface="Calibri" panose="020F0502020204030204" pitchFamily="34" charset="0"/>
              </a:rPr>
              <a:t>Brainstorming (</a:t>
            </a:r>
            <a:r>
              <a:rPr lang="fr-FR" sz="2000" cap="small" dirty="0" err="1">
                <a:effectLst/>
                <a:latin typeface="Calibri" panose="020F0502020204030204" pitchFamily="34" charset="0"/>
                <a:cs typeface="Calibri" panose="020F0502020204030204" pitchFamily="34" charset="0"/>
              </a:rPr>
              <a:t>remue-méninges</a:t>
            </a:r>
            <a:r>
              <a:rPr lang="fr-FR" sz="2000" cap="small" dirty="0">
                <a:effectLst/>
                <a:latin typeface="Calibri" panose="020F0502020204030204" pitchFamily="34" charset="0"/>
                <a:cs typeface="Calibri" panose="020F0502020204030204" pitchFamily="34" charset="0"/>
              </a:rPr>
              <a:t>) </a:t>
            </a:r>
            <a:endParaRPr lang="fr-FR" sz="2000" cap="small" dirty="0">
              <a:latin typeface="Calibri" panose="020F0502020204030204" pitchFamily="34" charset="0"/>
              <a:cs typeface="Calibri" panose="020F0502020204030204" pitchFamily="34" charset="0"/>
            </a:endParaRPr>
          </a:p>
          <a:p>
            <a:pPr marL="457200" indent="-457200" latinLnBrk="1">
              <a:spcBef>
                <a:spcPts val="600"/>
              </a:spcBef>
              <a:spcAft>
                <a:spcPts val="600"/>
              </a:spcAft>
              <a:buClr>
                <a:srgbClr val="FF0000"/>
              </a:buClr>
              <a:buSzPct val="120000"/>
              <a:buFont typeface="+mj-lt"/>
              <a:buAutoNum type="arabicPeriod"/>
            </a:pPr>
            <a:r>
              <a:rPr lang="fr-FR" sz="2000" cap="small" dirty="0">
                <a:effectLst/>
                <a:latin typeface="Calibri" panose="020F0502020204030204" pitchFamily="34" charset="0"/>
                <a:cs typeface="Calibri" panose="020F0502020204030204" pitchFamily="34" charset="0"/>
              </a:rPr>
              <a:t>Diagramme de Pareto </a:t>
            </a:r>
            <a:endParaRPr lang="fr-FR" sz="2000" cap="small" dirty="0">
              <a:latin typeface="Calibri" panose="020F0502020204030204" pitchFamily="34" charset="0"/>
              <a:cs typeface="Calibri" panose="020F0502020204030204" pitchFamily="34" charset="0"/>
            </a:endParaRPr>
          </a:p>
          <a:p>
            <a:pPr marL="457200" indent="-457200" latinLnBrk="1">
              <a:spcBef>
                <a:spcPts val="600"/>
              </a:spcBef>
              <a:spcAft>
                <a:spcPts val="600"/>
              </a:spcAft>
              <a:buClr>
                <a:srgbClr val="FF0000"/>
              </a:buClr>
              <a:buSzPct val="120000"/>
              <a:buFont typeface="+mj-lt"/>
              <a:buAutoNum type="arabicPeriod"/>
            </a:pPr>
            <a:r>
              <a:rPr lang="fr-FR" sz="2000" cap="small" dirty="0">
                <a:effectLst/>
                <a:latin typeface="Calibri" panose="020F0502020204030204" pitchFamily="34" charset="0"/>
                <a:cs typeface="Calibri" panose="020F0502020204030204" pitchFamily="34" charset="0"/>
              </a:rPr>
              <a:t>Le vote </a:t>
            </a:r>
            <a:r>
              <a:rPr lang="fr-FR" sz="2000" cap="small" dirty="0" err="1">
                <a:effectLst/>
                <a:latin typeface="Calibri" panose="020F0502020204030204" pitchFamily="34" charset="0"/>
                <a:cs typeface="Calibri" panose="020F0502020204030204" pitchFamily="34" charset="0"/>
              </a:rPr>
              <a:t>pondére</a:t>
            </a:r>
            <a:r>
              <a:rPr lang="fr-FR" sz="2000" cap="small" dirty="0">
                <a:effectLst/>
                <a:latin typeface="Calibri" panose="020F0502020204030204" pitchFamily="34" charset="0"/>
                <a:cs typeface="Calibri" panose="020F0502020204030204" pitchFamily="34" charset="0"/>
              </a:rPr>
              <a:t>́ </a:t>
            </a:r>
            <a:endParaRPr lang="fr-FR" sz="2000" cap="small" dirty="0">
              <a:latin typeface="Calibri" panose="020F0502020204030204" pitchFamily="34" charset="0"/>
              <a:cs typeface="Calibri" panose="020F0502020204030204" pitchFamily="34" charset="0"/>
            </a:endParaRPr>
          </a:p>
          <a:p>
            <a:pPr marL="457200" indent="-457200" latinLnBrk="1">
              <a:spcBef>
                <a:spcPts val="600"/>
              </a:spcBef>
              <a:spcAft>
                <a:spcPts val="600"/>
              </a:spcAft>
              <a:buClr>
                <a:srgbClr val="FF0000"/>
              </a:buClr>
              <a:buSzPct val="120000"/>
              <a:buFont typeface="+mj-lt"/>
              <a:buAutoNum type="arabicPeriod"/>
            </a:pPr>
            <a:r>
              <a:rPr lang="fr-FR" sz="2000" cap="small" dirty="0">
                <a:effectLst/>
                <a:latin typeface="Calibri" panose="020F0502020204030204" pitchFamily="34" charset="0"/>
                <a:cs typeface="Calibri" panose="020F0502020204030204" pitchFamily="34" charset="0"/>
              </a:rPr>
              <a:t>Le  logigramme </a:t>
            </a:r>
            <a:endParaRPr lang="fr-FR" sz="2000" cap="small" dirty="0">
              <a:latin typeface="Calibri" panose="020F0502020204030204" pitchFamily="34" charset="0"/>
              <a:cs typeface="Calibri" panose="020F0502020204030204" pitchFamily="34" charset="0"/>
            </a:endParaRPr>
          </a:p>
          <a:p>
            <a:pPr marL="457200" indent="-457200" latinLnBrk="1">
              <a:spcBef>
                <a:spcPts val="600"/>
              </a:spcBef>
              <a:spcAft>
                <a:spcPts val="600"/>
              </a:spcAft>
              <a:buClr>
                <a:srgbClr val="FF0000"/>
              </a:buClr>
              <a:buSzPct val="120000"/>
              <a:buFont typeface="+mj-lt"/>
              <a:buAutoNum type="arabicPeriod"/>
            </a:pPr>
            <a:r>
              <a:rPr lang="fr-FR" sz="2000" cap="small" dirty="0">
                <a:effectLst/>
                <a:latin typeface="Calibri" panose="020F0502020204030204" pitchFamily="34" charset="0"/>
                <a:cs typeface="Calibri" panose="020F0502020204030204" pitchFamily="34" charset="0"/>
              </a:rPr>
              <a:t>La matrice de </a:t>
            </a:r>
            <a:r>
              <a:rPr lang="fr-FR" sz="2000" cap="small" dirty="0" err="1">
                <a:effectLst/>
                <a:latin typeface="Calibri" panose="020F0502020204030204" pitchFamily="34" charset="0"/>
                <a:cs typeface="Calibri" panose="020F0502020204030204" pitchFamily="34" charset="0"/>
              </a:rPr>
              <a:t>compatibilite</a:t>
            </a:r>
            <a:r>
              <a:rPr lang="fr-FR" sz="2000" cap="small" dirty="0">
                <a:effectLst/>
                <a:latin typeface="Calibri" panose="020F0502020204030204" pitchFamily="34" charset="0"/>
                <a:cs typeface="Calibri" panose="020F0502020204030204" pitchFamily="34" charset="0"/>
              </a:rPr>
              <a:t>́ </a:t>
            </a:r>
            <a:endParaRPr lang="fr-FR" sz="2000" cap="small" dirty="0">
              <a:latin typeface="Calibri" panose="020F0502020204030204" pitchFamily="34" charset="0"/>
              <a:cs typeface="Calibri" panose="020F0502020204030204" pitchFamily="34" charset="0"/>
            </a:endParaRPr>
          </a:p>
          <a:p>
            <a:pPr marL="342900" indent="-342900" latinLnBrk="1">
              <a:spcBef>
                <a:spcPts val="600"/>
              </a:spcBef>
              <a:spcAft>
                <a:spcPts val="600"/>
              </a:spcAft>
              <a:buClr>
                <a:srgbClr val="FF0000"/>
              </a:buClr>
              <a:buSzPct val="120000"/>
              <a:buFont typeface="Wingdings" pitchFamily="2" charset="2"/>
              <a:buChar char="Ø"/>
            </a:pPr>
            <a:endParaRPr lang="fr-FR" sz="2000" b="1" i="1" dirty="0">
              <a:latin typeface="Calibri" panose="020F0502020204030204" pitchFamily="34" charset="0"/>
              <a:cs typeface="Calibri" panose="020F0502020204030204" pitchFamily="34" charset="0"/>
            </a:endParaRPr>
          </a:p>
        </p:txBody>
      </p:sp>
      <p:sp>
        <p:nvSpPr>
          <p:cNvPr id="12" name="ZoneTexte 11">
            <a:extLst>
              <a:ext uri="{FF2B5EF4-FFF2-40B4-BE49-F238E27FC236}">
                <a16:creationId xmlns:a16="http://schemas.microsoft.com/office/drawing/2014/main" id="{A0349A01-07ED-4ADC-38F4-864B6BE087BC}"/>
              </a:ext>
            </a:extLst>
          </p:cNvPr>
          <p:cNvSpPr txBox="1"/>
          <p:nvPr/>
        </p:nvSpPr>
        <p:spPr>
          <a:xfrm>
            <a:off x="7274995" y="6084322"/>
            <a:ext cx="5110046" cy="461665"/>
          </a:xfrm>
          <a:prstGeom prst="rect">
            <a:avLst/>
          </a:prstGeom>
          <a:noFill/>
        </p:spPr>
        <p:txBody>
          <a:bodyPr wrap="square">
            <a:spAutoFit/>
          </a:bodyPr>
          <a:lstStyle/>
          <a:p>
            <a:r>
              <a:rPr lang="fr-FR" sz="1200" i="1" dirty="0">
                <a:effectLst/>
                <a:latin typeface="Book Antiqua,Bold"/>
              </a:rPr>
              <a:t>Revue du </a:t>
            </a:r>
            <a:r>
              <a:rPr lang="fr-FR" sz="1200" i="1" dirty="0" err="1">
                <a:effectLst/>
                <a:latin typeface="Book Antiqua,Bold"/>
              </a:rPr>
              <a:t>Contrôle</a:t>
            </a:r>
            <a:r>
              <a:rPr lang="fr-FR" sz="1200" i="1" dirty="0">
                <a:effectLst/>
                <a:latin typeface="Book Antiqua,Bold"/>
              </a:rPr>
              <a:t> de la </a:t>
            </a:r>
            <a:r>
              <a:rPr lang="fr-FR" sz="1200" i="1" dirty="0" err="1">
                <a:effectLst/>
                <a:latin typeface="Book Antiqua,Bold"/>
              </a:rPr>
              <a:t>Comptabilite</a:t>
            </a:r>
            <a:r>
              <a:rPr lang="fr-FR" sz="1200" i="1" dirty="0">
                <a:effectLst/>
                <a:latin typeface="Book Antiqua,Bold"/>
              </a:rPr>
              <a:t>́ et de l’Audit ; Nasser </a:t>
            </a:r>
            <a:r>
              <a:rPr lang="fr-FR" sz="1200" i="1" dirty="0" err="1">
                <a:effectLst/>
                <a:latin typeface="Book Antiqua,Bold"/>
              </a:rPr>
              <a:t>M.and</a:t>
            </a:r>
            <a:r>
              <a:rPr lang="fr-FR" sz="1200" i="1" dirty="0">
                <a:effectLst/>
                <a:latin typeface="Book Antiqua,Bold"/>
              </a:rPr>
              <a:t> </a:t>
            </a:r>
            <a:r>
              <a:rPr lang="fr-FR" sz="1200" i="1" dirty="0" err="1">
                <a:effectLst/>
                <a:latin typeface="Book Antiqua,Bold"/>
              </a:rPr>
              <a:t>Tijane</a:t>
            </a:r>
            <a:r>
              <a:rPr lang="fr-FR" sz="1200" i="1" dirty="0">
                <a:effectLst/>
                <a:latin typeface="Book Antiqua,Bold"/>
              </a:rPr>
              <a:t> M. </a:t>
            </a:r>
            <a:endParaRPr lang="fr-FR" sz="1200" i="1" dirty="0"/>
          </a:p>
          <a:p>
            <a:r>
              <a:rPr lang="fr-FR" sz="1200" i="1" dirty="0">
                <a:effectLst/>
                <a:latin typeface="Book Antiqua" panose="02040602050305030304" pitchFamily="18" charset="0"/>
              </a:rPr>
              <a:t>ISSN: 2550-469X Volume 4 : </a:t>
            </a:r>
            <a:r>
              <a:rPr lang="fr-FR" sz="1200" i="1" dirty="0" err="1">
                <a:effectLst/>
                <a:latin typeface="Book Antiqua" panose="02040602050305030304" pitchFamily="18" charset="0"/>
              </a:rPr>
              <a:t>numéro</a:t>
            </a:r>
            <a:r>
              <a:rPr lang="fr-FR" sz="1200" i="1" dirty="0">
                <a:effectLst/>
                <a:latin typeface="Book Antiqua" panose="02040602050305030304" pitchFamily="18" charset="0"/>
              </a:rPr>
              <a:t> 2 </a:t>
            </a:r>
            <a:endParaRPr lang="fr-FR" sz="1200" i="1" dirty="0"/>
          </a:p>
        </p:txBody>
      </p:sp>
      <p:grpSp>
        <p:nvGrpSpPr>
          <p:cNvPr id="4" name="Groupe 3">
            <a:extLst>
              <a:ext uri="{FF2B5EF4-FFF2-40B4-BE49-F238E27FC236}">
                <a16:creationId xmlns:a16="http://schemas.microsoft.com/office/drawing/2014/main" id="{6BE775CF-C4CC-C35D-35D1-F474C9E886F5}"/>
              </a:ext>
            </a:extLst>
          </p:cNvPr>
          <p:cNvGrpSpPr/>
          <p:nvPr/>
        </p:nvGrpSpPr>
        <p:grpSpPr>
          <a:xfrm>
            <a:off x="1859804" y="1109275"/>
            <a:ext cx="5324250" cy="489919"/>
            <a:chOff x="2473433" y="1215116"/>
            <a:chExt cx="5324250" cy="489919"/>
          </a:xfrm>
        </p:grpSpPr>
        <p:sp>
          <p:nvSpPr>
            <p:cNvPr id="9" name="Rectangle 2">
              <a:extLst>
                <a:ext uri="{FF2B5EF4-FFF2-40B4-BE49-F238E27FC236}">
                  <a16:creationId xmlns:a16="http://schemas.microsoft.com/office/drawing/2014/main" id="{0783CB73-E298-340E-FC31-8CE7EFB8FED8}"/>
                </a:ext>
              </a:extLst>
            </p:cNvPr>
            <p:cNvSpPr txBox="1">
              <a:spLocks noChangeArrowheads="1"/>
            </p:cNvSpPr>
            <p:nvPr/>
          </p:nvSpPr>
          <p:spPr>
            <a:xfrm>
              <a:off x="3398521" y="1215116"/>
              <a:ext cx="4399162"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400" b="1" kern="0" dirty="0" err="1">
                  <a:solidFill>
                    <a:schemeClr val="tx1"/>
                  </a:solidFill>
                  <a:latin typeface="Calibri" panose="020F0502020204030204" pitchFamily="34" charset="0"/>
                  <a:cs typeface="Calibri" panose="020F0502020204030204" pitchFamily="34" charset="0"/>
                </a:rPr>
                <a:t>Outils</a:t>
              </a:r>
              <a:r>
                <a:rPr lang="en-US" sz="2400" b="1" kern="0" dirty="0">
                  <a:solidFill>
                    <a:schemeClr val="tx1"/>
                  </a:solidFill>
                  <a:latin typeface="Calibri" panose="020F0502020204030204" pitchFamily="34" charset="0"/>
                  <a:cs typeface="Calibri" panose="020F0502020204030204" pitchFamily="34" charset="0"/>
                </a:rPr>
                <a:t> </a:t>
              </a:r>
              <a:r>
                <a:rPr lang="en-US" sz="2400" b="1" kern="0" dirty="0" err="1">
                  <a:solidFill>
                    <a:schemeClr val="tx1"/>
                  </a:solidFill>
                  <a:latin typeface="Calibri" panose="020F0502020204030204" pitchFamily="34" charset="0"/>
                  <a:cs typeface="Calibri" panose="020F0502020204030204" pitchFamily="34" charset="0"/>
                </a:rPr>
                <a:t>méthodologiques</a:t>
              </a:r>
              <a:r>
                <a:rPr lang="en-US" sz="2400" b="1" kern="0" dirty="0">
                  <a:solidFill>
                    <a:schemeClr val="tx1"/>
                  </a:solidFill>
                  <a:latin typeface="Calibri" panose="020F0502020204030204" pitchFamily="34" charset="0"/>
                  <a:cs typeface="Calibri" panose="020F0502020204030204" pitchFamily="34" charset="0"/>
                </a:rPr>
                <a:t> de la DQ</a:t>
              </a:r>
              <a:br>
                <a:rPr lang="en-US" sz="2400" b="1" kern="0" dirty="0">
                  <a:solidFill>
                    <a:schemeClr val="tx1"/>
                  </a:solidFill>
                  <a:latin typeface="Calibri" panose="020F0502020204030204" pitchFamily="34" charset="0"/>
                  <a:cs typeface="Calibri" panose="020F0502020204030204" pitchFamily="34" charset="0"/>
                </a:rPr>
              </a:br>
              <a:endParaRPr lang="en-US" sz="2400" b="1" i="1" dirty="0">
                <a:solidFill>
                  <a:srgbClr val="0432FF"/>
                </a:solidFill>
                <a:latin typeface="Calibri" panose="020F0502020204030204" pitchFamily="34" charset="0"/>
                <a:ea typeface="+mn-ea"/>
                <a:cs typeface="Calibri" panose="020F0502020204030204" pitchFamily="34" charset="0"/>
              </a:endParaRPr>
            </a:p>
          </p:txBody>
        </p:sp>
        <p:pic>
          <p:nvPicPr>
            <p:cNvPr id="10" name="Image 9">
              <a:extLst>
                <a:ext uri="{FF2B5EF4-FFF2-40B4-BE49-F238E27FC236}">
                  <a16:creationId xmlns:a16="http://schemas.microsoft.com/office/drawing/2014/main" id="{0382DFD9-A6DF-6E43-12EB-FA9038535D06}"/>
                </a:ext>
              </a:extLst>
            </p:cNvPr>
            <p:cNvPicPr>
              <a:picLocks noChangeAspect="1"/>
            </p:cNvPicPr>
            <p:nvPr/>
          </p:nvPicPr>
          <p:blipFill>
            <a:blip r:embed="rId4"/>
            <a:stretch>
              <a:fillRect/>
            </a:stretch>
          </p:blipFill>
          <p:spPr>
            <a:xfrm>
              <a:off x="2473433" y="1350485"/>
              <a:ext cx="789290" cy="259715"/>
            </a:xfrm>
            <a:prstGeom prst="rect">
              <a:avLst/>
            </a:prstGeom>
          </p:spPr>
        </p:pic>
      </p:grpSp>
    </p:spTree>
    <p:extLst>
      <p:ext uri="{BB962C8B-B14F-4D97-AF65-F5344CB8AC3E}">
        <p14:creationId xmlns:p14="http://schemas.microsoft.com/office/powerpoint/2010/main" val="9419261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linds(horizontal)">
                                      <p:cBhvr>
                                        <p:cTn id="37" dur="500"/>
                                        <p:tgtEl>
                                          <p:spTgt spid="5">
                                            <p:txEl>
                                              <p:pRg st="6" end="6"/>
                                            </p:txEl>
                                          </p:spTgt>
                                        </p:tgtEl>
                                      </p:cBhvr>
                                    </p:animEffec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EE538F2-B501-CF49-8094-1707A7BD2254}"/>
              </a:ext>
            </a:extLst>
          </p:cNvPr>
          <p:cNvSpPr>
            <a:spLocks noGrp="1"/>
          </p:cNvSpPr>
          <p:nvPr>
            <p:ph type="sldNum" sz="quarter" idx="12"/>
          </p:nvPr>
        </p:nvSpPr>
        <p:spPr/>
        <p:txBody>
          <a:bodyPr/>
          <a:lstStyle/>
          <a:p>
            <a:fld id="{E342DD8E-6DDA-4923-B595-FAA0B966E3A1}" type="slidenum">
              <a:rPr lang="en-US" smtClean="0"/>
              <a:pPr/>
              <a:t>59</a:t>
            </a:fld>
            <a:endParaRPr lang="en-US"/>
          </a:p>
        </p:txBody>
      </p:sp>
      <p:sp>
        <p:nvSpPr>
          <p:cNvPr id="3" name="Espace réservé du pied de page 2">
            <a:extLst>
              <a:ext uri="{FF2B5EF4-FFF2-40B4-BE49-F238E27FC236}">
                <a16:creationId xmlns:a16="http://schemas.microsoft.com/office/drawing/2014/main" id="{F5BD2D7A-EFE7-E743-AE99-782794FF1797}"/>
              </a:ext>
            </a:extLst>
          </p:cNvPr>
          <p:cNvSpPr>
            <a:spLocks noGrp="1"/>
          </p:cNvSpPr>
          <p:nvPr>
            <p:ph type="ftr" sz="quarter" idx="3"/>
          </p:nvPr>
        </p:nvSpPr>
        <p:spPr>
          <a:xfrm rot="16200000">
            <a:off x="-1106162" y="4876752"/>
            <a:ext cx="2384310" cy="181983"/>
          </a:xfrm>
          <a:prstGeom prst="rect">
            <a:avLst/>
          </a:prstGeom>
        </p:spPr>
        <p:txBody>
          <a:bodyPr/>
          <a:lstStyle/>
          <a:p>
            <a:r>
              <a:rPr lang="en-US"/>
              <a:t>Data  Governance</a:t>
            </a:r>
            <a:endParaRPr lang="en-US" dirty="0"/>
          </a:p>
        </p:txBody>
      </p:sp>
      <p:sp>
        <p:nvSpPr>
          <p:cNvPr id="5" name="Rectangle 4">
            <a:extLst>
              <a:ext uri="{FF2B5EF4-FFF2-40B4-BE49-F238E27FC236}">
                <a16:creationId xmlns:a16="http://schemas.microsoft.com/office/drawing/2014/main" id="{75018114-BD2F-8748-A498-5535F584DA2C}"/>
              </a:ext>
            </a:extLst>
          </p:cNvPr>
          <p:cNvSpPr/>
          <p:nvPr/>
        </p:nvSpPr>
        <p:spPr>
          <a:xfrm>
            <a:off x="4175760" y="1178560"/>
            <a:ext cx="5527040" cy="3770263"/>
          </a:xfrm>
          <a:prstGeom prst="rect">
            <a:avLst/>
          </a:prstGeom>
          <a:noFill/>
        </p:spPr>
        <p:txBody>
          <a:bodyPr wrap="square" lIns="91440" tIns="45720" rIns="91440" bIns="45720">
            <a:spAutoFit/>
          </a:bodyPr>
          <a:lstStyle/>
          <a:p>
            <a:pPr algn="ctr"/>
            <a:r>
              <a:rPr lang="fr-FR" sz="23900" b="1" cap="none" spc="0" dirty="0">
                <a:ln w="12700">
                  <a:solidFill>
                    <a:schemeClr val="accent1"/>
                  </a:solidFill>
                  <a:prstDash val="solid"/>
                </a:ln>
                <a:solidFill>
                  <a:schemeClr val="accent3">
                    <a:lumMod val="60000"/>
                    <a:lumOff val="40000"/>
                  </a:schemeClr>
                </a:solidFill>
                <a:effectLst>
                  <a:outerShdw dist="38100" dir="2640000" algn="bl" rotWithShape="0">
                    <a:schemeClr val="accent1"/>
                  </a:outerShdw>
                </a:effectLst>
              </a:rPr>
              <a:t>FIN</a:t>
            </a:r>
          </a:p>
        </p:txBody>
      </p:sp>
    </p:spTree>
    <p:extLst>
      <p:ext uri="{BB962C8B-B14F-4D97-AF65-F5344CB8AC3E}">
        <p14:creationId xmlns:p14="http://schemas.microsoft.com/office/powerpoint/2010/main" val="395572757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7FC6BA6-3FF0-DFBD-C4E0-15855172C4EB}"/>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F426C8D3-700C-0C1B-FD6B-3603739CA50C}"/>
              </a:ext>
            </a:extLst>
          </p:cNvPr>
          <p:cNvSpPr>
            <a:spLocks noGrp="1"/>
          </p:cNvSpPr>
          <p:nvPr>
            <p:ph type="sldNum" sz="quarter" idx="12"/>
          </p:nvPr>
        </p:nvSpPr>
        <p:spPr/>
        <p:txBody>
          <a:bodyPr/>
          <a:lstStyle/>
          <a:p>
            <a:r>
              <a:rPr lang="en-US"/>
              <a:t>T </a:t>
            </a:r>
            <a:fld id="{D57F1E4F-1CFF-5643-939E-217C01CDF565}" type="slidenum">
              <a:rPr lang="en-US" smtClean="0"/>
              <a:pPr/>
              <a:t>6</a:t>
            </a:fld>
            <a:endParaRPr lang="en-US" dirty="0"/>
          </a:p>
        </p:txBody>
      </p:sp>
      <p:sp>
        <p:nvSpPr>
          <p:cNvPr id="5" name="ZoneTexte 4">
            <a:extLst>
              <a:ext uri="{FF2B5EF4-FFF2-40B4-BE49-F238E27FC236}">
                <a16:creationId xmlns:a16="http://schemas.microsoft.com/office/drawing/2014/main" id="{80ACD424-0986-3CC8-C4C6-BB11DD1B2BF0}"/>
              </a:ext>
            </a:extLst>
          </p:cNvPr>
          <p:cNvSpPr txBox="1"/>
          <p:nvPr/>
        </p:nvSpPr>
        <p:spPr>
          <a:xfrm>
            <a:off x="1236840" y="1931111"/>
            <a:ext cx="10931631" cy="1179810"/>
          </a:xfrm>
          <a:prstGeom prst="rect">
            <a:avLst/>
          </a:prstGeom>
          <a:noFill/>
        </p:spPr>
        <p:txBody>
          <a:bodyPr wrap="square" rtlCol="0">
            <a:spAutoFit/>
          </a:bodyPr>
          <a:lstStyle/>
          <a:p>
            <a:pPr marL="342900" indent="-342900">
              <a:buClr>
                <a:srgbClr val="FF0000"/>
              </a:buClr>
              <a:buSzPct val="110000"/>
              <a:buFont typeface="Wingdings" pitchFamily="2" charset="2"/>
              <a:buChar char="q"/>
            </a:pPr>
            <a:r>
              <a:rPr lang="fr-FR" sz="2000" dirty="0">
                <a:latin typeface="Calibri" panose="020F0502020204030204" pitchFamily="34" charset="0"/>
                <a:cs typeface="Calibri" panose="020F0502020204030204" pitchFamily="34" charset="0"/>
              </a:rPr>
              <a:t>Un Conseil de la DG (</a:t>
            </a:r>
            <a:r>
              <a:rPr lang="fr-FR" sz="2400" b="1" i="1" dirty="0">
                <a:latin typeface="Calibri" panose="020F0502020204030204" pitchFamily="34" charset="0"/>
                <a:cs typeface="Calibri" panose="020F0502020204030204" pitchFamily="34" charset="0"/>
              </a:rPr>
              <a:t>CDG</a:t>
            </a:r>
            <a:r>
              <a:rPr lang="fr-FR" sz="2000" dirty="0">
                <a:latin typeface="Calibri" panose="020F0502020204030204" pitchFamily="34" charset="0"/>
                <a:cs typeface="Calibri" panose="020F0502020204030204" pitchFamily="34" charset="0"/>
              </a:rPr>
              <a:t>) est mis en place avant le lancement d’un programme de DG.</a:t>
            </a:r>
          </a:p>
          <a:p>
            <a:pPr marL="342900" indent="-342900">
              <a:spcBef>
                <a:spcPts val="800"/>
              </a:spcBef>
              <a:buClr>
                <a:srgbClr val="FF0000"/>
              </a:buClr>
              <a:buSzPct val="110000"/>
              <a:buFont typeface="Wingdings" pitchFamily="2" charset="2"/>
              <a:buChar char="q"/>
            </a:pPr>
            <a:r>
              <a:rPr lang="fr-FR" sz="2000" dirty="0">
                <a:latin typeface="Calibri" panose="020F0502020204030204" pitchFamily="34" charset="0"/>
                <a:cs typeface="Calibri" panose="020F0502020204030204" pitchFamily="34" charset="0"/>
              </a:rPr>
              <a:t>Il est composé </a:t>
            </a:r>
            <a:r>
              <a:rPr lang="fr-FR" sz="2000" u="sng" dirty="0">
                <a:latin typeface="Calibri" panose="020F0502020204030204" pitchFamily="34" charset="0"/>
                <a:cs typeface="Calibri" panose="020F0502020204030204" pitchFamily="34" charset="0"/>
              </a:rPr>
              <a:t>d’acteurs IT</a:t>
            </a:r>
            <a:r>
              <a:rPr lang="fr-FR" sz="2000" dirty="0">
                <a:latin typeface="Calibri" panose="020F0502020204030204" pitchFamily="34" charset="0"/>
                <a:cs typeface="Calibri" panose="020F0502020204030204" pitchFamily="34" charset="0"/>
              </a:rPr>
              <a:t> et </a:t>
            </a:r>
            <a:r>
              <a:rPr lang="fr-FR" sz="2000" u="sng" dirty="0">
                <a:latin typeface="Calibri" panose="020F0502020204030204" pitchFamily="34" charset="0"/>
                <a:cs typeface="Calibri" panose="020F0502020204030204" pitchFamily="34" charset="0"/>
              </a:rPr>
              <a:t>d’acteurs métiers</a:t>
            </a:r>
            <a:r>
              <a:rPr lang="fr-FR" sz="2000" dirty="0">
                <a:latin typeface="Calibri" panose="020F0502020204030204" pitchFamily="34" charset="0"/>
                <a:cs typeface="Calibri" panose="020F0502020204030204" pitchFamily="34" charset="0"/>
              </a:rPr>
              <a:t> afin de développer, d’administrer et de soutenir la DG au sein d’une entreprise.</a:t>
            </a:r>
          </a:p>
        </p:txBody>
      </p:sp>
      <p:sp>
        <p:nvSpPr>
          <p:cNvPr id="7" name="ZoneTexte 6">
            <a:extLst>
              <a:ext uri="{FF2B5EF4-FFF2-40B4-BE49-F238E27FC236}">
                <a16:creationId xmlns:a16="http://schemas.microsoft.com/office/drawing/2014/main" id="{0D70B55D-6FC1-8D58-D1C8-0482AA28A3C0}"/>
              </a:ext>
            </a:extLst>
          </p:cNvPr>
          <p:cNvSpPr txBox="1"/>
          <p:nvPr/>
        </p:nvSpPr>
        <p:spPr>
          <a:xfrm>
            <a:off x="847793" y="3169499"/>
            <a:ext cx="11359245" cy="3580467"/>
          </a:xfrm>
          <a:prstGeom prst="rect">
            <a:avLst/>
          </a:prstGeom>
          <a:noFill/>
        </p:spPr>
        <p:txBody>
          <a:bodyPr wrap="square">
            <a:spAutoFit/>
          </a:bodyPr>
          <a:lstStyle/>
          <a:p>
            <a:pPr marL="742950" lvl="3" indent="-342900" rtl="0">
              <a:spcBef>
                <a:spcPts val="800"/>
              </a:spcBef>
              <a:spcAft>
                <a:spcPts val="800"/>
              </a:spcAft>
              <a:buClr>
                <a:srgbClr val="FF0000"/>
              </a:buClr>
              <a:buSzPct val="110000"/>
              <a:buFont typeface="Wingdings" pitchFamily="2" charset="2"/>
              <a:buChar char="q"/>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Son rôle est de : </a:t>
            </a:r>
          </a:p>
          <a:p>
            <a:pPr marL="1030288" lvl="3" indent="-325438" rtl="0">
              <a:spcBef>
                <a:spcPts val="600"/>
              </a:spcBef>
              <a:spcAft>
                <a:spcPts val="500"/>
              </a:spcAft>
              <a:buClr>
                <a:srgbClr val="FF0000"/>
              </a:buClr>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Définir les orientations stratégiques du programme de DG</a:t>
            </a:r>
            <a:endParaRPr lang="fr-FR" sz="2000" dirty="0">
              <a:effectLst/>
              <a:latin typeface="Calibri" panose="020F0502020204030204" pitchFamily="34" charset="0"/>
              <a:ea typeface="Times New Roman" panose="02020603050405020304" pitchFamily="18" charset="0"/>
              <a:cs typeface="Calibri" panose="020F0502020204030204" pitchFamily="34" charset="0"/>
            </a:endParaRPr>
          </a:p>
          <a:p>
            <a:pPr marL="1030288" lvl="3" indent="-325438">
              <a:spcBef>
                <a:spcPts val="600"/>
              </a:spcBef>
              <a:spcAft>
                <a:spcPts val="500"/>
              </a:spcAft>
              <a:buClr>
                <a:srgbClr val="FF0000"/>
              </a:buClr>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Approuver et appliquer les définitions, les directives et les procédures de DG </a:t>
            </a:r>
            <a:endParaRPr lang="fr-FR" sz="2000" dirty="0">
              <a:effectLst/>
              <a:latin typeface="Calibri" panose="020F0502020204030204" pitchFamily="34" charset="0"/>
              <a:ea typeface="Times New Roman" panose="02020603050405020304" pitchFamily="18" charset="0"/>
              <a:cs typeface="Calibri" panose="020F0502020204030204" pitchFamily="34" charset="0"/>
            </a:endParaRPr>
          </a:p>
          <a:p>
            <a:pPr marL="1030288" lvl="3" indent="-325438">
              <a:spcBef>
                <a:spcPts val="600"/>
              </a:spcBef>
              <a:spcAft>
                <a:spcPts val="500"/>
              </a:spcAft>
              <a:buClr>
                <a:srgbClr val="FF0000"/>
              </a:buClr>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Approuver/soutenir les Data Steward</a:t>
            </a:r>
            <a:r>
              <a:rPr lang="fr-FR"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s</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fr-FR" sz="16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tactiques et opérationnels</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basés sur les domaines de données. </a:t>
            </a:r>
            <a:endParaRPr lang="fr-FR" sz="2000" dirty="0">
              <a:effectLst/>
              <a:latin typeface="Calibri" panose="020F0502020204030204" pitchFamily="34" charset="0"/>
              <a:ea typeface="Times New Roman" panose="02020603050405020304" pitchFamily="18" charset="0"/>
              <a:cs typeface="Calibri" panose="020F0502020204030204" pitchFamily="34" charset="0"/>
            </a:endParaRPr>
          </a:p>
          <a:p>
            <a:pPr marL="1030288" lvl="3" indent="-325438">
              <a:spcBef>
                <a:spcPts val="600"/>
              </a:spcBef>
              <a:spcAft>
                <a:spcPts val="500"/>
              </a:spcAft>
              <a:buClr>
                <a:srgbClr val="FF0000"/>
              </a:buClr>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Résoudre les pbs de données (</a:t>
            </a:r>
            <a:r>
              <a:rPr lang="fr-FR"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à un niveau stratégique en cas de défaut des Data Stewards et des experts</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fr-FR" sz="2000" dirty="0">
              <a:effectLst/>
              <a:latin typeface="Calibri" panose="020F0502020204030204" pitchFamily="34" charset="0"/>
              <a:ea typeface="Times New Roman" panose="02020603050405020304" pitchFamily="18" charset="0"/>
              <a:cs typeface="Calibri" panose="020F0502020204030204" pitchFamily="34" charset="0"/>
            </a:endParaRPr>
          </a:p>
          <a:p>
            <a:pPr marL="1030288" lvl="3" indent="-325438">
              <a:spcBef>
                <a:spcPts val="600"/>
              </a:spcBef>
              <a:spcAft>
                <a:spcPts val="500"/>
              </a:spcAft>
              <a:buClr>
                <a:srgbClr val="FF0000"/>
              </a:buClr>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Faire progresser la DG dans les domaines d'activité (</a:t>
            </a:r>
            <a:r>
              <a:rPr lang="fr-FR"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amélioration des pratiques</a:t>
            </a: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fr-FR" sz="2000" dirty="0">
              <a:effectLst/>
              <a:latin typeface="Calibri" panose="020F0502020204030204" pitchFamily="34" charset="0"/>
              <a:ea typeface="Times New Roman" panose="02020603050405020304" pitchFamily="18" charset="0"/>
              <a:cs typeface="Calibri" panose="020F0502020204030204" pitchFamily="34" charset="0"/>
            </a:endParaRPr>
          </a:p>
          <a:p>
            <a:pPr marL="1030288" lvl="3" indent="-325438">
              <a:spcBef>
                <a:spcPts val="600"/>
              </a:spcBef>
              <a:spcAft>
                <a:spcPts val="500"/>
              </a:spcAft>
              <a:buClr>
                <a:srgbClr val="FF0000"/>
              </a:buClr>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Superviser mensuellement l'état du programme de la DG</a:t>
            </a:r>
            <a:endParaRPr lang="fr-FR" sz="2000" dirty="0">
              <a:effectLst/>
              <a:latin typeface="Calibri" panose="020F0502020204030204" pitchFamily="34" charset="0"/>
              <a:ea typeface="Times New Roman" panose="02020603050405020304" pitchFamily="18" charset="0"/>
              <a:cs typeface="Calibri" panose="020F0502020204030204" pitchFamily="34" charset="0"/>
            </a:endParaRPr>
          </a:p>
          <a:p>
            <a:pPr marL="1030288" lvl="3" indent="-325438">
              <a:spcBef>
                <a:spcPts val="600"/>
              </a:spcBef>
              <a:spcAft>
                <a:spcPts val="500"/>
              </a:spcAft>
              <a:buClr>
                <a:srgbClr val="FF0000"/>
              </a:buClr>
              <a:buFont typeface="Wingdings" pitchFamily="2" charset="2"/>
              <a:buChar char="Ø"/>
            </a:pPr>
            <a:r>
              <a:rPr lang="fr-FR" sz="2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Communiquer régulièrement  </a:t>
            </a:r>
            <a:endParaRPr lang="fr-FR" sz="2000" dirty="0">
              <a:effectLst/>
              <a:latin typeface="Calibri" panose="020F0502020204030204" pitchFamily="34" charset="0"/>
              <a:ea typeface="Times New Roman" panose="02020603050405020304" pitchFamily="18" charset="0"/>
              <a:cs typeface="Calibri" panose="020F0502020204030204" pitchFamily="34" charset="0"/>
            </a:endParaRPr>
          </a:p>
        </p:txBody>
      </p:sp>
      <p:grpSp>
        <p:nvGrpSpPr>
          <p:cNvPr id="6" name="Groupe 5">
            <a:extLst>
              <a:ext uri="{FF2B5EF4-FFF2-40B4-BE49-F238E27FC236}">
                <a16:creationId xmlns:a16="http://schemas.microsoft.com/office/drawing/2014/main" id="{9BE89075-FCD0-E8BD-32C1-225B9BCFFC4D}"/>
              </a:ext>
            </a:extLst>
          </p:cNvPr>
          <p:cNvGrpSpPr/>
          <p:nvPr/>
        </p:nvGrpSpPr>
        <p:grpSpPr>
          <a:xfrm>
            <a:off x="1656000" y="218192"/>
            <a:ext cx="10512471" cy="526542"/>
            <a:chOff x="1679528" y="284408"/>
            <a:chExt cx="5862505" cy="526542"/>
          </a:xfrm>
        </p:grpSpPr>
        <p:sp>
          <p:nvSpPr>
            <p:cNvPr id="8" name="Rectangle 2">
              <a:extLst>
                <a:ext uri="{FF2B5EF4-FFF2-40B4-BE49-F238E27FC236}">
                  <a16:creationId xmlns:a16="http://schemas.microsoft.com/office/drawing/2014/main" id="{5334DF68-CF21-582C-3C15-A6370AAA0AEE}"/>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9" name="Image 8">
              <a:extLst>
                <a:ext uri="{FF2B5EF4-FFF2-40B4-BE49-F238E27FC236}">
                  <a16:creationId xmlns:a16="http://schemas.microsoft.com/office/drawing/2014/main" id="{843C5BE2-DD6B-C080-F0CC-8FEBCFDD3E80}"/>
                </a:ext>
              </a:extLst>
            </p:cNvPr>
            <p:cNvPicPr>
              <a:picLocks noChangeAspect="1"/>
            </p:cNvPicPr>
            <p:nvPr/>
          </p:nvPicPr>
          <p:blipFill>
            <a:blip r:embed="rId2"/>
            <a:stretch>
              <a:fillRect/>
            </a:stretch>
          </p:blipFill>
          <p:spPr>
            <a:xfrm>
              <a:off x="1679528" y="402350"/>
              <a:ext cx="970153" cy="408600"/>
            </a:xfrm>
            <a:prstGeom prst="rect">
              <a:avLst/>
            </a:prstGeom>
          </p:spPr>
        </p:pic>
      </p:grpSp>
      <p:grpSp>
        <p:nvGrpSpPr>
          <p:cNvPr id="11" name="Groupe 10">
            <a:extLst>
              <a:ext uri="{FF2B5EF4-FFF2-40B4-BE49-F238E27FC236}">
                <a16:creationId xmlns:a16="http://schemas.microsoft.com/office/drawing/2014/main" id="{C363C6E7-7DE4-D9E3-E411-3EE53B81777F}"/>
              </a:ext>
            </a:extLst>
          </p:cNvPr>
          <p:cNvGrpSpPr/>
          <p:nvPr/>
        </p:nvGrpSpPr>
        <p:grpSpPr>
          <a:xfrm>
            <a:off x="2207256" y="1078362"/>
            <a:ext cx="3888744" cy="461665"/>
            <a:chOff x="2094790" y="986798"/>
            <a:chExt cx="3888744" cy="461665"/>
          </a:xfrm>
        </p:grpSpPr>
        <p:sp>
          <p:nvSpPr>
            <p:cNvPr id="4" name="ZoneTexte 3">
              <a:extLst>
                <a:ext uri="{FF2B5EF4-FFF2-40B4-BE49-F238E27FC236}">
                  <a16:creationId xmlns:a16="http://schemas.microsoft.com/office/drawing/2014/main" id="{DA265456-5642-B40E-1376-9F31427933E7}"/>
                </a:ext>
              </a:extLst>
            </p:cNvPr>
            <p:cNvSpPr txBox="1"/>
            <p:nvPr/>
          </p:nvSpPr>
          <p:spPr>
            <a:xfrm>
              <a:off x="3200400" y="986798"/>
              <a:ext cx="2783134" cy="461665"/>
            </a:xfrm>
            <a:prstGeom prst="rect">
              <a:avLst/>
            </a:prstGeom>
            <a:noFill/>
          </p:spPr>
          <p:txBody>
            <a:bodyPr wrap="none" rtlCol="0">
              <a:spAutoFit/>
            </a:bodyPr>
            <a:lstStyle/>
            <a:p>
              <a:pPr>
                <a:buClr>
                  <a:srgbClr val="FF0000"/>
                </a:buClr>
                <a:buSzPct val="150000"/>
              </a:pPr>
              <a:r>
                <a:rPr lang="fr-FR" sz="2400" b="1" dirty="0"/>
                <a:t> Conseil de la DG</a:t>
              </a:r>
            </a:p>
          </p:txBody>
        </p:sp>
        <p:pic>
          <p:nvPicPr>
            <p:cNvPr id="10" name="Image 9">
              <a:extLst>
                <a:ext uri="{FF2B5EF4-FFF2-40B4-BE49-F238E27FC236}">
                  <a16:creationId xmlns:a16="http://schemas.microsoft.com/office/drawing/2014/main" id="{A618C974-717C-2FF7-85A0-83B11260EE0D}"/>
                </a:ext>
              </a:extLst>
            </p:cNvPr>
            <p:cNvPicPr>
              <a:picLocks noChangeAspect="1"/>
            </p:cNvPicPr>
            <p:nvPr/>
          </p:nvPicPr>
          <p:blipFill>
            <a:blip r:embed="rId3"/>
            <a:stretch>
              <a:fillRect/>
            </a:stretch>
          </p:blipFill>
          <p:spPr>
            <a:xfrm flipV="1">
              <a:off x="2094790" y="1053286"/>
              <a:ext cx="1105610" cy="381814"/>
            </a:xfrm>
            <a:prstGeom prst="rect">
              <a:avLst/>
            </a:prstGeom>
          </p:spPr>
        </p:pic>
      </p:grpSp>
    </p:spTree>
    <p:extLst>
      <p:ext uri="{BB962C8B-B14F-4D97-AF65-F5344CB8AC3E}">
        <p14:creationId xmlns:p14="http://schemas.microsoft.com/office/powerpoint/2010/main" val="12603811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heckerboard(across)">
                                      <p:cBhvr>
                                        <p:cTn id="12" dur="500"/>
                                        <p:tgtEl>
                                          <p:spTgt spid="7">
                                            <p:txEl>
                                              <p:pRg st="0" end="0"/>
                                            </p:txEl>
                                          </p:spTgt>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checkerboard(across)">
                                      <p:cBhvr>
                                        <p:cTn id="15" dur="500"/>
                                        <p:tgtEl>
                                          <p:spTgt spid="7">
                                            <p:txEl>
                                              <p:pRg st="1" end="1"/>
                                            </p:txEl>
                                          </p:spTgt>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checkerboard(across)">
                                      <p:cBhvr>
                                        <p:cTn id="18" dur="500"/>
                                        <p:tgtEl>
                                          <p:spTgt spid="7">
                                            <p:txEl>
                                              <p:pRg st="2" end="2"/>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checkerboard(across)">
                                      <p:cBhvr>
                                        <p:cTn id="21" dur="500"/>
                                        <p:tgtEl>
                                          <p:spTgt spid="7">
                                            <p:txEl>
                                              <p:pRg st="3" end="3"/>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Effect transition="in" filter="checkerboard(across)">
                                      <p:cBhvr>
                                        <p:cTn id="24" dur="500"/>
                                        <p:tgtEl>
                                          <p:spTgt spid="7">
                                            <p:txEl>
                                              <p:pRg st="4" end="4"/>
                                            </p:txEl>
                                          </p:spTgt>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checkerboard(across)">
                                      <p:cBhvr>
                                        <p:cTn id="27" dur="500"/>
                                        <p:tgtEl>
                                          <p:spTgt spid="7">
                                            <p:txEl>
                                              <p:pRg st="5" end="5"/>
                                            </p:txEl>
                                          </p:spTgt>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checkerboard(across)">
                                      <p:cBhvr>
                                        <p:cTn id="30" dur="500"/>
                                        <p:tgtEl>
                                          <p:spTgt spid="7">
                                            <p:txEl>
                                              <p:pRg st="6" end="6"/>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animEffect transition="in" filter="checkerboard(across)">
                                      <p:cBhvr>
                                        <p:cTn id="33"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1E796FC-7C1C-3AE9-D6D3-24B3326221E1}"/>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159FB38E-EA88-BE63-C1AF-0E12B1BEB7EC}"/>
              </a:ext>
            </a:extLst>
          </p:cNvPr>
          <p:cNvSpPr>
            <a:spLocks noGrp="1"/>
          </p:cNvSpPr>
          <p:nvPr>
            <p:ph type="sldNum" sz="quarter" idx="12"/>
          </p:nvPr>
        </p:nvSpPr>
        <p:spPr/>
        <p:txBody>
          <a:bodyPr/>
          <a:lstStyle/>
          <a:p>
            <a:r>
              <a:rPr lang="en-US"/>
              <a:t>T </a:t>
            </a:r>
            <a:fld id="{D57F1E4F-1CFF-5643-939E-217C01CDF565}" type="slidenum">
              <a:rPr lang="en-US" smtClean="0"/>
              <a:pPr/>
              <a:t>7</a:t>
            </a:fld>
            <a:endParaRPr lang="en-US" dirty="0"/>
          </a:p>
        </p:txBody>
      </p:sp>
      <p:sp>
        <p:nvSpPr>
          <p:cNvPr id="5" name="ZoneTexte 4">
            <a:extLst>
              <a:ext uri="{FF2B5EF4-FFF2-40B4-BE49-F238E27FC236}">
                <a16:creationId xmlns:a16="http://schemas.microsoft.com/office/drawing/2014/main" id="{A2EC3157-9D6D-4110-C3FF-369B175DA5FF}"/>
              </a:ext>
            </a:extLst>
          </p:cNvPr>
          <p:cNvSpPr txBox="1"/>
          <p:nvPr/>
        </p:nvSpPr>
        <p:spPr>
          <a:xfrm>
            <a:off x="2094789" y="1885621"/>
            <a:ext cx="10178525" cy="5093702"/>
          </a:xfrm>
          <a:prstGeom prst="rect">
            <a:avLst/>
          </a:prstGeom>
          <a:noFill/>
        </p:spPr>
        <p:txBody>
          <a:bodyPr wrap="square" rtlCol="0">
            <a:spAutoFit/>
          </a:bodyPr>
          <a:lstStyle/>
          <a:p>
            <a:pPr marL="342900" indent="-342900">
              <a:buClr>
                <a:srgbClr val="FF0000"/>
              </a:buClr>
              <a:buSzPct val="130000"/>
              <a:buFont typeface="Wingdings" pitchFamily="2" charset="2"/>
              <a:buChar char="q"/>
            </a:pPr>
            <a:r>
              <a:rPr lang="fr-FR" sz="2000" b="1" dirty="0">
                <a:effectLst/>
                <a:latin typeface="Calibri" panose="020F0502020204030204" pitchFamily="34" charset="0"/>
                <a:ea typeface="Times New Roman" panose="02020603050405020304" pitchFamily="18" charset="0"/>
              </a:rPr>
              <a:t>Le Chief Data </a:t>
            </a:r>
            <a:r>
              <a:rPr lang="fr-FR" sz="2000" b="1" dirty="0" err="1">
                <a:effectLst/>
                <a:latin typeface="Calibri" panose="020F0502020204030204" pitchFamily="34" charset="0"/>
                <a:ea typeface="Times New Roman" panose="02020603050405020304" pitchFamily="18" charset="0"/>
              </a:rPr>
              <a:t>Officer</a:t>
            </a:r>
            <a:r>
              <a:rPr lang="fr-FR" sz="2000" b="1" dirty="0">
                <a:effectLst/>
                <a:latin typeface="Calibri" panose="020F0502020204030204" pitchFamily="34" charset="0"/>
                <a:ea typeface="Times New Roman" panose="02020603050405020304" pitchFamily="18" charset="0"/>
              </a:rPr>
              <a:t> (CDO) </a:t>
            </a:r>
            <a:r>
              <a:rPr lang="fr-FR" sz="2000" dirty="0">
                <a:effectLst/>
                <a:latin typeface="Calibri" panose="020F0502020204030204" pitchFamily="34" charset="0"/>
                <a:ea typeface="Times New Roman" panose="02020603050405020304" pitchFamily="18" charset="0"/>
              </a:rPr>
              <a:t>définit les règles de gouvernance, suit la mise en œuvre et coordonne l’ensemble des activités de Data Management. </a:t>
            </a:r>
            <a:endParaRPr lang="fr-FR" sz="2000" dirty="0">
              <a:effectLst/>
              <a:latin typeface="Times New Roman" panose="02020603050405020304" pitchFamily="18" charset="0"/>
              <a:ea typeface="Times New Roman" panose="02020603050405020304" pitchFamily="18" charset="0"/>
            </a:endParaRPr>
          </a:p>
          <a:p>
            <a:pPr marL="342900" indent="-342900">
              <a:buClr>
                <a:srgbClr val="FF0000"/>
              </a:buClr>
              <a:buSzPct val="130000"/>
              <a:buFont typeface="Wingdings" pitchFamily="2" charset="2"/>
              <a:buChar char="q"/>
            </a:pPr>
            <a:endParaRPr lang="fr-FR" sz="2000" b="1" dirty="0">
              <a:effectLst/>
              <a:latin typeface="Times New Roman" panose="02020603050405020304" pitchFamily="18" charset="0"/>
              <a:ea typeface="Times New Roman" panose="02020603050405020304" pitchFamily="18" charset="0"/>
              <a:cs typeface="Arial" panose="020B0604020202020204" pitchFamily="34" charset="0"/>
            </a:endParaRPr>
          </a:p>
          <a:p>
            <a:pPr marL="342900" indent="-342900">
              <a:buClr>
                <a:srgbClr val="FF0000"/>
              </a:buClr>
              <a:buSzPct val="130000"/>
              <a:buFont typeface="Wingdings" pitchFamily="2" charset="2"/>
              <a:buChar char="q"/>
            </a:pPr>
            <a:r>
              <a:rPr lang="fr-FR" sz="2000" b="1" dirty="0">
                <a:effectLst/>
                <a:latin typeface="Calibri" panose="020F0502020204030204" pitchFamily="34" charset="0"/>
                <a:ea typeface="Times New Roman" panose="02020603050405020304" pitchFamily="18" charset="0"/>
                <a:cs typeface="Calibri" panose="020F0502020204030204" pitchFamily="34" charset="0"/>
              </a:rPr>
              <a:t>Le CDO </a:t>
            </a:r>
            <a:r>
              <a:rPr lang="fr-FR" sz="2000" dirty="0">
                <a:effectLst/>
                <a:latin typeface="Calibri" panose="020F0502020204030204" pitchFamily="34" charset="0"/>
                <a:ea typeface="Times New Roman" panose="02020603050405020304" pitchFamily="18" charset="0"/>
                <a:cs typeface="Calibri" panose="020F0502020204030204" pitchFamily="34" charset="0"/>
              </a:rPr>
              <a:t>supervise et coordonne le Data Management </a:t>
            </a:r>
            <a:r>
              <a:rPr lang="fr-FR" sz="2000" dirty="0" err="1">
                <a:effectLst/>
                <a:latin typeface="Calibri" panose="020F0502020204030204" pitchFamily="34" charset="0"/>
                <a:ea typeface="Times New Roman" panose="02020603050405020304" pitchFamily="18" charset="0"/>
                <a:cs typeface="Calibri" panose="020F0502020204030204" pitchFamily="34" charset="0"/>
              </a:rPr>
              <a:t>Executive</a:t>
            </a:r>
            <a:r>
              <a:rPr lang="fr-FR" sz="2000" dirty="0">
                <a:effectLst/>
                <a:latin typeface="Calibri" panose="020F0502020204030204" pitchFamily="34" charset="0"/>
                <a:ea typeface="Times New Roman" panose="02020603050405020304" pitchFamily="18" charset="0"/>
                <a:cs typeface="Calibri" panose="020F0502020204030204" pitchFamily="34" charset="0"/>
              </a:rPr>
              <a:t> (DME) ainsi que tous les intervenants Data.</a:t>
            </a:r>
          </a:p>
          <a:p>
            <a:pPr marL="342900" indent="-342900">
              <a:buClr>
                <a:srgbClr val="FF0000"/>
              </a:buClr>
              <a:buSzPct val="130000"/>
              <a:buFont typeface="Wingdings" pitchFamily="2" charset="2"/>
              <a:buChar char="q"/>
            </a:pPr>
            <a:endParaRPr lang="fr-FR"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spcAft>
                <a:spcPts val="600"/>
              </a:spcAft>
              <a:buClr>
                <a:srgbClr val="FF0000"/>
              </a:buClr>
              <a:buSzPct val="130000"/>
              <a:buFont typeface="Wingdings" pitchFamily="2" charset="2"/>
              <a:buChar char="q"/>
            </a:pPr>
            <a:r>
              <a:rPr lang="fr-FR" sz="2000" dirty="0">
                <a:effectLst/>
                <a:latin typeface="Calibri" panose="020F0502020204030204" pitchFamily="34" charset="0"/>
                <a:ea typeface="Times New Roman" panose="02020603050405020304" pitchFamily="18" charset="0"/>
                <a:cs typeface="Calibri" panose="020F0502020204030204" pitchFamily="34" charset="0"/>
              </a:rPr>
              <a:t>Le rôle du CDO :</a:t>
            </a:r>
          </a:p>
          <a:p>
            <a:pPr marL="800100" lvl="1" indent="-342900">
              <a:buClr>
                <a:srgbClr val="FF0000"/>
              </a:buClr>
              <a:buSzPct val="120000"/>
              <a:buFont typeface="Wingdings" pitchFamily="2" charset="2"/>
              <a:buChar char="Ø"/>
              <a:tabLst>
                <a:tab pos="457200" algn="l"/>
              </a:tabLst>
            </a:pPr>
            <a:r>
              <a:rPr lang="fr-FR" sz="2000" dirty="0">
                <a:effectLst/>
                <a:latin typeface="Calibri" panose="020F0502020204030204" pitchFamily="34" charset="0"/>
                <a:ea typeface="Calibri" panose="020F0502020204030204" pitchFamily="34" charset="0"/>
                <a:cs typeface="Calibri" panose="020F0502020204030204" pitchFamily="34" charset="0"/>
              </a:rPr>
              <a:t>Développer et maintenir une stratégie data,</a:t>
            </a:r>
          </a:p>
          <a:p>
            <a:pPr marL="800100" lvl="1" indent="-342900">
              <a:buClr>
                <a:srgbClr val="FF0000"/>
              </a:buClr>
              <a:buSzPct val="120000"/>
              <a:buFont typeface="Wingdings" pitchFamily="2" charset="2"/>
              <a:buChar char="Ø"/>
              <a:tabLst>
                <a:tab pos="457200" algn="l"/>
              </a:tabLst>
            </a:pPr>
            <a:r>
              <a:rPr lang="fr-FR" sz="2000" dirty="0">
                <a:effectLst/>
                <a:latin typeface="Calibri" panose="020F0502020204030204" pitchFamily="34" charset="0"/>
                <a:ea typeface="Calibri" panose="020F0502020204030204" pitchFamily="34" charset="0"/>
                <a:cs typeface="Calibri" panose="020F0502020204030204" pitchFamily="34" charset="0"/>
              </a:rPr>
              <a:t>Organiser la gouvernance des données,</a:t>
            </a:r>
          </a:p>
          <a:p>
            <a:pPr marL="800100" lvl="1" indent="-342900">
              <a:buClr>
                <a:srgbClr val="FF0000"/>
              </a:buClr>
              <a:buSzPct val="120000"/>
              <a:buFont typeface="Wingdings" pitchFamily="2" charset="2"/>
              <a:buChar char="Ø"/>
              <a:tabLst>
                <a:tab pos="457200" algn="l"/>
              </a:tabLst>
            </a:pPr>
            <a:r>
              <a:rPr lang="fr-FR" sz="2000" dirty="0">
                <a:effectLst/>
                <a:latin typeface="Calibri" panose="020F0502020204030204" pitchFamily="34" charset="0"/>
                <a:ea typeface="Calibri" panose="020F0502020204030204" pitchFamily="34" charset="0"/>
                <a:cs typeface="Calibri" panose="020F0502020204030204" pitchFamily="34" charset="0"/>
              </a:rPr>
              <a:t>Définir et promouvoir le modèle de données d’entreprise,</a:t>
            </a:r>
          </a:p>
          <a:p>
            <a:pPr marL="800100" lvl="1" indent="-342900">
              <a:buClr>
                <a:srgbClr val="FF0000"/>
              </a:buClr>
              <a:buSzPct val="120000"/>
              <a:buFont typeface="Wingdings" pitchFamily="2" charset="2"/>
              <a:buChar char="Ø"/>
              <a:tabLst>
                <a:tab pos="457200" algn="l"/>
              </a:tabLst>
            </a:pPr>
            <a:r>
              <a:rPr lang="fr-FR" sz="2000" dirty="0">
                <a:effectLst/>
                <a:latin typeface="Calibri" panose="020F0502020204030204" pitchFamily="34" charset="0"/>
                <a:ea typeface="Calibri" panose="020F0502020204030204" pitchFamily="34" charset="0"/>
                <a:cs typeface="Calibri" panose="020F0502020204030204" pitchFamily="34" charset="0"/>
              </a:rPr>
              <a:t>Sponsoriser les projets et les services de gestion des données,</a:t>
            </a:r>
          </a:p>
          <a:p>
            <a:pPr marL="800100" lvl="1" indent="-342900">
              <a:buClr>
                <a:srgbClr val="FF0000"/>
              </a:buClr>
              <a:buSzPct val="120000"/>
              <a:buFont typeface="Wingdings" pitchFamily="2" charset="2"/>
              <a:buChar char="Ø"/>
              <a:tabLst>
                <a:tab pos="457200" algn="l"/>
              </a:tabLst>
            </a:pPr>
            <a:r>
              <a:rPr lang="fr-FR" sz="2000" dirty="0">
                <a:effectLst/>
                <a:latin typeface="Calibri" panose="020F0502020204030204" pitchFamily="34" charset="0"/>
                <a:ea typeface="Calibri" panose="020F0502020204030204" pitchFamily="34" charset="0"/>
                <a:cs typeface="Calibri" panose="020F0502020204030204" pitchFamily="34" charset="0"/>
              </a:rPr>
              <a:t>Communiquer et promouvoir les politiques, les standards et les procédures de gestion des données,</a:t>
            </a:r>
          </a:p>
          <a:p>
            <a:pPr marL="800100" lvl="1" indent="-342900">
              <a:buClr>
                <a:srgbClr val="FF0000"/>
              </a:buClr>
              <a:buSzPct val="120000"/>
              <a:buFont typeface="Wingdings" pitchFamily="2" charset="2"/>
              <a:buChar char="Ø"/>
              <a:tabLst>
                <a:tab pos="457200" algn="l"/>
              </a:tabLst>
            </a:pPr>
            <a:r>
              <a:rPr lang="fr-FR" sz="2000" dirty="0">
                <a:effectLst/>
                <a:latin typeface="Calibri" panose="020F0502020204030204" pitchFamily="34" charset="0"/>
                <a:ea typeface="Calibri" panose="020F0502020204030204" pitchFamily="34" charset="0"/>
                <a:cs typeface="Calibri" panose="020F0502020204030204" pitchFamily="34" charset="0"/>
              </a:rPr>
              <a:t>Superviser et coordonner les activités de gestion des données,</a:t>
            </a:r>
          </a:p>
          <a:p>
            <a:pPr marL="800100" lvl="1" indent="-342900">
              <a:buClr>
                <a:srgbClr val="FF0000"/>
              </a:buClr>
              <a:buSzPct val="120000"/>
              <a:buFont typeface="Wingdings" pitchFamily="2" charset="2"/>
              <a:buChar char="Ø"/>
              <a:tabLst>
                <a:tab pos="457200" algn="l"/>
              </a:tabLst>
            </a:pPr>
            <a:r>
              <a:rPr lang="fr-FR" sz="2000" dirty="0">
                <a:effectLst/>
                <a:latin typeface="Calibri" panose="020F0502020204030204" pitchFamily="34" charset="0"/>
                <a:ea typeface="Calibri" panose="020F0502020204030204" pitchFamily="34" charset="0"/>
                <a:cs typeface="Calibri" panose="020F0502020204030204" pitchFamily="34" charset="0"/>
              </a:rPr>
              <a:t>Suivre les coûts liés à la gestion des données et proposer des optimisations.</a:t>
            </a:r>
          </a:p>
          <a:p>
            <a:endParaRPr lang="fr-FR" sz="20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11" name="Groupe 10">
            <a:extLst>
              <a:ext uri="{FF2B5EF4-FFF2-40B4-BE49-F238E27FC236}">
                <a16:creationId xmlns:a16="http://schemas.microsoft.com/office/drawing/2014/main" id="{A3401831-7D45-CBF2-C228-17343839EDC8}"/>
              </a:ext>
            </a:extLst>
          </p:cNvPr>
          <p:cNvGrpSpPr/>
          <p:nvPr/>
        </p:nvGrpSpPr>
        <p:grpSpPr>
          <a:xfrm>
            <a:off x="1679529" y="92527"/>
            <a:ext cx="10512471" cy="526542"/>
            <a:chOff x="1679528" y="284408"/>
            <a:chExt cx="5862505" cy="526542"/>
          </a:xfrm>
        </p:grpSpPr>
        <p:sp>
          <p:nvSpPr>
            <p:cNvPr id="12" name="Rectangle 2">
              <a:extLst>
                <a:ext uri="{FF2B5EF4-FFF2-40B4-BE49-F238E27FC236}">
                  <a16:creationId xmlns:a16="http://schemas.microsoft.com/office/drawing/2014/main" id="{BCF83085-0348-A8EC-B9C2-D8B069C5133D}"/>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 : Architecture et Acteurs</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3" name="Image 12">
              <a:extLst>
                <a:ext uri="{FF2B5EF4-FFF2-40B4-BE49-F238E27FC236}">
                  <a16:creationId xmlns:a16="http://schemas.microsoft.com/office/drawing/2014/main" id="{30F66D5A-5060-8482-CC5F-F350D658680B}"/>
                </a:ext>
              </a:extLst>
            </p:cNvPr>
            <p:cNvPicPr>
              <a:picLocks noChangeAspect="1"/>
            </p:cNvPicPr>
            <p:nvPr/>
          </p:nvPicPr>
          <p:blipFill>
            <a:blip r:embed="rId3"/>
            <a:stretch>
              <a:fillRect/>
            </a:stretch>
          </p:blipFill>
          <p:spPr>
            <a:xfrm>
              <a:off x="1679528" y="402350"/>
              <a:ext cx="970153" cy="408600"/>
            </a:xfrm>
            <a:prstGeom prst="rect">
              <a:avLst/>
            </a:prstGeom>
          </p:spPr>
        </p:pic>
      </p:grpSp>
      <p:grpSp>
        <p:nvGrpSpPr>
          <p:cNvPr id="14" name="Groupe 13">
            <a:extLst>
              <a:ext uri="{FF2B5EF4-FFF2-40B4-BE49-F238E27FC236}">
                <a16:creationId xmlns:a16="http://schemas.microsoft.com/office/drawing/2014/main" id="{589AB84B-EE44-9251-9EB7-786A46A53E89}"/>
              </a:ext>
            </a:extLst>
          </p:cNvPr>
          <p:cNvGrpSpPr/>
          <p:nvPr/>
        </p:nvGrpSpPr>
        <p:grpSpPr>
          <a:xfrm>
            <a:off x="2094789" y="1053285"/>
            <a:ext cx="9533516" cy="523220"/>
            <a:chOff x="2094790" y="1053285"/>
            <a:chExt cx="5760734" cy="523220"/>
          </a:xfrm>
        </p:grpSpPr>
        <p:sp>
          <p:nvSpPr>
            <p:cNvPr id="15" name="ZoneTexte 14">
              <a:extLst>
                <a:ext uri="{FF2B5EF4-FFF2-40B4-BE49-F238E27FC236}">
                  <a16:creationId xmlns:a16="http://schemas.microsoft.com/office/drawing/2014/main" id="{39023662-B229-00E8-5EC9-294B50E244C3}"/>
                </a:ext>
              </a:extLst>
            </p:cNvPr>
            <p:cNvSpPr txBox="1"/>
            <p:nvPr/>
          </p:nvSpPr>
          <p:spPr>
            <a:xfrm>
              <a:off x="3016114" y="1053285"/>
              <a:ext cx="4839410" cy="523220"/>
            </a:xfrm>
            <a:prstGeom prst="rect">
              <a:avLst/>
            </a:prstGeom>
            <a:noFill/>
          </p:spPr>
          <p:txBody>
            <a:bodyPr wrap="square" rtlCol="0">
              <a:spAutoFit/>
            </a:bodyPr>
            <a:lstStyle/>
            <a:p>
              <a:r>
                <a:rPr lang="fr-FR" sz="2800" b="1" dirty="0">
                  <a:latin typeface="Calibri" panose="020F0502020204030204" pitchFamily="34" charset="0"/>
                  <a:cs typeface="Calibri" panose="020F0502020204030204" pitchFamily="34" charset="0"/>
                </a:rPr>
                <a:t>Les acteurs de la DG : : </a:t>
              </a:r>
              <a:r>
                <a:rPr lang="fr-FR" sz="2800" b="1" dirty="0">
                  <a:effectLst/>
                  <a:latin typeface="Calibri" panose="020F0502020204030204" pitchFamily="34" charset="0"/>
                  <a:ea typeface="Times New Roman" panose="02020603050405020304" pitchFamily="18" charset="0"/>
                </a:rPr>
                <a:t>Le Chief Data </a:t>
              </a:r>
              <a:r>
                <a:rPr lang="fr-FR" sz="2800" b="1" dirty="0" err="1">
                  <a:effectLst/>
                  <a:latin typeface="Calibri" panose="020F0502020204030204" pitchFamily="34" charset="0"/>
                  <a:ea typeface="Times New Roman" panose="02020603050405020304" pitchFamily="18" charset="0"/>
                </a:rPr>
                <a:t>Officer</a:t>
              </a:r>
              <a:r>
                <a:rPr lang="fr-FR" sz="2800" b="1" dirty="0">
                  <a:effectLst/>
                  <a:latin typeface="Calibri" panose="020F0502020204030204" pitchFamily="34" charset="0"/>
                  <a:ea typeface="Times New Roman" panose="02020603050405020304" pitchFamily="18" charset="0"/>
                </a:rPr>
                <a:t> (CDO)</a:t>
              </a:r>
              <a:endParaRPr lang="fr-FR" sz="2800" b="1" dirty="0">
                <a:latin typeface="Calibri" panose="020F0502020204030204" pitchFamily="34" charset="0"/>
                <a:cs typeface="Calibri" panose="020F0502020204030204" pitchFamily="34" charset="0"/>
              </a:endParaRPr>
            </a:p>
          </p:txBody>
        </p:sp>
        <p:pic>
          <p:nvPicPr>
            <p:cNvPr id="16" name="Image 15">
              <a:extLst>
                <a:ext uri="{FF2B5EF4-FFF2-40B4-BE49-F238E27FC236}">
                  <a16:creationId xmlns:a16="http://schemas.microsoft.com/office/drawing/2014/main" id="{57C1425A-8372-64D3-A709-26CD18B394AC}"/>
                </a:ext>
              </a:extLst>
            </p:cNvPr>
            <p:cNvPicPr>
              <a:picLocks noChangeAspect="1"/>
            </p:cNvPicPr>
            <p:nvPr/>
          </p:nvPicPr>
          <p:blipFill>
            <a:blip r:embed="rId4"/>
            <a:stretch>
              <a:fillRect/>
            </a:stretch>
          </p:blipFill>
          <p:spPr>
            <a:xfrm flipV="1">
              <a:off x="2094790" y="1053285"/>
              <a:ext cx="921324" cy="489919"/>
            </a:xfrm>
            <a:prstGeom prst="rect">
              <a:avLst/>
            </a:prstGeom>
          </p:spPr>
        </p:pic>
      </p:grpSp>
    </p:spTree>
    <p:extLst>
      <p:ext uri="{BB962C8B-B14F-4D97-AF65-F5344CB8AC3E}">
        <p14:creationId xmlns:p14="http://schemas.microsoft.com/office/powerpoint/2010/main" val="18312450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checkerboard(across)">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checkerboard(across)">
                                      <p:cBhvr>
                                        <p:cTn id="17" dur="500"/>
                                        <p:tgtEl>
                                          <p:spTgt spid="5">
                                            <p:txEl>
                                              <p:pRg st="4" end="4"/>
                                            </p:txEl>
                                          </p:spTgt>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checkerboard(across)">
                                      <p:cBhvr>
                                        <p:cTn id="20" dur="500"/>
                                        <p:tgtEl>
                                          <p:spTgt spid="5">
                                            <p:txEl>
                                              <p:pRg st="5" end="5"/>
                                            </p:txEl>
                                          </p:spTgt>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checkerboard(across)">
                                      <p:cBhvr>
                                        <p:cTn id="23" dur="500"/>
                                        <p:tgtEl>
                                          <p:spTgt spid="5">
                                            <p:txEl>
                                              <p:pRg st="6" end="6"/>
                                            </p:txEl>
                                          </p:spTgt>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checkerboard(across)">
                                      <p:cBhvr>
                                        <p:cTn id="26" dur="500"/>
                                        <p:tgtEl>
                                          <p:spTgt spid="5">
                                            <p:txEl>
                                              <p:pRg st="7" end="7"/>
                                            </p:txEl>
                                          </p:spTgt>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checkerboard(across)">
                                      <p:cBhvr>
                                        <p:cTn id="29" dur="500"/>
                                        <p:tgtEl>
                                          <p:spTgt spid="5">
                                            <p:txEl>
                                              <p:pRg st="8" end="8"/>
                                            </p:txEl>
                                          </p:spTgt>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5">
                                            <p:txEl>
                                              <p:pRg st="9" end="9"/>
                                            </p:txEl>
                                          </p:spTgt>
                                        </p:tgtEl>
                                        <p:attrNameLst>
                                          <p:attrName>style.visibility</p:attrName>
                                        </p:attrNameLst>
                                      </p:cBhvr>
                                      <p:to>
                                        <p:strVal val="visible"/>
                                      </p:to>
                                    </p:set>
                                    <p:animEffect transition="in" filter="checkerboard(across)">
                                      <p:cBhvr>
                                        <p:cTn id="32" dur="500"/>
                                        <p:tgtEl>
                                          <p:spTgt spid="5">
                                            <p:txEl>
                                              <p:pRg st="9" end="9"/>
                                            </p:txEl>
                                          </p:spTgt>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35" dur="500"/>
                                        <p:tgtEl>
                                          <p:spTgt spid="5">
                                            <p:txEl>
                                              <p:pRg st="10" end="10"/>
                                            </p:txEl>
                                          </p:spTgt>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5">
                                            <p:txEl>
                                              <p:pRg st="11" end="11"/>
                                            </p:txEl>
                                          </p:spTgt>
                                        </p:tgtEl>
                                        <p:attrNameLst>
                                          <p:attrName>style.visibility</p:attrName>
                                        </p:attrNameLst>
                                      </p:cBhvr>
                                      <p:to>
                                        <p:strVal val="visible"/>
                                      </p:to>
                                    </p:set>
                                    <p:animEffect transition="in" filter="checkerboard(across)">
                                      <p:cBhvr>
                                        <p:cTn id="38"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C1E796FC-7C1C-3AE9-D6D3-24B3326221E1}"/>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159FB38E-EA88-BE63-C1AF-0E12B1BEB7EC}"/>
              </a:ext>
            </a:extLst>
          </p:cNvPr>
          <p:cNvSpPr>
            <a:spLocks noGrp="1"/>
          </p:cNvSpPr>
          <p:nvPr>
            <p:ph type="sldNum" sz="quarter" idx="12"/>
          </p:nvPr>
        </p:nvSpPr>
        <p:spPr/>
        <p:txBody>
          <a:bodyPr/>
          <a:lstStyle/>
          <a:p>
            <a:r>
              <a:rPr lang="en-US"/>
              <a:t>T </a:t>
            </a:r>
            <a:fld id="{D57F1E4F-1CFF-5643-939E-217C01CDF565}" type="slidenum">
              <a:rPr lang="en-US" smtClean="0"/>
              <a:pPr/>
              <a:t>8</a:t>
            </a:fld>
            <a:endParaRPr lang="en-US" dirty="0"/>
          </a:p>
        </p:txBody>
      </p:sp>
      <p:sp>
        <p:nvSpPr>
          <p:cNvPr id="5" name="ZoneTexte 4">
            <a:extLst>
              <a:ext uri="{FF2B5EF4-FFF2-40B4-BE49-F238E27FC236}">
                <a16:creationId xmlns:a16="http://schemas.microsoft.com/office/drawing/2014/main" id="{A2EC3157-9D6D-4110-C3FF-369B175DA5FF}"/>
              </a:ext>
            </a:extLst>
          </p:cNvPr>
          <p:cNvSpPr txBox="1"/>
          <p:nvPr/>
        </p:nvSpPr>
        <p:spPr>
          <a:xfrm>
            <a:off x="2013475" y="1977418"/>
            <a:ext cx="10178525" cy="4093428"/>
          </a:xfrm>
          <a:prstGeom prst="rect">
            <a:avLst/>
          </a:prstGeom>
          <a:noFill/>
        </p:spPr>
        <p:txBody>
          <a:bodyPr wrap="square" rtlCol="0">
            <a:spAutoFit/>
          </a:bodyPr>
          <a:lstStyle/>
          <a:p>
            <a:pPr marL="342900" lvl="0" indent="-342900">
              <a:spcBef>
                <a:spcPts val="1200"/>
              </a:spcBef>
              <a:spcAft>
                <a:spcPts val="1200"/>
              </a:spcAft>
              <a:buClr>
                <a:srgbClr val="FF0000"/>
              </a:buClr>
              <a:buSzPct val="130000"/>
              <a:buFont typeface="Wingdings" pitchFamily="2" charset="2"/>
              <a:buChar char="q"/>
              <a:tabLst>
                <a:tab pos="457200" algn="l"/>
              </a:tabLst>
            </a:pPr>
            <a:r>
              <a:rPr lang="fr-FR" sz="2000" i="1" dirty="0">
                <a:effectLst/>
                <a:latin typeface="Calibri" panose="020F0502020204030204" pitchFamily="34" charset="0"/>
                <a:ea typeface="Times New Roman" panose="02020603050405020304" pitchFamily="18" charset="0"/>
                <a:cs typeface="Calibri" panose="020F0502020204030204" pitchFamily="34" charset="0"/>
              </a:rPr>
              <a:t>Le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Data Management </a:t>
            </a:r>
            <a:r>
              <a:rPr lang="fr-FR" sz="2000" b="1" i="1" dirty="0" err="1">
                <a:effectLst/>
                <a:latin typeface="Calibri" panose="020F0502020204030204" pitchFamily="34" charset="0"/>
                <a:ea typeface="Times New Roman" panose="02020603050405020304" pitchFamily="18" charset="0"/>
                <a:cs typeface="Calibri" panose="020F0502020204030204" pitchFamily="34" charset="0"/>
              </a:rPr>
              <a:t>Executive</a:t>
            </a:r>
            <a:r>
              <a:rPr lang="fr-FR" sz="2000" i="1" dirty="0">
                <a:effectLst/>
                <a:latin typeface="Calibri" panose="020F0502020204030204" pitchFamily="34" charset="0"/>
                <a:ea typeface="Times New Roman" panose="02020603050405020304" pitchFamily="18" charset="0"/>
                <a:cs typeface="Calibri" panose="020F0502020204030204" pitchFamily="34" charset="0"/>
              </a:rPr>
              <a:t> </a:t>
            </a:r>
            <a:r>
              <a:rPr lang="fr-FR" sz="2000" dirty="0">
                <a:effectLst/>
                <a:latin typeface="Calibri" panose="020F0502020204030204" pitchFamily="34" charset="0"/>
                <a:ea typeface="Times New Roman" panose="02020603050405020304" pitchFamily="18" charset="0"/>
                <a:cs typeface="Calibri" panose="020F0502020204030204" pitchFamily="34" charset="0"/>
              </a:rPr>
              <a:t>organise les services de gestion des données, en cherchant à développer le partage et la </a:t>
            </a:r>
            <a:r>
              <a:rPr lang="fr-FR" sz="2000" dirty="0" err="1">
                <a:effectLst/>
                <a:latin typeface="Calibri" panose="020F0502020204030204" pitchFamily="34" charset="0"/>
                <a:ea typeface="Times New Roman" panose="02020603050405020304" pitchFamily="18" charset="0"/>
                <a:cs typeface="Calibri" panose="020F0502020204030204" pitchFamily="34" charset="0"/>
              </a:rPr>
              <a:t>ré-utilisation</a:t>
            </a:r>
            <a:r>
              <a:rPr lang="fr-FR" sz="2000" dirty="0">
                <a:effectLst/>
                <a:latin typeface="Calibri" panose="020F0502020204030204" pitchFamily="34" charset="0"/>
                <a:ea typeface="Times New Roman" panose="02020603050405020304" pitchFamily="18" charset="0"/>
                <a:cs typeface="Calibri" panose="020F0502020204030204" pitchFamily="34" charset="0"/>
              </a:rPr>
              <a:t> pour plus d’efficacité et de cohérence.</a:t>
            </a:r>
            <a:endParaRPr lang="fr-FR"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spcBef>
                <a:spcPts val="1200"/>
              </a:spcBef>
              <a:spcAft>
                <a:spcPts val="1200"/>
              </a:spcAft>
              <a:buClr>
                <a:srgbClr val="FF0000"/>
              </a:buClr>
              <a:buSzPct val="130000"/>
              <a:buFont typeface="Wingdings" pitchFamily="2" charset="2"/>
              <a:buChar char="q"/>
              <a:tabLst>
                <a:tab pos="457200" algn="l"/>
              </a:tabLst>
            </a:pPr>
            <a:r>
              <a:rPr lang="fr-FR" sz="2000" i="1" dirty="0">
                <a:effectLst/>
                <a:latin typeface="Calibri" panose="020F0502020204030204" pitchFamily="34" charset="0"/>
                <a:ea typeface="Times New Roman" panose="02020603050405020304" pitchFamily="18" charset="0"/>
                <a:cs typeface="Calibri" panose="020F0502020204030204" pitchFamily="34" charset="0"/>
              </a:rPr>
              <a:t>Les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Data </a:t>
            </a:r>
            <a:r>
              <a:rPr lang="fr-FR" sz="2000" b="1" i="1" dirty="0" err="1">
                <a:effectLst/>
                <a:latin typeface="Calibri" panose="020F0502020204030204" pitchFamily="34" charset="0"/>
                <a:ea typeface="Times New Roman" panose="02020603050405020304" pitchFamily="18" charset="0"/>
                <a:cs typeface="Calibri" panose="020F0502020204030204" pitchFamily="34" charset="0"/>
              </a:rPr>
              <a:t>Owner</a:t>
            </a:r>
            <a:r>
              <a:rPr lang="fr-FR" sz="2000" i="1" dirty="0">
                <a:effectLst/>
                <a:latin typeface="Calibri" panose="020F0502020204030204" pitchFamily="34" charset="0"/>
                <a:ea typeface="Times New Roman" panose="02020603050405020304" pitchFamily="18" charset="0"/>
                <a:cs typeface="Calibri" panose="020F0502020204030204" pitchFamily="34" charset="0"/>
              </a:rPr>
              <a:t> </a:t>
            </a:r>
            <a:r>
              <a:rPr lang="fr-FR" sz="2000" dirty="0">
                <a:effectLst/>
                <a:latin typeface="Calibri" panose="020F0502020204030204" pitchFamily="34" charset="0"/>
                <a:ea typeface="Times New Roman" panose="02020603050405020304" pitchFamily="18" charset="0"/>
                <a:cs typeface="Calibri" panose="020F0502020204030204" pitchFamily="34" charset="0"/>
              </a:rPr>
              <a:t>vont définir la qualité, l’utilisation de la donnée, le référentiel.</a:t>
            </a:r>
            <a:endParaRPr lang="fr-FR"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spcBef>
                <a:spcPts val="1200"/>
              </a:spcBef>
              <a:spcAft>
                <a:spcPts val="1200"/>
              </a:spcAft>
              <a:buClr>
                <a:srgbClr val="FF0000"/>
              </a:buClr>
              <a:buSzPct val="130000"/>
              <a:buFont typeface="Wingdings" pitchFamily="2" charset="2"/>
              <a:buChar char="q"/>
              <a:tabLst>
                <a:tab pos="457200" algn="l"/>
              </a:tabLst>
            </a:pPr>
            <a:r>
              <a:rPr lang="fr-FR" sz="2000" dirty="0">
                <a:effectLst/>
                <a:latin typeface="Calibri" panose="020F0502020204030204" pitchFamily="34" charset="0"/>
                <a:ea typeface="Times New Roman" panose="02020603050405020304" pitchFamily="18" charset="0"/>
                <a:cs typeface="Calibri" panose="020F0502020204030204" pitchFamily="34" charset="0"/>
              </a:rPr>
              <a:t>Les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Data Stewart</a:t>
            </a:r>
            <a:r>
              <a:rPr lang="fr-FR" sz="2000" i="1" dirty="0">
                <a:effectLst/>
                <a:latin typeface="Calibri" panose="020F0502020204030204" pitchFamily="34" charset="0"/>
                <a:ea typeface="Times New Roman" panose="02020603050405020304" pitchFamily="18" charset="0"/>
                <a:cs typeface="Calibri" panose="020F0502020204030204" pitchFamily="34" charset="0"/>
              </a:rPr>
              <a:t> </a:t>
            </a:r>
            <a:r>
              <a:rPr lang="fr-FR" sz="2000" dirty="0">
                <a:effectLst/>
                <a:latin typeface="Calibri" panose="020F0502020204030204" pitchFamily="34" charset="0"/>
                <a:ea typeface="Times New Roman" panose="02020603050405020304" pitchFamily="18" charset="0"/>
                <a:cs typeface="Calibri" panose="020F0502020204030204" pitchFamily="34" charset="0"/>
              </a:rPr>
              <a:t>s’assurent sur place du fonctionnement et de la qualité du flux de données. Ils animent à leur tour les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Data Producer</a:t>
            </a:r>
            <a:r>
              <a:rPr lang="fr-FR" sz="2000" i="1" dirty="0">
                <a:effectLst/>
                <a:latin typeface="Calibri" panose="020F0502020204030204" pitchFamily="34" charset="0"/>
                <a:ea typeface="Times New Roman" panose="02020603050405020304" pitchFamily="18" charset="0"/>
                <a:cs typeface="Calibri" panose="020F0502020204030204" pitchFamily="34" charset="0"/>
              </a:rPr>
              <a:t> </a:t>
            </a:r>
            <a:r>
              <a:rPr lang="fr-FR" sz="2000" dirty="0">
                <a:effectLst/>
                <a:latin typeface="Calibri" panose="020F0502020204030204" pitchFamily="34" charset="0"/>
                <a:ea typeface="Times New Roman" panose="02020603050405020304" pitchFamily="18" charset="0"/>
                <a:cs typeface="Calibri" panose="020F0502020204030204" pitchFamily="34" charset="0"/>
              </a:rPr>
              <a:t>et tiennent le </a:t>
            </a:r>
            <a:r>
              <a:rPr lang="fr-FR" sz="2000" dirty="0" err="1">
                <a:effectLst/>
                <a:latin typeface="Calibri" panose="020F0502020204030204" pitchFamily="34" charset="0"/>
                <a:ea typeface="Times New Roman" panose="02020603050405020304" pitchFamily="18" charset="0"/>
                <a:cs typeface="Calibri" panose="020F0502020204030204" pitchFamily="34" charset="0"/>
              </a:rPr>
              <a:t>dashboard</a:t>
            </a:r>
            <a:r>
              <a:rPr lang="fr-FR" sz="2000" dirty="0">
                <a:effectLst/>
                <a:latin typeface="Calibri" panose="020F0502020204030204" pitchFamily="34" charset="0"/>
                <a:ea typeface="Times New Roman" panose="02020603050405020304" pitchFamily="18" charset="0"/>
                <a:cs typeface="Calibri" panose="020F0502020204030204" pitchFamily="34" charset="0"/>
              </a:rPr>
              <a:t> de </a:t>
            </a:r>
            <a:r>
              <a:rPr lang="fr-FR" sz="2000" dirty="0" err="1">
                <a:effectLst/>
                <a:latin typeface="Calibri" panose="020F0502020204030204" pitchFamily="34" charset="0"/>
                <a:ea typeface="Times New Roman" panose="02020603050405020304" pitchFamily="18" charset="0"/>
                <a:cs typeface="Calibri" panose="020F0502020204030204" pitchFamily="34" charset="0"/>
              </a:rPr>
              <a:t>reporting</a:t>
            </a:r>
            <a:r>
              <a:rPr lang="fr-FR" sz="2000" dirty="0">
                <a:effectLst/>
                <a:latin typeface="Calibri" panose="020F0502020204030204" pitchFamily="34" charset="0"/>
                <a:ea typeface="Times New Roman" panose="02020603050405020304" pitchFamily="18" charset="0"/>
                <a:cs typeface="Calibri" panose="020F0502020204030204" pitchFamily="34" charset="0"/>
              </a:rPr>
              <a:t>.</a:t>
            </a:r>
            <a:endParaRPr lang="fr-FR" sz="20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spcBef>
                <a:spcPts val="1200"/>
              </a:spcBef>
              <a:spcAft>
                <a:spcPts val="1200"/>
              </a:spcAft>
              <a:buClr>
                <a:srgbClr val="FF0000"/>
              </a:buClr>
              <a:buSzPct val="130000"/>
              <a:buFont typeface="Wingdings" pitchFamily="2" charset="2"/>
              <a:buChar char="q"/>
              <a:tabLst>
                <a:tab pos="457200" algn="l"/>
              </a:tabLst>
            </a:pPr>
            <a:r>
              <a:rPr lang="fr-FR" sz="2000" dirty="0">
                <a:effectLst/>
                <a:latin typeface="Calibri" panose="020F0502020204030204" pitchFamily="34" charset="0"/>
                <a:ea typeface="Times New Roman" panose="02020603050405020304" pitchFamily="18" charset="0"/>
                <a:cs typeface="Calibri" panose="020F0502020204030204" pitchFamily="34" charset="0"/>
              </a:rPr>
              <a:t>Les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Data </a:t>
            </a:r>
            <a:r>
              <a:rPr lang="fr-FR" sz="2000" b="1" i="1" dirty="0" err="1">
                <a:effectLst/>
                <a:latin typeface="Calibri" panose="020F0502020204030204" pitchFamily="34" charset="0"/>
                <a:ea typeface="Times New Roman" panose="02020603050405020304" pitchFamily="18" charset="0"/>
                <a:cs typeface="Calibri" panose="020F0502020204030204" pitchFamily="34" charset="0"/>
              </a:rPr>
              <a:t>Quality</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 Manager</a:t>
            </a:r>
            <a:r>
              <a:rPr lang="fr-FR" sz="2000" i="1" dirty="0">
                <a:effectLst/>
                <a:latin typeface="Calibri" panose="020F0502020204030204" pitchFamily="34" charset="0"/>
                <a:ea typeface="Times New Roman" panose="02020603050405020304" pitchFamily="18" charset="0"/>
                <a:cs typeface="Calibri" panose="020F0502020204030204" pitchFamily="34" charset="0"/>
              </a:rPr>
              <a:t> </a:t>
            </a:r>
            <a:r>
              <a:rPr lang="fr-FR" sz="2000" dirty="0">
                <a:effectLst/>
                <a:latin typeface="Calibri" panose="020F0502020204030204" pitchFamily="34" charset="0"/>
                <a:ea typeface="Times New Roman" panose="02020603050405020304" pitchFamily="18" charset="0"/>
                <a:cs typeface="Calibri" panose="020F0502020204030204" pitchFamily="34" charset="0"/>
              </a:rPr>
              <a:t>qui gèrent et comparent les données entre différents SI, </a:t>
            </a:r>
          </a:p>
          <a:p>
            <a:pPr marL="342900" lvl="0" indent="-342900">
              <a:spcBef>
                <a:spcPts val="1200"/>
              </a:spcBef>
              <a:spcAft>
                <a:spcPts val="1200"/>
              </a:spcAft>
              <a:buClr>
                <a:srgbClr val="FF0000"/>
              </a:buClr>
              <a:buSzPct val="130000"/>
              <a:buFont typeface="Wingdings" pitchFamily="2" charset="2"/>
              <a:buChar char="q"/>
              <a:tabLst>
                <a:tab pos="457200" algn="l"/>
              </a:tabLst>
            </a:pPr>
            <a:r>
              <a:rPr lang="fr-FR" sz="2000" dirty="0">
                <a:latin typeface="Calibri" panose="020F0502020204030204" pitchFamily="34" charset="0"/>
                <a:ea typeface="Times New Roman" panose="02020603050405020304" pitchFamily="18" charset="0"/>
                <a:cs typeface="Calibri" panose="020F0502020204030204" pitchFamily="34" charset="0"/>
              </a:rPr>
              <a:t>L</a:t>
            </a:r>
            <a:r>
              <a:rPr lang="fr-FR" sz="2000" dirty="0">
                <a:effectLst/>
                <a:latin typeface="Calibri" panose="020F0502020204030204" pitchFamily="34" charset="0"/>
                <a:ea typeface="Times New Roman" panose="02020603050405020304" pitchFamily="18" charset="0"/>
                <a:cs typeface="Calibri" panose="020F0502020204030204" pitchFamily="34" charset="0"/>
              </a:rPr>
              <a:t>es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Data Protection </a:t>
            </a:r>
            <a:r>
              <a:rPr lang="fr-FR" sz="2000" b="1" i="1" dirty="0" err="1">
                <a:effectLst/>
                <a:latin typeface="Calibri" panose="020F0502020204030204" pitchFamily="34" charset="0"/>
                <a:ea typeface="Times New Roman" panose="02020603050405020304" pitchFamily="18" charset="0"/>
                <a:cs typeface="Calibri" panose="020F0502020204030204" pitchFamily="34" charset="0"/>
              </a:rPr>
              <a:t>Analysts</a:t>
            </a:r>
            <a:r>
              <a:rPr lang="fr-FR" sz="2000" dirty="0">
                <a:effectLst/>
                <a:latin typeface="Calibri" panose="020F0502020204030204" pitchFamily="34" charset="0"/>
                <a:ea typeface="Times New Roman" panose="02020603050405020304" pitchFamily="18" charset="0"/>
                <a:cs typeface="Calibri" panose="020F0502020204030204" pitchFamily="34" charset="0"/>
              </a:rPr>
              <a:t> dédiés au risque et à la conformité </a:t>
            </a:r>
          </a:p>
          <a:p>
            <a:pPr marL="342900" lvl="0" indent="-342900">
              <a:spcBef>
                <a:spcPts val="1200"/>
              </a:spcBef>
              <a:spcAft>
                <a:spcPts val="1200"/>
              </a:spcAft>
              <a:buClr>
                <a:srgbClr val="FF0000"/>
              </a:buClr>
              <a:buSzPct val="130000"/>
              <a:buFont typeface="Wingdings" pitchFamily="2" charset="2"/>
              <a:buChar char="q"/>
              <a:tabLst>
                <a:tab pos="457200" algn="l"/>
              </a:tabLst>
            </a:pPr>
            <a:r>
              <a:rPr lang="fr-FR" sz="2000" dirty="0">
                <a:latin typeface="Calibri" panose="020F0502020204030204" pitchFamily="34" charset="0"/>
                <a:ea typeface="Times New Roman" panose="02020603050405020304" pitchFamily="18" charset="0"/>
                <a:cs typeface="Calibri" panose="020F0502020204030204" pitchFamily="34" charset="0"/>
              </a:rPr>
              <a:t>L</a:t>
            </a:r>
            <a:r>
              <a:rPr lang="fr-FR" sz="2000" dirty="0">
                <a:effectLst/>
                <a:latin typeface="Calibri" panose="020F0502020204030204" pitchFamily="34" charset="0"/>
                <a:ea typeface="Times New Roman" panose="02020603050405020304" pitchFamily="18" charset="0"/>
                <a:cs typeface="Calibri" panose="020F0502020204030204" pitchFamily="34" charset="0"/>
              </a:rPr>
              <a:t>es </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Data Usage </a:t>
            </a:r>
            <a:r>
              <a:rPr lang="fr-FR" sz="2000" b="1" i="1" dirty="0" err="1">
                <a:effectLst/>
                <a:latin typeface="Calibri" panose="020F0502020204030204" pitchFamily="34" charset="0"/>
                <a:ea typeface="Times New Roman" panose="02020603050405020304" pitchFamily="18" charset="0"/>
                <a:cs typeface="Calibri" panose="020F0502020204030204" pitchFamily="34" charset="0"/>
              </a:rPr>
              <a:t>Analysts</a:t>
            </a:r>
            <a:r>
              <a:rPr lang="fr-FR" sz="2000" b="1" i="1" dirty="0">
                <a:effectLst/>
                <a:latin typeface="Calibri" panose="020F0502020204030204" pitchFamily="34" charset="0"/>
                <a:ea typeface="Times New Roman" panose="02020603050405020304" pitchFamily="18" charset="0"/>
                <a:cs typeface="Calibri" panose="020F0502020204030204" pitchFamily="34" charset="0"/>
              </a:rPr>
              <a:t> </a:t>
            </a:r>
            <a:r>
              <a:rPr lang="fr-FR" sz="2000" dirty="0">
                <a:effectLst/>
                <a:latin typeface="Calibri" panose="020F0502020204030204" pitchFamily="34" charset="0"/>
                <a:ea typeface="Times New Roman" panose="02020603050405020304" pitchFamily="18" charset="0"/>
                <a:cs typeface="Calibri" panose="020F0502020204030204" pitchFamily="34" charset="0"/>
              </a:rPr>
              <a:t>qui devront accompagner les cas d’usage le plus vite possible.</a:t>
            </a:r>
            <a:endParaRPr lang="fr-FR" sz="20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9" name="Groupe 8">
            <a:extLst>
              <a:ext uri="{FF2B5EF4-FFF2-40B4-BE49-F238E27FC236}">
                <a16:creationId xmlns:a16="http://schemas.microsoft.com/office/drawing/2014/main" id="{D9496306-9DBA-55DA-76C7-E42DB090D7F3}"/>
              </a:ext>
            </a:extLst>
          </p:cNvPr>
          <p:cNvGrpSpPr/>
          <p:nvPr/>
        </p:nvGrpSpPr>
        <p:grpSpPr>
          <a:xfrm>
            <a:off x="1679529" y="92527"/>
            <a:ext cx="10512471" cy="526542"/>
            <a:chOff x="1679528" y="284408"/>
            <a:chExt cx="5862505" cy="526542"/>
          </a:xfrm>
        </p:grpSpPr>
        <p:sp>
          <p:nvSpPr>
            <p:cNvPr id="10" name="Rectangle 2">
              <a:extLst>
                <a:ext uri="{FF2B5EF4-FFF2-40B4-BE49-F238E27FC236}">
                  <a16:creationId xmlns:a16="http://schemas.microsoft.com/office/drawing/2014/main" id="{4A32BE53-FA14-7722-45E5-58381FDC7F02}"/>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 : Architecture et Acteurs</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1" name="Image 10">
              <a:extLst>
                <a:ext uri="{FF2B5EF4-FFF2-40B4-BE49-F238E27FC236}">
                  <a16:creationId xmlns:a16="http://schemas.microsoft.com/office/drawing/2014/main" id="{E9326940-1B6D-34D9-6221-C46FBEB822ED}"/>
                </a:ext>
              </a:extLst>
            </p:cNvPr>
            <p:cNvPicPr>
              <a:picLocks noChangeAspect="1"/>
            </p:cNvPicPr>
            <p:nvPr/>
          </p:nvPicPr>
          <p:blipFill>
            <a:blip r:embed="rId3"/>
            <a:stretch>
              <a:fillRect/>
            </a:stretch>
          </p:blipFill>
          <p:spPr>
            <a:xfrm>
              <a:off x="1679528" y="402350"/>
              <a:ext cx="970153" cy="408600"/>
            </a:xfrm>
            <a:prstGeom prst="rect">
              <a:avLst/>
            </a:prstGeom>
          </p:spPr>
        </p:pic>
      </p:grpSp>
      <p:grpSp>
        <p:nvGrpSpPr>
          <p:cNvPr id="12" name="Groupe 11">
            <a:extLst>
              <a:ext uri="{FF2B5EF4-FFF2-40B4-BE49-F238E27FC236}">
                <a16:creationId xmlns:a16="http://schemas.microsoft.com/office/drawing/2014/main" id="{72BFA03F-F3F5-C1C1-9A6F-85370BA48184}"/>
              </a:ext>
            </a:extLst>
          </p:cNvPr>
          <p:cNvGrpSpPr/>
          <p:nvPr/>
        </p:nvGrpSpPr>
        <p:grpSpPr>
          <a:xfrm>
            <a:off x="2094788" y="1036634"/>
            <a:ext cx="7519112" cy="523220"/>
            <a:chOff x="2094790" y="1036634"/>
            <a:chExt cx="4403724" cy="523220"/>
          </a:xfrm>
        </p:grpSpPr>
        <p:sp>
          <p:nvSpPr>
            <p:cNvPr id="13" name="ZoneTexte 12">
              <a:extLst>
                <a:ext uri="{FF2B5EF4-FFF2-40B4-BE49-F238E27FC236}">
                  <a16:creationId xmlns:a16="http://schemas.microsoft.com/office/drawing/2014/main" id="{2E50F1F1-3A09-0597-8D02-B93F94F2A3AE}"/>
                </a:ext>
              </a:extLst>
            </p:cNvPr>
            <p:cNvSpPr txBox="1"/>
            <p:nvPr/>
          </p:nvSpPr>
          <p:spPr>
            <a:xfrm>
              <a:off x="3092855" y="1036634"/>
              <a:ext cx="3405659" cy="523220"/>
            </a:xfrm>
            <a:prstGeom prst="rect">
              <a:avLst/>
            </a:prstGeom>
            <a:noFill/>
          </p:spPr>
          <p:txBody>
            <a:bodyPr wrap="square" rtlCol="0">
              <a:spAutoFit/>
            </a:bodyPr>
            <a:lstStyle/>
            <a:p>
              <a:r>
                <a:rPr lang="fr-FR" sz="2800" b="1" dirty="0">
                  <a:latin typeface="Calibri" panose="020F0502020204030204" pitchFamily="34" charset="0"/>
                  <a:cs typeface="Calibri" panose="020F0502020204030204" pitchFamily="34" charset="0"/>
                </a:rPr>
                <a:t>Les autres acteurs de la DG </a:t>
              </a:r>
            </a:p>
          </p:txBody>
        </p:sp>
        <p:pic>
          <p:nvPicPr>
            <p:cNvPr id="14" name="Image 13">
              <a:extLst>
                <a:ext uri="{FF2B5EF4-FFF2-40B4-BE49-F238E27FC236}">
                  <a16:creationId xmlns:a16="http://schemas.microsoft.com/office/drawing/2014/main" id="{14872A06-2855-87DA-CD59-6B0F08A97516}"/>
                </a:ext>
              </a:extLst>
            </p:cNvPr>
            <p:cNvPicPr>
              <a:picLocks noChangeAspect="1"/>
            </p:cNvPicPr>
            <p:nvPr/>
          </p:nvPicPr>
          <p:blipFill>
            <a:blip r:embed="rId4"/>
            <a:stretch>
              <a:fillRect/>
            </a:stretch>
          </p:blipFill>
          <p:spPr>
            <a:xfrm flipV="1">
              <a:off x="2094790" y="1053284"/>
              <a:ext cx="775657" cy="489919"/>
            </a:xfrm>
            <a:prstGeom prst="rect">
              <a:avLst/>
            </a:prstGeom>
          </p:spPr>
        </p:pic>
      </p:grpSp>
    </p:spTree>
    <p:extLst>
      <p:ext uri="{BB962C8B-B14F-4D97-AF65-F5344CB8AC3E}">
        <p14:creationId xmlns:p14="http://schemas.microsoft.com/office/powerpoint/2010/main" val="26845949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heckerboard(across)">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heckerboard(across)">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heckerboard(across)">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heckerboard(across)">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00BCD251-4956-53A8-1D79-C3D765325C2C}"/>
              </a:ext>
            </a:extLst>
          </p:cNvPr>
          <p:cNvSpPr>
            <a:spLocks noGrp="1"/>
          </p:cNvSpPr>
          <p:nvPr>
            <p:ph type="ftr" sz="quarter" idx="11"/>
          </p:nvPr>
        </p:nvSpPr>
        <p:spPr/>
        <p:txBody>
          <a:bodyPr/>
          <a:lstStyle/>
          <a:p>
            <a:r>
              <a:rPr lang="en-US"/>
              <a:t>Data  Governance</a:t>
            </a:r>
            <a:endParaRPr lang="en-US" dirty="0"/>
          </a:p>
        </p:txBody>
      </p:sp>
      <p:sp>
        <p:nvSpPr>
          <p:cNvPr id="3" name="Espace réservé du numéro de diapositive 2">
            <a:extLst>
              <a:ext uri="{FF2B5EF4-FFF2-40B4-BE49-F238E27FC236}">
                <a16:creationId xmlns:a16="http://schemas.microsoft.com/office/drawing/2014/main" id="{78F26B24-716F-7B6C-FFAF-6F0321D21841}"/>
              </a:ext>
            </a:extLst>
          </p:cNvPr>
          <p:cNvSpPr>
            <a:spLocks noGrp="1"/>
          </p:cNvSpPr>
          <p:nvPr>
            <p:ph type="sldNum" sz="quarter" idx="12"/>
          </p:nvPr>
        </p:nvSpPr>
        <p:spPr/>
        <p:txBody>
          <a:bodyPr/>
          <a:lstStyle/>
          <a:p>
            <a:r>
              <a:rPr lang="en-US"/>
              <a:t>T </a:t>
            </a:r>
            <a:fld id="{D57F1E4F-1CFF-5643-939E-217C01CDF565}" type="slidenum">
              <a:rPr lang="en-US" smtClean="0"/>
              <a:pPr/>
              <a:t>9</a:t>
            </a:fld>
            <a:endParaRPr lang="en-US" dirty="0"/>
          </a:p>
        </p:txBody>
      </p:sp>
      <p:sp>
        <p:nvSpPr>
          <p:cNvPr id="5" name="ZoneTexte 4">
            <a:extLst>
              <a:ext uri="{FF2B5EF4-FFF2-40B4-BE49-F238E27FC236}">
                <a16:creationId xmlns:a16="http://schemas.microsoft.com/office/drawing/2014/main" id="{6C9D5E2E-49E9-2809-F70A-5877179CEB27}"/>
              </a:ext>
            </a:extLst>
          </p:cNvPr>
          <p:cNvSpPr txBox="1"/>
          <p:nvPr/>
        </p:nvSpPr>
        <p:spPr>
          <a:xfrm>
            <a:off x="1915196" y="1459568"/>
            <a:ext cx="10434034" cy="707886"/>
          </a:xfrm>
          <a:prstGeom prst="rect">
            <a:avLst/>
          </a:prstGeom>
          <a:noFill/>
        </p:spPr>
        <p:txBody>
          <a:bodyPr wrap="square" rtlCol="0">
            <a:spAutoFit/>
          </a:bodyPr>
          <a:lstStyle/>
          <a:p>
            <a:pPr marL="342900" indent="-342900">
              <a:buClr>
                <a:srgbClr val="FF0000"/>
              </a:buClr>
              <a:buSzPct val="110000"/>
              <a:buFont typeface="Wingdings" pitchFamily="2" charset="2"/>
              <a:buChar char="q"/>
            </a:pPr>
            <a:r>
              <a:rPr lang="fr-FR" sz="2000" dirty="0">
                <a:latin typeface="Calibri" panose="020F0502020204030204" pitchFamily="34" charset="0"/>
                <a:cs typeface="Calibri" panose="020F0502020204030204" pitchFamily="34" charset="0"/>
              </a:rPr>
              <a:t>Un </a:t>
            </a:r>
            <a:r>
              <a:rPr lang="fr-FR" sz="2000" b="1" i="1" dirty="0">
                <a:latin typeface="Calibri" panose="020F0502020204030204" pitchFamily="34" charset="0"/>
                <a:cs typeface="Calibri" panose="020F0502020204030204" pitchFamily="34" charset="0"/>
              </a:rPr>
              <a:t>Data Steward </a:t>
            </a:r>
            <a:r>
              <a:rPr lang="fr-FR" sz="2000" dirty="0">
                <a:latin typeface="Calibri" panose="020F0502020204030204" pitchFamily="34" charset="0"/>
                <a:cs typeface="Calibri" panose="020F0502020204030204" pitchFamily="34" charset="0"/>
              </a:rPr>
              <a:t>est toute personne ayant la responsabilité dont les données sont définies, utilisées et produites.</a:t>
            </a:r>
          </a:p>
        </p:txBody>
      </p:sp>
      <p:sp>
        <p:nvSpPr>
          <p:cNvPr id="6" name="ZoneTexte 5">
            <a:extLst>
              <a:ext uri="{FF2B5EF4-FFF2-40B4-BE49-F238E27FC236}">
                <a16:creationId xmlns:a16="http://schemas.microsoft.com/office/drawing/2014/main" id="{9D63D408-F3D1-66E2-C3B8-777454FCCA40}"/>
              </a:ext>
            </a:extLst>
          </p:cNvPr>
          <p:cNvSpPr txBox="1"/>
          <p:nvPr/>
        </p:nvSpPr>
        <p:spPr>
          <a:xfrm>
            <a:off x="1915196" y="2213621"/>
            <a:ext cx="10240851" cy="3785652"/>
          </a:xfrm>
          <a:prstGeom prst="rect">
            <a:avLst/>
          </a:prstGeom>
          <a:noFill/>
        </p:spPr>
        <p:txBody>
          <a:bodyPr wrap="square" rtlCol="0">
            <a:spAutoFit/>
          </a:bodyPr>
          <a:lstStyle/>
          <a:p>
            <a:pPr marL="342900" indent="-342900">
              <a:spcAft>
                <a:spcPts val="1200"/>
              </a:spcAft>
              <a:buClr>
                <a:srgbClr val="FF0000"/>
              </a:buClr>
              <a:buSzPct val="110000"/>
              <a:buFont typeface="Wingdings" pitchFamily="2" charset="2"/>
              <a:buChar char="q"/>
            </a:pPr>
            <a:r>
              <a:rPr lang="fr-FR" sz="2000" dirty="0">
                <a:latin typeface="Calibri" panose="020F0502020204030204" pitchFamily="34" charset="0"/>
                <a:cs typeface="Calibri" panose="020F0502020204030204" pitchFamily="34" charset="0"/>
              </a:rPr>
              <a:t>Autres définitions</a:t>
            </a:r>
          </a:p>
          <a:p>
            <a:pPr marL="1046163" lvl="2" indent="-320675">
              <a:spcAft>
                <a:spcPts val="1200"/>
              </a:spcAft>
              <a:buClr>
                <a:srgbClr val="FF0000"/>
              </a:buClr>
              <a:buSzPct val="110000"/>
              <a:buFont typeface="Wingdings" pitchFamily="2" charset="2"/>
              <a:buChar char="Ø"/>
            </a:pPr>
            <a:r>
              <a:rPr lang="fr-FR" sz="2000" b="1" i="1" dirty="0">
                <a:latin typeface="Calibri" panose="020F0502020204030204" pitchFamily="34" charset="0"/>
                <a:cs typeface="Calibri" panose="020F0502020204030204" pitchFamily="34" charset="0"/>
              </a:rPr>
              <a:t>Data Stewardship </a:t>
            </a:r>
            <a:r>
              <a:rPr lang="fr-FR" sz="2000" dirty="0">
                <a:latin typeface="Calibri" panose="020F0502020204030204" pitchFamily="34" charset="0"/>
                <a:cs typeface="Calibri" panose="020F0502020204030204" pitchFamily="34" charset="0"/>
              </a:rPr>
              <a:t>est la responsabilisation formelle  des acteurs assurant un contrôle de l’utilisation efficace des actifs de données. (</a:t>
            </a:r>
            <a:r>
              <a:rPr lang="fr-FR" sz="1200" i="1" dirty="0">
                <a:latin typeface="Calibri" panose="020F0502020204030204" pitchFamily="34" charset="0"/>
                <a:cs typeface="Calibri" panose="020F0502020204030204" pitchFamily="34" charset="0"/>
              </a:rPr>
              <a:t>DAMA International</a:t>
            </a:r>
            <a:r>
              <a:rPr lang="fr-FR" sz="2000" dirty="0">
                <a:latin typeface="Calibri" panose="020F0502020204030204" pitchFamily="34" charset="0"/>
                <a:cs typeface="Calibri" panose="020F0502020204030204" pitchFamily="34" charset="0"/>
              </a:rPr>
              <a:t>) </a:t>
            </a:r>
          </a:p>
          <a:p>
            <a:pPr marL="1046163" lvl="2" indent="-320675">
              <a:spcAft>
                <a:spcPts val="1200"/>
              </a:spcAft>
              <a:buClr>
                <a:srgbClr val="FF0000"/>
              </a:buClr>
              <a:buSzPct val="110000"/>
              <a:buFont typeface="Wingdings" pitchFamily="2" charset="2"/>
              <a:buChar char="Ø"/>
            </a:pPr>
            <a:r>
              <a:rPr lang="fr-FR" sz="2000" b="1" i="1" dirty="0">
                <a:latin typeface="Calibri" panose="020F0502020204030204" pitchFamily="34" charset="0"/>
                <a:cs typeface="Calibri" panose="020F0502020204030204" pitchFamily="34" charset="0"/>
              </a:rPr>
              <a:t>Data Stewardship</a:t>
            </a:r>
            <a:r>
              <a:rPr lang="fr-FR" sz="2000" dirty="0">
                <a:latin typeface="Calibri" panose="020F0502020204030204" pitchFamily="34" charset="0"/>
                <a:cs typeface="Calibri" panose="020F0502020204030204" pitchFamily="34" charset="0"/>
              </a:rPr>
              <a:t> est l'ensemble des activités qui garantissent que le travail lié aux données est effectué conformément aux politiques et pratiques établies par la gouvernance. (</a:t>
            </a:r>
            <a:r>
              <a:rPr lang="fr-FR" sz="1200" i="1" dirty="0">
                <a:latin typeface="Calibri" panose="020F0502020204030204" pitchFamily="34" charset="0"/>
                <a:cs typeface="Calibri" panose="020F0502020204030204" pitchFamily="34" charset="0"/>
              </a:rPr>
              <a:t>Data Governance Institute</a:t>
            </a:r>
            <a:r>
              <a:rPr lang="fr-FR" sz="2000" dirty="0">
                <a:latin typeface="Calibri" panose="020F0502020204030204" pitchFamily="34" charset="0"/>
                <a:cs typeface="Calibri" panose="020F0502020204030204" pitchFamily="34" charset="0"/>
              </a:rPr>
              <a:t>)</a:t>
            </a:r>
          </a:p>
          <a:p>
            <a:pPr marL="1046163" lvl="2" indent="-320675">
              <a:spcAft>
                <a:spcPts val="1200"/>
              </a:spcAft>
              <a:buClr>
                <a:srgbClr val="FF0000"/>
              </a:buClr>
              <a:buSzPct val="110000"/>
              <a:buFont typeface="Wingdings" pitchFamily="2" charset="2"/>
              <a:buChar char="Ø"/>
            </a:pPr>
            <a:r>
              <a:rPr lang="fr-FR" sz="2000" dirty="0">
                <a:latin typeface="Calibri" panose="020F0502020204030204" pitchFamily="34" charset="0"/>
                <a:cs typeface="Calibri" panose="020F0502020204030204" pitchFamily="34" charset="0"/>
              </a:rPr>
              <a:t> </a:t>
            </a:r>
            <a:r>
              <a:rPr lang="fr-FR" sz="2000" b="1" i="1" dirty="0">
                <a:latin typeface="Calibri" panose="020F0502020204030204" pitchFamily="34" charset="0"/>
                <a:cs typeface="Calibri" panose="020F0502020204030204" pitchFamily="34" charset="0"/>
              </a:rPr>
              <a:t>Data Stewardship </a:t>
            </a:r>
            <a:r>
              <a:rPr lang="fr-FR" sz="2000" dirty="0">
                <a:latin typeface="Calibri" panose="020F0502020204030204" pitchFamily="34" charset="0"/>
                <a:cs typeface="Calibri" panose="020F0502020204030204" pitchFamily="34" charset="0"/>
              </a:rPr>
              <a:t>est la responsabilité formalisée de la gestion des données et des ressources liées aux données." (</a:t>
            </a:r>
            <a:r>
              <a:rPr lang="fr-FR" sz="1200" i="1" dirty="0">
                <a:latin typeface="Calibri" panose="020F0502020204030204" pitchFamily="34" charset="0"/>
                <a:cs typeface="Calibri" panose="020F0502020204030204" pitchFamily="34" charset="0"/>
              </a:rPr>
              <a:t>Robert S. Seiner</a:t>
            </a:r>
            <a:r>
              <a:rPr lang="fr-FR" sz="2000" dirty="0">
                <a:latin typeface="Calibri" panose="020F0502020204030204" pitchFamily="34" charset="0"/>
                <a:cs typeface="Calibri" panose="020F0502020204030204" pitchFamily="34" charset="0"/>
              </a:rPr>
              <a:t>) </a:t>
            </a:r>
          </a:p>
          <a:p>
            <a:pPr marL="1046163" lvl="2" indent="-320675">
              <a:spcAft>
                <a:spcPts val="1200"/>
              </a:spcAft>
              <a:buClr>
                <a:srgbClr val="FF0000"/>
              </a:buClr>
              <a:buSzPct val="110000"/>
              <a:buFont typeface="Wingdings" pitchFamily="2" charset="2"/>
              <a:buChar char="Ø"/>
            </a:pPr>
            <a:r>
              <a:rPr lang="fr-FR" sz="2000" b="1" i="1" dirty="0">
                <a:latin typeface="Calibri" panose="020F0502020204030204" pitchFamily="34" charset="0"/>
                <a:cs typeface="Calibri" panose="020F0502020204030204" pitchFamily="34" charset="0"/>
              </a:rPr>
              <a:t>Le Data Steward </a:t>
            </a:r>
            <a:r>
              <a:rPr lang="fr-FR" sz="2000" dirty="0">
                <a:latin typeface="Calibri" panose="020F0502020204030204" pitchFamily="34" charset="0"/>
                <a:cs typeface="Calibri" panose="020F0502020204030204" pitchFamily="34" charset="0"/>
              </a:rPr>
              <a:t>est chargé de suivre et d'améliorer les données dans toute la chaîne d'approvisionnement de l'entreprise et de garantir la fiabilité des données. (</a:t>
            </a:r>
            <a:r>
              <a:rPr lang="fr-FR" sz="1200" i="1" dirty="0">
                <a:latin typeface="Calibri" panose="020F0502020204030204" pitchFamily="34" charset="0"/>
                <a:cs typeface="Calibri" panose="020F0502020204030204" pitchFamily="34" charset="0"/>
              </a:rPr>
              <a:t>SAP</a:t>
            </a:r>
            <a:r>
              <a:rPr lang="fr-FR" sz="2000" dirty="0">
                <a:latin typeface="Calibri" panose="020F0502020204030204" pitchFamily="34" charset="0"/>
                <a:cs typeface="Calibri" panose="020F0502020204030204" pitchFamily="34" charset="0"/>
              </a:rPr>
              <a:t>) </a:t>
            </a:r>
          </a:p>
        </p:txBody>
      </p:sp>
      <p:sp>
        <p:nvSpPr>
          <p:cNvPr id="7" name="ZoneTexte 6">
            <a:extLst>
              <a:ext uri="{FF2B5EF4-FFF2-40B4-BE49-F238E27FC236}">
                <a16:creationId xmlns:a16="http://schemas.microsoft.com/office/drawing/2014/main" id="{9BDA6078-6720-DCCE-E1F6-87EA01A6014B}"/>
              </a:ext>
            </a:extLst>
          </p:cNvPr>
          <p:cNvSpPr txBox="1"/>
          <p:nvPr/>
        </p:nvSpPr>
        <p:spPr>
          <a:xfrm>
            <a:off x="1891048" y="6307049"/>
            <a:ext cx="9448612" cy="400110"/>
          </a:xfrm>
          <a:prstGeom prst="rect">
            <a:avLst/>
          </a:prstGeom>
          <a:noFill/>
        </p:spPr>
        <p:txBody>
          <a:bodyPr wrap="square" rtlCol="0">
            <a:spAutoFit/>
          </a:bodyPr>
          <a:lstStyle>
            <a:defPPr>
              <a:defRPr lang="en-US"/>
            </a:defPPr>
            <a:lvl1pPr marL="342900" indent="-342900">
              <a:buClr>
                <a:srgbClr val="FF0000"/>
              </a:buClr>
              <a:buSzPct val="110000"/>
              <a:buFont typeface="Wingdings" pitchFamily="2" charset="2"/>
              <a:buChar char="q"/>
              <a:defRPr sz="2000">
                <a:latin typeface="Calibri" panose="020F0502020204030204" pitchFamily="34" charset="0"/>
                <a:cs typeface="Calibri" panose="020F0502020204030204" pitchFamily="34" charset="0"/>
              </a:defRPr>
            </a:lvl1pPr>
          </a:lstStyle>
          <a:p>
            <a:r>
              <a:rPr lang="fr-FR" dirty="0"/>
              <a:t>Un </a:t>
            </a:r>
            <a:r>
              <a:rPr lang="fr-FR" b="1" i="1" dirty="0"/>
              <a:t>Data Steward </a:t>
            </a:r>
            <a:r>
              <a:rPr lang="fr-FR" dirty="0"/>
              <a:t>et un </a:t>
            </a:r>
            <a:r>
              <a:rPr lang="fr-FR" b="1" i="1" dirty="0"/>
              <a:t>expert d’un domaine de données </a:t>
            </a:r>
            <a:r>
              <a:rPr lang="fr-FR" dirty="0"/>
              <a:t>sont 2 aspects différents.</a:t>
            </a:r>
          </a:p>
        </p:txBody>
      </p:sp>
      <p:grpSp>
        <p:nvGrpSpPr>
          <p:cNvPr id="8" name="Groupe 7">
            <a:extLst>
              <a:ext uri="{FF2B5EF4-FFF2-40B4-BE49-F238E27FC236}">
                <a16:creationId xmlns:a16="http://schemas.microsoft.com/office/drawing/2014/main" id="{70D3A7B9-E40D-DCEE-6F39-910567890008}"/>
              </a:ext>
            </a:extLst>
          </p:cNvPr>
          <p:cNvGrpSpPr/>
          <p:nvPr/>
        </p:nvGrpSpPr>
        <p:grpSpPr>
          <a:xfrm>
            <a:off x="1619428" y="108051"/>
            <a:ext cx="10512471" cy="526542"/>
            <a:chOff x="1679528" y="284408"/>
            <a:chExt cx="5862505" cy="526542"/>
          </a:xfrm>
        </p:grpSpPr>
        <p:sp>
          <p:nvSpPr>
            <p:cNvPr id="9" name="Rectangle 2">
              <a:extLst>
                <a:ext uri="{FF2B5EF4-FFF2-40B4-BE49-F238E27FC236}">
                  <a16:creationId xmlns:a16="http://schemas.microsoft.com/office/drawing/2014/main" id="{7542A8C4-1F81-8A16-0751-0FD97078EC4A}"/>
                </a:ext>
              </a:extLst>
            </p:cNvPr>
            <p:cNvSpPr txBox="1">
              <a:spLocks noChangeArrowheads="1"/>
            </p:cNvSpPr>
            <p:nvPr/>
          </p:nvSpPr>
          <p:spPr>
            <a:xfrm>
              <a:off x="2329888" y="284408"/>
              <a:ext cx="5212145" cy="489919"/>
            </a:xfrm>
          </p:spPr>
          <p:txBody>
            <a:bodyPr/>
            <a:lstStyle>
              <a:lvl1pPr algn="l" defTabSz="457200" rtl="0" eaLnBrk="1" latinLnBrk="0" hangingPunct="1">
                <a:spcBef>
                  <a:spcPct val="0"/>
                </a:spcBef>
                <a:buNone/>
                <a:defRPr sz="3600" kern="1200" baseline="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buClr>
              </a:pPr>
              <a:r>
                <a:rPr lang="en-US" sz="2800" b="1" kern="0" dirty="0">
                  <a:solidFill>
                    <a:schemeClr val="tx1"/>
                  </a:solidFill>
                  <a:latin typeface="Calibri" panose="020F0502020204030204" pitchFamily="34" charset="0"/>
                  <a:cs typeface="Calibri" panose="020F0502020204030204" pitchFamily="34" charset="0"/>
                </a:rPr>
                <a:t>        Data Governance</a:t>
              </a:r>
              <a:endParaRPr lang="en-US" sz="2800" b="1" i="1" dirty="0">
                <a:solidFill>
                  <a:srgbClr val="0432FF"/>
                </a:solidFill>
                <a:latin typeface="Calibri" panose="020F0502020204030204" pitchFamily="34" charset="0"/>
                <a:ea typeface="+mn-ea"/>
                <a:cs typeface="Calibri" panose="020F0502020204030204" pitchFamily="34" charset="0"/>
              </a:endParaRPr>
            </a:p>
          </p:txBody>
        </p:sp>
        <p:pic>
          <p:nvPicPr>
            <p:cNvPr id="10" name="Image 9">
              <a:extLst>
                <a:ext uri="{FF2B5EF4-FFF2-40B4-BE49-F238E27FC236}">
                  <a16:creationId xmlns:a16="http://schemas.microsoft.com/office/drawing/2014/main" id="{F9DB9B11-18A3-4638-0AB9-C93218E29941}"/>
                </a:ext>
              </a:extLst>
            </p:cNvPr>
            <p:cNvPicPr>
              <a:picLocks noChangeAspect="1"/>
            </p:cNvPicPr>
            <p:nvPr/>
          </p:nvPicPr>
          <p:blipFill>
            <a:blip r:embed="rId3"/>
            <a:stretch>
              <a:fillRect/>
            </a:stretch>
          </p:blipFill>
          <p:spPr>
            <a:xfrm>
              <a:off x="1679528" y="402350"/>
              <a:ext cx="970153" cy="408600"/>
            </a:xfrm>
            <a:prstGeom prst="rect">
              <a:avLst/>
            </a:prstGeom>
          </p:spPr>
        </p:pic>
      </p:grpSp>
      <p:grpSp>
        <p:nvGrpSpPr>
          <p:cNvPr id="12" name="Groupe 11">
            <a:extLst>
              <a:ext uri="{FF2B5EF4-FFF2-40B4-BE49-F238E27FC236}">
                <a16:creationId xmlns:a16="http://schemas.microsoft.com/office/drawing/2014/main" id="{7E3181A1-481E-6F6A-C57D-BF500B6A8E25}"/>
              </a:ext>
            </a:extLst>
          </p:cNvPr>
          <p:cNvGrpSpPr/>
          <p:nvPr/>
        </p:nvGrpSpPr>
        <p:grpSpPr>
          <a:xfrm>
            <a:off x="2232829" y="886003"/>
            <a:ext cx="6241752" cy="461665"/>
            <a:chOff x="2232829" y="886003"/>
            <a:chExt cx="6241752" cy="461665"/>
          </a:xfrm>
        </p:grpSpPr>
        <p:sp>
          <p:nvSpPr>
            <p:cNvPr id="4" name="ZoneTexte 3">
              <a:extLst>
                <a:ext uri="{FF2B5EF4-FFF2-40B4-BE49-F238E27FC236}">
                  <a16:creationId xmlns:a16="http://schemas.microsoft.com/office/drawing/2014/main" id="{9CCDC9B6-8ED8-4025-154F-40A6B346B76E}"/>
                </a:ext>
              </a:extLst>
            </p:cNvPr>
            <p:cNvSpPr txBox="1"/>
            <p:nvPr/>
          </p:nvSpPr>
          <p:spPr>
            <a:xfrm>
              <a:off x="3359078" y="886003"/>
              <a:ext cx="5115503" cy="461665"/>
            </a:xfrm>
            <a:prstGeom prst="rect">
              <a:avLst/>
            </a:prstGeom>
            <a:noFill/>
          </p:spPr>
          <p:txBody>
            <a:bodyPr wrap="none" rtlCol="0">
              <a:spAutoFit/>
            </a:bodyPr>
            <a:lstStyle>
              <a:defPPr>
                <a:defRPr lang="en-US"/>
              </a:defPPr>
              <a:lvl1pPr marL="342900" indent="-342900">
                <a:buClr>
                  <a:srgbClr val="FF0000"/>
                </a:buClr>
                <a:buSzPct val="150000"/>
                <a:buFont typeface="Wingdings" pitchFamily="2" charset="2"/>
                <a:buChar char="v"/>
                <a:defRPr sz="2400" b="1"/>
              </a:lvl1pPr>
            </a:lstStyle>
            <a:p>
              <a:pPr marL="0" indent="0">
                <a:buNone/>
              </a:pPr>
              <a:r>
                <a:rPr lang="fr-FR" dirty="0"/>
                <a:t>Data Stewardship – Data Steward</a:t>
              </a:r>
            </a:p>
          </p:txBody>
        </p:sp>
        <p:pic>
          <p:nvPicPr>
            <p:cNvPr id="11" name="Image 10">
              <a:extLst>
                <a:ext uri="{FF2B5EF4-FFF2-40B4-BE49-F238E27FC236}">
                  <a16:creationId xmlns:a16="http://schemas.microsoft.com/office/drawing/2014/main" id="{7FF9E572-095F-AB62-AD57-704425A96480}"/>
                </a:ext>
              </a:extLst>
            </p:cNvPr>
            <p:cNvPicPr>
              <a:picLocks noChangeAspect="1"/>
            </p:cNvPicPr>
            <p:nvPr/>
          </p:nvPicPr>
          <p:blipFill>
            <a:blip r:embed="rId4"/>
            <a:stretch>
              <a:fillRect/>
            </a:stretch>
          </p:blipFill>
          <p:spPr>
            <a:xfrm flipV="1">
              <a:off x="2232829" y="925929"/>
              <a:ext cx="1105610" cy="381814"/>
            </a:xfrm>
            <a:prstGeom prst="rect">
              <a:avLst/>
            </a:prstGeom>
          </p:spPr>
        </p:pic>
      </p:grpSp>
    </p:spTree>
    <p:extLst>
      <p:ext uri="{BB962C8B-B14F-4D97-AF65-F5344CB8AC3E}">
        <p14:creationId xmlns:p14="http://schemas.microsoft.com/office/powerpoint/2010/main" val="27281240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linds(horizontal)">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blinds(horizontal)">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blinds(horizontal)">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blinds(horizontal)">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bldLvl="3"/>
      <p:bldP spid="7" grpId="0"/>
    </p:bldLst>
  </p:timing>
</p:sld>
</file>

<file path=ppt/theme/theme1.xml><?xml version="1.0" encoding="utf-8"?>
<a:theme xmlns:a="http://schemas.openxmlformats.org/drawingml/2006/main" name="Volute">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Mèche</Template>
  <TotalTime>89824</TotalTime>
  <Words>8579</Words>
  <Application>Microsoft Macintosh PowerPoint</Application>
  <PresentationFormat>Grand écran</PresentationFormat>
  <Paragraphs>976</Paragraphs>
  <Slides>59</Slides>
  <Notes>34</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59</vt:i4>
      </vt:variant>
    </vt:vector>
  </HeadingPairs>
  <TitlesOfParts>
    <vt:vector size="73" baseType="lpstr">
      <vt:lpstr>-webkit-standard</vt:lpstr>
      <vt:lpstr>Arial</vt:lpstr>
      <vt:lpstr>Book Antiqua</vt:lpstr>
      <vt:lpstr>Book Antiqua,Bold</vt:lpstr>
      <vt:lpstr>Calibri</vt:lpstr>
      <vt:lpstr>Calibri Light</vt:lpstr>
      <vt:lpstr>Century Gothic</vt:lpstr>
      <vt:lpstr>Courier New</vt:lpstr>
      <vt:lpstr>Symbol</vt:lpstr>
      <vt:lpstr>Times New Roman</vt:lpstr>
      <vt:lpstr>Times New Roman,Bold</vt:lpstr>
      <vt:lpstr>Wingdings</vt:lpstr>
      <vt:lpstr>Wingdings 3</vt:lpstr>
      <vt:lpstr>Volute</vt:lpstr>
      <vt:lpstr>De la gestion des données à  la gouvernance des données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Omar Boussaid</dc:creator>
  <cp:lastModifiedBy>Omar Boussaid</cp:lastModifiedBy>
  <cp:revision>686</cp:revision>
  <cp:lastPrinted>2017-03-17T18:27:33Z</cp:lastPrinted>
  <dcterms:created xsi:type="dcterms:W3CDTF">2017-02-21T05:10:19Z</dcterms:created>
  <dcterms:modified xsi:type="dcterms:W3CDTF">2022-09-26T14:40:50Z</dcterms:modified>
</cp:coreProperties>
</file>